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82" r:id="rId6"/>
    <p:sldMasterId id="2147483709" r:id="rId7"/>
    <p:sldMasterId id="2147483721" r:id="rId8"/>
    <p:sldMasterId id="2147483783" r:id="rId9"/>
    <p:sldMasterId id="2147483795" r:id="rId10"/>
    <p:sldMasterId id="2147483807" r:id="rId11"/>
    <p:sldMasterId id="2147483819" r:id="rId12"/>
    <p:sldMasterId id="2147483831" r:id="rId13"/>
    <p:sldMasterId id="2147483846" r:id="rId14"/>
  </p:sldMasterIdLst>
  <p:notesMasterIdLst>
    <p:notesMasterId r:id="rId87"/>
  </p:notesMasterIdLst>
  <p:handoutMasterIdLst>
    <p:handoutMasterId r:id="rId88"/>
  </p:handoutMasterIdLst>
  <p:sldIdLst>
    <p:sldId id="385" r:id="rId15"/>
    <p:sldId id="377" r:id="rId16"/>
    <p:sldId id="317" r:id="rId17"/>
    <p:sldId id="326" r:id="rId18"/>
    <p:sldId id="318" r:id="rId19"/>
    <p:sldId id="380" r:id="rId20"/>
    <p:sldId id="387" r:id="rId21"/>
    <p:sldId id="386" r:id="rId22"/>
    <p:sldId id="303" r:id="rId23"/>
    <p:sldId id="304" r:id="rId24"/>
    <p:sldId id="305" r:id="rId25"/>
    <p:sldId id="391" r:id="rId26"/>
    <p:sldId id="381" r:id="rId27"/>
    <p:sldId id="392" r:id="rId28"/>
    <p:sldId id="378" r:id="rId29"/>
    <p:sldId id="379" r:id="rId30"/>
    <p:sldId id="396" r:id="rId31"/>
    <p:sldId id="327" r:id="rId32"/>
    <p:sldId id="316" r:id="rId33"/>
    <p:sldId id="313" r:id="rId34"/>
    <p:sldId id="382" r:id="rId35"/>
    <p:sldId id="321" r:id="rId36"/>
    <p:sldId id="322" r:id="rId37"/>
    <p:sldId id="324" r:id="rId38"/>
    <p:sldId id="323" r:id="rId39"/>
    <p:sldId id="325" r:id="rId40"/>
    <p:sldId id="338" r:id="rId41"/>
    <p:sldId id="339" r:id="rId42"/>
    <p:sldId id="256" r:id="rId43"/>
    <p:sldId id="257" r:id="rId44"/>
    <p:sldId id="409" r:id="rId45"/>
    <p:sldId id="263" r:id="rId46"/>
    <p:sldId id="266" r:id="rId47"/>
    <p:sldId id="264" r:id="rId48"/>
    <p:sldId id="259" r:id="rId49"/>
    <p:sldId id="260" r:id="rId50"/>
    <p:sldId id="346" r:id="rId51"/>
    <p:sldId id="347" r:id="rId52"/>
    <p:sldId id="261" r:id="rId53"/>
    <p:sldId id="404" r:id="rId54"/>
    <p:sldId id="405" r:id="rId55"/>
    <p:sldId id="258" r:id="rId56"/>
    <p:sldId id="342" r:id="rId57"/>
    <p:sldId id="343" r:id="rId58"/>
    <p:sldId id="344" r:id="rId59"/>
    <p:sldId id="348" r:id="rId60"/>
    <p:sldId id="349" r:id="rId61"/>
    <p:sldId id="350" r:id="rId62"/>
    <p:sldId id="351" r:id="rId63"/>
    <p:sldId id="352" r:id="rId64"/>
    <p:sldId id="353" r:id="rId65"/>
    <p:sldId id="354" r:id="rId66"/>
    <p:sldId id="355" r:id="rId67"/>
    <p:sldId id="356" r:id="rId68"/>
    <p:sldId id="357" r:id="rId69"/>
    <p:sldId id="358" r:id="rId70"/>
    <p:sldId id="359" r:id="rId71"/>
    <p:sldId id="398" r:id="rId72"/>
    <p:sldId id="399" r:id="rId73"/>
    <p:sldId id="281" r:id="rId74"/>
    <p:sldId id="296" r:id="rId75"/>
    <p:sldId id="362" r:id="rId76"/>
    <p:sldId id="360" r:id="rId77"/>
    <p:sldId id="363" r:id="rId78"/>
    <p:sldId id="397" r:id="rId79"/>
    <p:sldId id="375" r:id="rId80"/>
    <p:sldId id="288" r:id="rId81"/>
    <p:sldId id="290" r:id="rId82"/>
    <p:sldId id="400" r:id="rId83"/>
    <p:sldId id="401" r:id="rId84"/>
    <p:sldId id="291" r:id="rId85"/>
    <p:sldId id="292" r:id="rId86"/>
  </p:sldIdLst>
  <p:sldSz cx="12192000" cy="6858000"/>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gdalena Janus" initials="" lastIdx="7" clrIdx="0"/>
  <p:cmAuthor id="1" name="Caroline Reid-Westoby" initials="CRW" lastIdx="17" clrIdx="1"/>
  <p:cmAuthor id="2" name="Ashley G" initials="AG"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66"/>
    <a:srgbClr val="CC6600"/>
    <a:srgbClr val="0033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C95D9F-F4D5-409A-8368-5A7D8288D8D4}" v="110" dt="2023-03-22T17:59:34.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80992" autoAdjust="0"/>
  </p:normalViewPr>
  <p:slideViewPr>
    <p:cSldViewPr>
      <p:cViewPr varScale="1">
        <p:scale>
          <a:sx n="74" d="100"/>
          <a:sy n="74" d="100"/>
        </p:scale>
        <p:origin x="838" y="46"/>
      </p:cViewPr>
      <p:guideLst>
        <p:guide orient="horz" pos="2160"/>
        <p:guide pos="3840"/>
      </p:guideLst>
    </p:cSldViewPr>
  </p:slideViewPr>
  <p:notesTextViewPr>
    <p:cViewPr>
      <p:scale>
        <a:sx n="1" d="1"/>
        <a:sy n="1" d="1"/>
      </p:scale>
      <p:origin x="0" y="0"/>
    </p:cViewPr>
  </p:notesTextViewPr>
  <p:sorterViewPr>
    <p:cViewPr>
      <p:scale>
        <a:sx n="70" d="100"/>
        <a:sy n="70" d="100"/>
      </p:scale>
      <p:origin x="0" y="-11064"/>
    </p:cViewPr>
  </p:sorterViewPr>
  <p:notesViewPr>
    <p:cSldViewPr>
      <p:cViewPr varScale="1">
        <p:scale>
          <a:sx n="67" d="100"/>
          <a:sy n="67" d="100"/>
        </p:scale>
        <p:origin x="-2796" y="-96"/>
      </p:cViewPr>
      <p:guideLst>
        <p:guide orient="horz" pos="216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commentAuthors" Target="commentAuthors.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notesMaster" Target="notesMasters/notesMaster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o, Patricia" userId="b975d6eb-8acb-48ab-970a-c75d7e746c49" providerId="ADAL" clId="{80C95D9F-F4D5-409A-8368-5A7D8288D8D4}"/>
    <pc:docChg chg="undo custSel addSld delSld modSld sldOrd">
      <pc:chgData name="Raso, Patricia" userId="b975d6eb-8acb-48ab-970a-c75d7e746c49" providerId="ADAL" clId="{80C95D9F-F4D5-409A-8368-5A7D8288D8D4}" dt="2023-04-10T23:54:59.379" v="1660" actId="20577"/>
      <pc:docMkLst>
        <pc:docMk/>
      </pc:docMkLst>
      <pc:sldChg chg="modSp add mod modNotes">
        <pc:chgData name="Raso, Patricia" userId="b975d6eb-8acb-48ab-970a-c75d7e746c49" providerId="ADAL" clId="{80C95D9F-F4D5-409A-8368-5A7D8288D8D4}" dt="2023-03-22T16:45:32.929" v="128" actId="14100"/>
        <pc:sldMkLst>
          <pc:docMk/>
          <pc:sldMk cId="2307601260" sldId="256"/>
        </pc:sldMkLst>
        <pc:spChg chg="mod">
          <ac:chgData name="Raso, Patricia" userId="b975d6eb-8acb-48ab-970a-c75d7e746c49" providerId="ADAL" clId="{80C95D9F-F4D5-409A-8368-5A7D8288D8D4}" dt="2023-03-22T16:45:32.929" v="128" actId="14100"/>
          <ac:spMkLst>
            <pc:docMk/>
            <pc:sldMk cId="2307601260" sldId="256"/>
            <ac:spMk id="3" creationId="{00000000-0000-0000-0000-000000000000}"/>
          </ac:spMkLst>
        </pc:spChg>
        <pc:picChg chg="mod">
          <ac:chgData name="Raso, Patricia" userId="b975d6eb-8acb-48ab-970a-c75d7e746c49" providerId="ADAL" clId="{80C95D9F-F4D5-409A-8368-5A7D8288D8D4}" dt="2023-03-22T16:45:27.730" v="126" actId="1076"/>
          <ac:picMkLst>
            <pc:docMk/>
            <pc:sldMk cId="2307601260" sldId="256"/>
            <ac:picMk id="4" creationId="{00000000-0000-0000-0000-000000000000}"/>
          </ac:picMkLst>
        </pc:picChg>
      </pc:sldChg>
      <pc:sldChg chg="ord">
        <pc:chgData name="Raso, Patricia" userId="b975d6eb-8acb-48ab-970a-c75d7e746c49" providerId="ADAL" clId="{80C95D9F-F4D5-409A-8368-5A7D8288D8D4}" dt="2023-03-22T16:45:39.650" v="130"/>
        <pc:sldMkLst>
          <pc:docMk/>
          <pc:sldMk cId="4139212045" sldId="257"/>
        </pc:sldMkLst>
      </pc:sldChg>
      <pc:sldChg chg="modSp mod modNotesTx">
        <pc:chgData name="Raso, Patricia" userId="b975d6eb-8acb-48ab-970a-c75d7e746c49" providerId="ADAL" clId="{80C95D9F-F4D5-409A-8368-5A7D8288D8D4}" dt="2023-04-10T23:50:46.080" v="1569" actId="5793"/>
        <pc:sldMkLst>
          <pc:docMk/>
          <pc:sldMk cId="1933094067" sldId="259"/>
        </pc:sldMkLst>
        <pc:spChg chg="mod">
          <ac:chgData name="Raso, Patricia" userId="b975d6eb-8acb-48ab-970a-c75d7e746c49" providerId="ADAL" clId="{80C95D9F-F4D5-409A-8368-5A7D8288D8D4}" dt="2023-03-22T16:23:33.207" v="51" actId="20577"/>
          <ac:spMkLst>
            <pc:docMk/>
            <pc:sldMk cId="1933094067" sldId="259"/>
            <ac:spMk id="4" creationId="{00000000-0000-0000-0000-000000000000}"/>
          </ac:spMkLst>
        </pc:spChg>
      </pc:sldChg>
      <pc:sldChg chg="delSp modSp del mod ord">
        <pc:chgData name="Raso, Patricia" userId="b975d6eb-8acb-48ab-970a-c75d7e746c49" providerId="ADAL" clId="{80C95D9F-F4D5-409A-8368-5A7D8288D8D4}" dt="2023-04-10T23:48:40.140" v="1432" actId="47"/>
        <pc:sldMkLst>
          <pc:docMk/>
          <pc:sldMk cId="776526361" sldId="262"/>
        </pc:sldMkLst>
        <pc:spChg chg="mod">
          <ac:chgData name="Raso, Patricia" userId="b975d6eb-8acb-48ab-970a-c75d7e746c49" providerId="ADAL" clId="{80C95D9F-F4D5-409A-8368-5A7D8288D8D4}" dt="2023-03-22T17:01:35.184" v="382" actId="20577"/>
          <ac:spMkLst>
            <pc:docMk/>
            <pc:sldMk cId="776526361" sldId="262"/>
            <ac:spMk id="2" creationId="{00000000-0000-0000-0000-000000000000}"/>
          </ac:spMkLst>
        </pc:spChg>
        <pc:spChg chg="mod">
          <ac:chgData name="Raso, Patricia" userId="b975d6eb-8acb-48ab-970a-c75d7e746c49" providerId="ADAL" clId="{80C95D9F-F4D5-409A-8368-5A7D8288D8D4}" dt="2023-03-22T17:08:08.983" v="1244" actId="14100"/>
          <ac:spMkLst>
            <pc:docMk/>
            <pc:sldMk cId="776526361" sldId="262"/>
            <ac:spMk id="3" creationId="{00000000-0000-0000-0000-000000000000}"/>
          </ac:spMkLst>
        </pc:spChg>
        <pc:picChg chg="del">
          <ac:chgData name="Raso, Patricia" userId="b975d6eb-8acb-48ab-970a-c75d7e746c49" providerId="ADAL" clId="{80C95D9F-F4D5-409A-8368-5A7D8288D8D4}" dt="2023-03-22T17:01:42.184" v="384" actId="478"/>
          <ac:picMkLst>
            <pc:docMk/>
            <pc:sldMk cId="776526361" sldId="262"/>
            <ac:picMk id="5122" creationId="{00000000-0000-0000-0000-000000000000}"/>
          </ac:picMkLst>
        </pc:picChg>
      </pc:sldChg>
      <pc:sldChg chg="modNotesTx">
        <pc:chgData name="Raso, Patricia" userId="b975d6eb-8acb-48ab-970a-c75d7e746c49" providerId="ADAL" clId="{80C95D9F-F4D5-409A-8368-5A7D8288D8D4}" dt="2023-03-22T17:37:14.930" v="1396" actId="6549"/>
        <pc:sldMkLst>
          <pc:docMk/>
          <pc:sldMk cId="1215635298" sldId="292"/>
        </pc:sldMkLst>
      </pc:sldChg>
      <pc:sldChg chg="modSp add del mod ord setBg">
        <pc:chgData name="Raso, Patricia" userId="b975d6eb-8acb-48ab-970a-c75d7e746c49" providerId="ADAL" clId="{80C95D9F-F4D5-409A-8368-5A7D8288D8D4}" dt="2023-03-22T17:14:16.602" v="1258" actId="207"/>
        <pc:sldMkLst>
          <pc:docMk/>
          <pc:sldMk cId="3413234070" sldId="316"/>
        </pc:sldMkLst>
        <pc:spChg chg="mod">
          <ac:chgData name="Raso, Patricia" userId="b975d6eb-8acb-48ab-970a-c75d7e746c49" providerId="ADAL" clId="{80C95D9F-F4D5-409A-8368-5A7D8288D8D4}" dt="2023-03-22T17:14:04.535" v="1255" actId="207"/>
          <ac:spMkLst>
            <pc:docMk/>
            <pc:sldMk cId="3413234070" sldId="316"/>
            <ac:spMk id="20482" creationId="{00000000-0000-0000-0000-000000000000}"/>
          </ac:spMkLst>
        </pc:spChg>
        <pc:spChg chg="mod">
          <ac:chgData name="Raso, Patricia" userId="b975d6eb-8acb-48ab-970a-c75d7e746c49" providerId="ADAL" clId="{80C95D9F-F4D5-409A-8368-5A7D8288D8D4}" dt="2023-03-22T17:14:07.832" v="1256" actId="207"/>
          <ac:spMkLst>
            <pc:docMk/>
            <pc:sldMk cId="3413234070" sldId="316"/>
            <ac:spMk id="20484" creationId="{00000000-0000-0000-0000-000000000000}"/>
          </ac:spMkLst>
        </pc:spChg>
        <pc:spChg chg="mod">
          <ac:chgData name="Raso, Patricia" userId="b975d6eb-8acb-48ab-970a-c75d7e746c49" providerId="ADAL" clId="{80C95D9F-F4D5-409A-8368-5A7D8288D8D4}" dt="2023-03-22T17:14:10.562" v="1257" actId="207"/>
          <ac:spMkLst>
            <pc:docMk/>
            <pc:sldMk cId="3413234070" sldId="316"/>
            <ac:spMk id="20486" creationId="{00000000-0000-0000-0000-000000000000}"/>
          </ac:spMkLst>
        </pc:spChg>
        <pc:spChg chg="mod">
          <ac:chgData name="Raso, Patricia" userId="b975d6eb-8acb-48ab-970a-c75d7e746c49" providerId="ADAL" clId="{80C95D9F-F4D5-409A-8368-5A7D8288D8D4}" dt="2023-03-22T17:14:16.602" v="1258" actId="207"/>
          <ac:spMkLst>
            <pc:docMk/>
            <pc:sldMk cId="3413234070" sldId="316"/>
            <ac:spMk id="20488" creationId="{00000000-0000-0000-0000-000000000000}"/>
          </ac:spMkLst>
        </pc:spChg>
      </pc:sldChg>
      <pc:sldChg chg="modNotesTx">
        <pc:chgData name="Raso, Patricia" userId="b975d6eb-8acb-48ab-970a-c75d7e746c49" providerId="ADAL" clId="{80C95D9F-F4D5-409A-8368-5A7D8288D8D4}" dt="2023-04-10T23:54:59.379" v="1660" actId="20577"/>
        <pc:sldMkLst>
          <pc:docMk/>
          <pc:sldMk cId="381630052" sldId="317"/>
        </pc:sldMkLst>
      </pc:sldChg>
      <pc:sldChg chg="delSp">
        <pc:chgData name="Raso, Patricia" userId="b975d6eb-8acb-48ab-970a-c75d7e746c49" providerId="ADAL" clId="{80C95D9F-F4D5-409A-8368-5A7D8288D8D4}" dt="2023-03-22T16:44:14.058" v="118"/>
        <pc:sldMkLst>
          <pc:docMk/>
          <pc:sldMk cId="1400134629" sldId="325"/>
        </pc:sldMkLst>
        <pc:picChg chg="del">
          <ac:chgData name="Raso, Patricia" userId="b975d6eb-8acb-48ab-970a-c75d7e746c49" providerId="ADAL" clId="{80C95D9F-F4D5-409A-8368-5A7D8288D8D4}" dt="2023-03-22T16:44:14.058" v="118"/>
          <ac:picMkLst>
            <pc:docMk/>
            <pc:sldMk cId="1400134629" sldId="325"/>
            <ac:picMk id="2" creationId="{260BAAD8-14F2-8250-655D-CD66CF3F64BE}"/>
          </ac:picMkLst>
        </pc:picChg>
      </pc:sldChg>
      <pc:sldChg chg="add del ord">
        <pc:chgData name="Raso, Patricia" userId="b975d6eb-8acb-48ab-970a-c75d7e746c49" providerId="ADAL" clId="{80C95D9F-F4D5-409A-8368-5A7D8288D8D4}" dt="2023-03-22T16:26:14.446" v="52"/>
        <pc:sldMkLst>
          <pc:docMk/>
          <pc:sldMk cId="3842413010" sldId="327"/>
        </pc:sldMkLst>
      </pc:sldChg>
      <pc:sldChg chg="addSp delSp modSp add del mod">
        <pc:chgData name="Raso, Patricia" userId="b975d6eb-8acb-48ab-970a-c75d7e746c49" providerId="ADAL" clId="{80C95D9F-F4D5-409A-8368-5A7D8288D8D4}" dt="2023-03-22T17:08:49.343" v="1252" actId="1076"/>
        <pc:sldMkLst>
          <pc:docMk/>
          <pc:sldMk cId="3065445026" sldId="338"/>
        </pc:sldMkLst>
        <pc:spChg chg="mod">
          <ac:chgData name="Raso, Patricia" userId="b975d6eb-8acb-48ab-970a-c75d7e746c49" providerId="ADAL" clId="{80C95D9F-F4D5-409A-8368-5A7D8288D8D4}" dt="2023-03-22T16:46:39.414" v="153" actId="2711"/>
          <ac:spMkLst>
            <pc:docMk/>
            <pc:sldMk cId="3065445026" sldId="338"/>
            <ac:spMk id="2" creationId="{00000000-0000-0000-0000-000000000000}"/>
          </ac:spMkLst>
        </pc:spChg>
        <pc:spChg chg="mod">
          <ac:chgData name="Raso, Patricia" userId="b975d6eb-8acb-48ab-970a-c75d7e746c49" providerId="ADAL" clId="{80C95D9F-F4D5-409A-8368-5A7D8288D8D4}" dt="2023-03-22T17:08:47.093" v="1251" actId="6549"/>
          <ac:spMkLst>
            <pc:docMk/>
            <pc:sldMk cId="3065445026" sldId="338"/>
            <ac:spMk id="3" creationId="{00000000-0000-0000-0000-000000000000}"/>
          </ac:spMkLst>
        </pc:spChg>
        <pc:spChg chg="add del mod">
          <ac:chgData name="Raso, Patricia" userId="b975d6eb-8acb-48ab-970a-c75d7e746c49" providerId="ADAL" clId="{80C95D9F-F4D5-409A-8368-5A7D8288D8D4}" dt="2023-03-22T16:47:25.314" v="173" actId="478"/>
          <ac:spMkLst>
            <pc:docMk/>
            <pc:sldMk cId="3065445026" sldId="338"/>
            <ac:spMk id="4" creationId="{85F39B45-F8DD-2395-F9CB-7467D594AC46}"/>
          </ac:spMkLst>
        </pc:spChg>
        <pc:picChg chg="add mod ord">
          <ac:chgData name="Raso, Patricia" userId="b975d6eb-8acb-48ab-970a-c75d7e746c49" providerId="ADAL" clId="{80C95D9F-F4D5-409A-8368-5A7D8288D8D4}" dt="2023-03-22T17:08:45.213" v="1250" actId="1076"/>
          <ac:picMkLst>
            <pc:docMk/>
            <pc:sldMk cId="3065445026" sldId="338"/>
            <ac:picMk id="6" creationId="{A272385C-A8E0-6075-03AE-E0D7CBE26F29}"/>
          </ac:picMkLst>
        </pc:picChg>
        <pc:picChg chg="add mod">
          <ac:chgData name="Raso, Patricia" userId="b975d6eb-8acb-48ab-970a-c75d7e746c49" providerId="ADAL" clId="{80C95D9F-F4D5-409A-8368-5A7D8288D8D4}" dt="2023-03-22T17:08:49.343" v="1252" actId="1076"/>
          <ac:picMkLst>
            <pc:docMk/>
            <pc:sldMk cId="3065445026" sldId="338"/>
            <ac:picMk id="1028" creationId="{C976B1AB-6E65-D7CC-5FAC-EB1411DA4934}"/>
          </ac:picMkLst>
        </pc:picChg>
        <pc:picChg chg="add del mod">
          <ac:chgData name="Raso, Patricia" userId="b975d6eb-8acb-48ab-970a-c75d7e746c49" providerId="ADAL" clId="{80C95D9F-F4D5-409A-8368-5A7D8288D8D4}" dt="2023-03-22T17:08:41.686" v="1248" actId="478"/>
          <ac:picMkLst>
            <pc:docMk/>
            <pc:sldMk cId="3065445026" sldId="338"/>
            <ac:picMk id="1030" creationId="{049AA2BE-3D60-97C1-1070-CD56E23679F9}"/>
          </ac:picMkLst>
        </pc:picChg>
      </pc:sldChg>
      <pc:sldChg chg="modSp add mod modNotes modNotesTx">
        <pc:chgData name="Raso, Patricia" userId="b975d6eb-8acb-48ab-970a-c75d7e746c49" providerId="ADAL" clId="{80C95D9F-F4D5-409A-8368-5A7D8288D8D4}" dt="2023-03-22T17:01:06.293" v="366"/>
        <pc:sldMkLst>
          <pc:docMk/>
          <pc:sldMk cId="168244220" sldId="339"/>
        </pc:sldMkLst>
        <pc:spChg chg="mod">
          <ac:chgData name="Raso, Patricia" userId="b975d6eb-8acb-48ab-970a-c75d7e746c49" providerId="ADAL" clId="{80C95D9F-F4D5-409A-8368-5A7D8288D8D4}" dt="2023-03-22T17:00:59.088" v="365" actId="20577"/>
          <ac:spMkLst>
            <pc:docMk/>
            <pc:sldMk cId="168244220" sldId="339"/>
            <ac:spMk id="2" creationId="{00000000-0000-0000-0000-000000000000}"/>
          </ac:spMkLst>
        </pc:spChg>
      </pc:sldChg>
      <pc:sldChg chg="add del modNotes">
        <pc:chgData name="Raso, Patricia" userId="b975d6eb-8acb-48ab-970a-c75d7e746c49" providerId="ADAL" clId="{80C95D9F-F4D5-409A-8368-5A7D8288D8D4}" dt="2023-03-22T17:01:19.409" v="367" actId="47"/>
        <pc:sldMkLst>
          <pc:docMk/>
          <pc:sldMk cId="1011003740" sldId="340"/>
        </pc:sldMkLst>
      </pc:sldChg>
      <pc:sldChg chg="addSp delSp modSp mod">
        <pc:chgData name="Raso, Patricia" userId="b975d6eb-8acb-48ab-970a-c75d7e746c49" providerId="ADAL" clId="{80C95D9F-F4D5-409A-8368-5A7D8288D8D4}" dt="2023-03-22T17:26:20.031" v="1267" actId="1076"/>
        <pc:sldMkLst>
          <pc:docMk/>
          <pc:sldMk cId="4050104679" sldId="344"/>
        </pc:sldMkLst>
        <pc:spChg chg="mod">
          <ac:chgData name="Raso, Patricia" userId="b975d6eb-8acb-48ab-970a-c75d7e746c49" providerId="ADAL" clId="{80C95D9F-F4D5-409A-8368-5A7D8288D8D4}" dt="2023-03-22T17:26:16.261" v="1265" actId="1076"/>
          <ac:spMkLst>
            <pc:docMk/>
            <pc:sldMk cId="4050104679" sldId="344"/>
            <ac:spMk id="9" creationId="{00000000-0000-0000-0000-000000000000}"/>
          </ac:spMkLst>
        </pc:spChg>
        <pc:spChg chg="mod">
          <ac:chgData name="Raso, Patricia" userId="b975d6eb-8acb-48ab-970a-c75d7e746c49" providerId="ADAL" clId="{80C95D9F-F4D5-409A-8368-5A7D8288D8D4}" dt="2023-03-22T17:26:20.031" v="1267" actId="1076"/>
          <ac:spMkLst>
            <pc:docMk/>
            <pc:sldMk cId="4050104679" sldId="344"/>
            <ac:spMk id="11" creationId="{00000000-0000-0000-0000-000000000000}"/>
          </ac:spMkLst>
        </pc:spChg>
        <pc:spChg chg="mod">
          <ac:chgData name="Raso, Patricia" userId="b975d6eb-8acb-48ab-970a-c75d7e746c49" providerId="ADAL" clId="{80C95D9F-F4D5-409A-8368-5A7D8288D8D4}" dt="2023-03-22T17:26:18.186" v="1266" actId="1076"/>
          <ac:spMkLst>
            <pc:docMk/>
            <pc:sldMk cId="4050104679" sldId="344"/>
            <ac:spMk id="12" creationId="{00000000-0000-0000-0000-000000000000}"/>
          </ac:spMkLst>
        </pc:spChg>
        <pc:picChg chg="add mod ord">
          <ac:chgData name="Raso, Patricia" userId="b975d6eb-8acb-48ab-970a-c75d7e746c49" providerId="ADAL" clId="{80C95D9F-F4D5-409A-8368-5A7D8288D8D4}" dt="2023-03-22T17:26:09.645" v="1264" actId="167"/>
          <ac:picMkLst>
            <pc:docMk/>
            <pc:sldMk cId="4050104679" sldId="344"/>
            <ac:picMk id="4" creationId="{674C21B8-A398-35B0-442E-D92668E312A3}"/>
          </ac:picMkLst>
        </pc:picChg>
        <pc:picChg chg="del">
          <ac:chgData name="Raso, Patricia" userId="b975d6eb-8acb-48ab-970a-c75d7e746c49" providerId="ADAL" clId="{80C95D9F-F4D5-409A-8368-5A7D8288D8D4}" dt="2023-03-22T17:25:59.501" v="1259" actId="478"/>
          <ac:picMkLst>
            <pc:docMk/>
            <pc:sldMk cId="4050104679" sldId="344"/>
            <ac:picMk id="1027" creationId="{B43933BD-EBFA-49F0-AEE5-FD42151621BF}"/>
          </ac:picMkLst>
        </pc:picChg>
      </pc:sldChg>
      <pc:sldChg chg="addSp delSp modSp mod">
        <pc:chgData name="Raso, Patricia" userId="b975d6eb-8acb-48ab-970a-c75d7e746c49" providerId="ADAL" clId="{80C95D9F-F4D5-409A-8368-5A7D8288D8D4}" dt="2023-03-22T17:26:45.111" v="1274" actId="1076"/>
        <pc:sldMkLst>
          <pc:docMk/>
          <pc:sldMk cId="3035914530" sldId="348"/>
        </pc:sldMkLst>
        <pc:spChg chg="mod">
          <ac:chgData name="Raso, Patricia" userId="b975d6eb-8acb-48ab-970a-c75d7e746c49" providerId="ADAL" clId="{80C95D9F-F4D5-409A-8368-5A7D8288D8D4}" dt="2023-03-22T17:26:45.111" v="1274" actId="1076"/>
          <ac:spMkLst>
            <pc:docMk/>
            <pc:sldMk cId="3035914530" sldId="348"/>
            <ac:spMk id="3" creationId="{00000000-0000-0000-0000-000000000000}"/>
          </ac:spMkLst>
        </pc:spChg>
        <pc:spChg chg="mod">
          <ac:chgData name="Raso, Patricia" userId="b975d6eb-8acb-48ab-970a-c75d7e746c49" providerId="ADAL" clId="{80C95D9F-F4D5-409A-8368-5A7D8288D8D4}" dt="2023-03-22T17:26:42.271" v="1273" actId="1076"/>
          <ac:spMkLst>
            <pc:docMk/>
            <pc:sldMk cId="3035914530" sldId="348"/>
            <ac:spMk id="9" creationId="{00000000-0000-0000-0000-000000000000}"/>
          </ac:spMkLst>
        </pc:spChg>
        <pc:picChg chg="add mod ord">
          <ac:chgData name="Raso, Patricia" userId="b975d6eb-8acb-48ab-970a-c75d7e746c49" providerId="ADAL" clId="{80C95D9F-F4D5-409A-8368-5A7D8288D8D4}" dt="2023-03-22T17:26:36.337" v="1272" actId="1076"/>
          <ac:picMkLst>
            <pc:docMk/>
            <pc:sldMk cId="3035914530" sldId="348"/>
            <ac:picMk id="4" creationId="{0EE30F73-4DBC-B149-8E76-87CE85383EF6}"/>
          </ac:picMkLst>
        </pc:picChg>
        <pc:picChg chg="del">
          <ac:chgData name="Raso, Patricia" userId="b975d6eb-8acb-48ab-970a-c75d7e746c49" providerId="ADAL" clId="{80C95D9F-F4D5-409A-8368-5A7D8288D8D4}" dt="2023-03-22T17:26:31.371" v="1270" actId="478"/>
          <ac:picMkLst>
            <pc:docMk/>
            <pc:sldMk cId="3035914530" sldId="348"/>
            <ac:picMk id="2050" creationId="{DAF58296-D6DE-4476-AFBA-91C84C722334}"/>
          </ac:picMkLst>
        </pc:picChg>
      </pc:sldChg>
      <pc:sldChg chg="addSp delSp modSp mod">
        <pc:chgData name="Raso, Patricia" userId="b975d6eb-8acb-48ab-970a-c75d7e746c49" providerId="ADAL" clId="{80C95D9F-F4D5-409A-8368-5A7D8288D8D4}" dt="2023-03-22T17:27:41.791" v="1279" actId="1076"/>
        <pc:sldMkLst>
          <pc:docMk/>
          <pc:sldMk cId="2351385436" sldId="349"/>
        </pc:sldMkLst>
        <pc:picChg chg="add mod">
          <ac:chgData name="Raso, Patricia" userId="b975d6eb-8acb-48ab-970a-c75d7e746c49" providerId="ADAL" clId="{80C95D9F-F4D5-409A-8368-5A7D8288D8D4}" dt="2023-03-22T17:27:41.791" v="1279" actId="1076"/>
          <ac:picMkLst>
            <pc:docMk/>
            <pc:sldMk cId="2351385436" sldId="349"/>
            <ac:picMk id="4" creationId="{56AFA152-9241-71B9-6A87-3D41F9A9C115}"/>
          </ac:picMkLst>
        </pc:picChg>
        <pc:picChg chg="del">
          <ac:chgData name="Raso, Patricia" userId="b975d6eb-8acb-48ab-970a-c75d7e746c49" providerId="ADAL" clId="{80C95D9F-F4D5-409A-8368-5A7D8288D8D4}" dt="2023-03-22T17:27:33.781" v="1275" actId="478"/>
          <ac:picMkLst>
            <pc:docMk/>
            <pc:sldMk cId="2351385436" sldId="349"/>
            <ac:picMk id="3074" creationId="{C4F78D96-50BE-4D17-AA54-9CC5C0232769}"/>
          </ac:picMkLst>
        </pc:picChg>
      </pc:sldChg>
      <pc:sldChg chg="addSp delSp modSp mod">
        <pc:chgData name="Raso, Patricia" userId="b975d6eb-8acb-48ab-970a-c75d7e746c49" providerId="ADAL" clId="{80C95D9F-F4D5-409A-8368-5A7D8288D8D4}" dt="2023-03-22T17:28:07.996" v="1292" actId="20577"/>
        <pc:sldMkLst>
          <pc:docMk/>
          <pc:sldMk cId="1036813782" sldId="350"/>
        </pc:sldMkLst>
        <pc:spChg chg="mod">
          <ac:chgData name="Raso, Patricia" userId="b975d6eb-8acb-48ab-970a-c75d7e746c49" providerId="ADAL" clId="{80C95D9F-F4D5-409A-8368-5A7D8288D8D4}" dt="2023-03-22T17:28:07.996" v="1292" actId="20577"/>
          <ac:spMkLst>
            <pc:docMk/>
            <pc:sldMk cId="1036813782" sldId="350"/>
            <ac:spMk id="3" creationId="{00000000-0000-0000-0000-000000000000}"/>
          </ac:spMkLst>
        </pc:spChg>
        <pc:picChg chg="add mod ord">
          <ac:chgData name="Raso, Patricia" userId="b975d6eb-8acb-48ab-970a-c75d7e746c49" providerId="ADAL" clId="{80C95D9F-F4D5-409A-8368-5A7D8288D8D4}" dt="2023-03-22T17:28:03.956" v="1286" actId="1076"/>
          <ac:picMkLst>
            <pc:docMk/>
            <pc:sldMk cId="1036813782" sldId="350"/>
            <ac:picMk id="4" creationId="{42B2E185-4D55-D39E-E66A-DB65D7F4BFFA}"/>
          </ac:picMkLst>
        </pc:picChg>
        <pc:picChg chg="del">
          <ac:chgData name="Raso, Patricia" userId="b975d6eb-8acb-48ab-970a-c75d7e746c49" providerId="ADAL" clId="{80C95D9F-F4D5-409A-8368-5A7D8288D8D4}" dt="2023-03-22T17:27:47.294" v="1280" actId="478"/>
          <ac:picMkLst>
            <pc:docMk/>
            <pc:sldMk cId="1036813782" sldId="350"/>
            <ac:picMk id="4098" creationId="{4B4511F4-3B63-4865-877C-50AF2DFA6B61}"/>
          </ac:picMkLst>
        </pc:picChg>
      </pc:sldChg>
      <pc:sldChg chg="addSp delSp modSp mod">
        <pc:chgData name="Raso, Patricia" userId="b975d6eb-8acb-48ab-970a-c75d7e746c49" providerId="ADAL" clId="{80C95D9F-F4D5-409A-8368-5A7D8288D8D4}" dt="2023-03-22T17:28:36.762" v="1303" actId="1076"/>
        <pc:sldMkLst>
          <pc:docMk/>
          <pc:sldMk cId="283497647" sldId="351"/>
        </pc:sldMkLst>
        <pc:spChg chg="mod">
          <ac:chgData name="Raso, Patricia" userId="b975d6eb-8acb-48ab-970a-c75d7e746c49" providerId="ADAL" clId="{80C95D9F-F4D5-409A-8368-5A7D8288D8D4}" dt="2023-03-22T17:28:32.064" v="1301" actId="1076"/>
          <ac:spMkLst>
            <pc:docMk/>
            <pc:sldMk cId="283497647" sldId="351"/>
            <ac:spMk id="5" creationId="{00000000-0000-0000-0000-000000000000}"/>
          </ac:spMkLst>
        </pc:spChg>
        <pc:spChg chg="mod">
          <ac:chgData name="Raso, Patricia" userId="b975d6eb-8acb-48ab-970a-c75d7e746c49" providerId="ADAL" clId="{80C95D9F-F4D5-409A-8368-5A7D8288D8D4}" dt="2023-03-22T17:28:36.762" v="1303" actId="1076"/>
          <ac:spMkLst>
            <pc:docMk/>
            <pc:sldMk cId="283497647" sldId="351"/>
            <ac:spMk id="7" creationId="{00000000-0000-0000-0000-000000000000}"/>
          </ac:spMkLst>
        </pc:spChg>
        <pc:picChg chg="add del mod ord">
          <ac:chgData name="Raso, Patricia" userId="b975d6eb-8acb-48ab-970a-c75d7e746c49" providerId="ADAL" clId="{80C95D9F-F4D5-409A-8368-5A7D8288D8D4}" dt="2023-03-22T17:28:27.291" v="1297" actId="478"/>
          <ac:picMkLst>
            <pc:docMk/>
            <pc:sldMk cId="283497647" sldId="351"/>
            <ac:picMk id="3" creationId="{97EB8458-0959-9C69-E141-E9A6D1F08A70}"/>
          </ac:picMkLst>
        </pc:picChg>
        <pc:picChg chg="add mod ord">
          <ac:chgData name="Raso, Patricia" userId="b975d6eb-8acb-48ab-970a-c75d7e746c49" providerId="ADAL" clId="{80C95D9F-F4D5-409A-8368-5A7D8288D8D4}" dt="2023-03-22T17:28:30.031" v="1300" actId="167"/>
          <ac:picMkLst>
            <pc:docMk/>
            <pc:sldMk cId="283497647" sldId="351"/>
            <ac:picMk id="4" creationId="{9567205C-3170-9C7C-71A9-A48542DC4ADD}"/>
          </ac:picMkLst>
        </pc:picChg>
        <pc:picChg chg="del">
          <ac:chgData name="Raso, Patricia" userId="b975d6eb-8acb-48ab-970a-c75d7e746c49" providerId="ADAL" clId="{80C95D9F-F4D5-409A-8368-5A7D8288D8D4}" dt="2023-03-22T17:28:18.181" v="1293" actId="478"/>
          <ac:picMkLst>
            <pc:docMk/>
            <pc:sldMk cId="283497647" sldId="351"/>
            <ac:picMk id="5122" creationId="{C9965CDC-CA95-4B5D-AD3D-764BCEA097E3}"/>
          </ac:picMkLst>
        </pc:picChg>
        <pc:cxnChg chg="mod">
          <ac:chgData name="Raso, Patricia" userId="b975d6eb-8acb-48ab-970a-c75d7e746c49" providerId="ADAL" clId="{80C95D9F-F4D5-409A-8368-5A7D8288D8D4}" dt="2023-03-22T17:28:33.421" v="1302" actId="1076"/>
          <ac:cxnSpMkLst>
            <pc:docMk/>
            <pc:sldMk cId="283497647" sldId="351"/>
            <ac:cxnSpMk id="9" creationId="{00000000-0000-0000-0000-000000000000}"/>
          </ac:cxnSpMkLst>
        </pc:cxnChg>
      </pc:sldChg>
      <pc:sldChg chg="addSp delSp modSp mod">
        <pc:chgData name="Raso, Patricia" userId="b975d6eb-8acb-48ab-970a-c75d7e746c49" providerId="ADAL" clId="{80C95D9F-F4D5-409A-8368-5A7D8288D8D4}" dt="2023-03-22T17:29:27.191" v="1308" actId="1076"/>
        <pc:sldMkLst>
          <pc:docMk/>
          <pc:sldMk cId="878363609" sldId="352"/>
        </pc:sldMkLst>
        <pc:picChg chg="add mod">
          <ac:chgData name="Raso, Patricia" userId="b975d6eb-8acb-48ab-970a-c75d7e746c49" providerId="ADAL" clId="{80C95D9F-F4D5-409A-8368-5A7D8288D8D4}" dt="2023-03-22T17:29:27.191" v="1308" actId="1076"/>
          <ac:picMkLst>
            <pc:docMk/>
            <pc:sldMk cId="878363609" sldId="352"/>
            <ac:picMk id="5" creationId="{49166565-6A8E-DA9A-5106-482D66816E18}"/>
          </ac:picMkLst>
        </pc:picChg>
        <pc:picChg chg="del">
          <ac:chgData name="Raso, Patricia" userId="b975d6eb-8acb-48ab-970a-c75d7e746c49" providerId="ADAL" clId="{80C95D9F-F4D5-409A-8368-5A7D8288D8D4}" dt="2023-03-22T17:29:21.276" v="1304" actId="478"/>
          <ac:picMkLst>
            <pc:docMk/>
            <pc:sldMk cId="878363609" sldId="352"/>
            <ac:picMk id="6146" creationId="{2543293B-D1D0-4453-BDAB-72D4FF7C6E4B}"/>
          </ac:picMkLst>
        </pc:picChg>
      </pc:sldChg>
      <pc:sldChg chg="addSp delSp modSp mod">
        <pc:chgData name="Raso, Patricia" userId="b975d6eb-8acb-48ab-970a-c75d7e746c49" providerId="ADAL" clId="{80C95D9F-F4D5-409A-8368-5A7D8288D8D4}" dt="2023-03-22T17:31:40.574" v="1331" actId="1076"/>
        <pc:sldMkLst>
          <pc:docMk/>
          <pc:sldMk cId="974541500" sldId="353"/>
        </pc:sldMkLst>
        <pc:spChg chg="mod">
          <ac:chgData name="Raso, Patricia" userId="b975d6eb-8acb-48ab-970a-c75d7e746c49" providerId="ADAL" clId="{80C95D9F-F4D5-409A-8368-5A7D8288D8D4}" dt="2023-03-22T17:30:07.237" v="1316" actId="1076"/>
          <ac:spMkLst>
            <pc:docMk/>
            <pc:sldMk cId="974541500" sldId="353"/>
            <ac:spMk id="11" creationId="{75DD5095-F4C2-4CFE-86BD-B78C4192C247}"/>
          </ac:spMkLst>
        </pc:spChg>
        <pc:picChg chg="add mod ord modCrop">
          <ac:chgData name="Raso, Patricia" userId="b975d6eb-8acb-48ab-970a-c75d7e746c49" providerId="ADAL" clId="{80C95D9F-F4D5-409A-8368-5A7D8288D8D4}" dt="2023-03-22T17:31:40.574" v="1331" actId="1076"/>
          <ac:picMkLst>
            <pc:docMk/>
            <pc:sldMk cId="974541500" sldId="353"/>
            <ac:picMk id="5" creationId="{31B1583B-E1B2-C8CF-CD6A-62DAE8FEA5C0}"/>
          </ac:picMkLst>
        </pc:picChg>
        <pc:picChg chg="del">
          <ac:chgData name="Raso, Patricia" userId="b975d6eb-8acb-48ab-970a-c75d7e746c49" providerId="ADAL" clId="{80C95D9F-F4D5-409A-8368-5A7D8288D8D4}" dt="2023-03-22T17:29:45.981" v="1309" actId="478"/>
          <ac:picMkLst>
            <pc:docMk/>
            <pc:sldMk cId="974541500" sldId="353"/>
            <ac:picMk id="6" creationId="{4DEF4732-95B9-434E-92CB-BAC07B2C5ACD}"/>
          </ac:picMkLst>
        </pc:picChg>
      </pc:sldChg>
      <pc:sldChg chg="addSp delSp modSp mod">
        <pc:chgData name="Raso, Patricia" userId="b975d6eb-8acb-48ab-970a-c75d7e746c49" providerId="ADAL" clId="{80C95D9F-F4D5-409A-8368-5A7D8288D8D4}" dt="2023-03-22T17:31:35.840" v="1329" actId="1076"/>
        <pc:sldMkLst>
          <pc:docMk/>
          <pc:sldMk cId="2294533804" sldId="354"/>
        </pc:sldMkLst>
        <pc:spChg chg="mod">
          <ac:chgData name="Raso, Patricia" userId="b975d6eb-8acb-48ab-970a-c75d7e746c49" providerId="ADAL" clId="{80C95D9F-F4D5-409A-8368-5A7D8288D8D4}" dt="2023-03-22T17:30:22.851" v="1321" actId="1076"/>
          <ac:spMkLst>
            <pc:docMk/>
            <pc:sldMk cId="2294533804" sldId="354"/>
            <ac:spMk id="8" creationId="{00000000-0000-0000-0000-000000000000}"/>
          </ac:spMkLst>
        </pc:spChg>
        <pc:spChg chg="mod">
          <ac:chgData name="Raso, Patricia" userId="b975d6eb-8acb-48ab-970a-c75d7e746c49" providerId="ADAL" clId="{80C95D9F-F4D5-409A-8368-5A7D8288D8D4}" dt="2023-03-22T17:30:25.561" v="1322" actId="14100"/>
          <ac:spMkLst>
            <pc:docMk/>
            <pc:sldMk cId="2294533804" sldId="354"/>
            <ac:spMk id="10" creationId="{00000000-0000-0000-0000-000000000000}"/>
          </ac:spMkLst>
        </pc:spChg>
        <pc:picChg chg="add mod ord">
          <ac:chgData name="Raso, Patricia" userId="b975d6eb-8acb-48ab-970a-c75d7e746c49" providerId="ADAL" clId="{80C95D9F-F4D5-409A-8368-5A7D8288D8D4}" dt="2023-03-22T17:31:35.840" v="1329" actId="1076"/>
          <ac:picMkLst>
            <pc:docMk/>
            <pc:sldMk cId="2294533804" sldId="354"/>
            <ac:picMk id="3" creationId="{904EE915-3BC9-6749-80B2-515912954076}"/>
          </ac:picMkLst>
        </pc:picChg>
        <pc:picChg chg="del">
          <ac:chgData name="Raso, Patricia" userId="b975d6eb-8acb-48ab-970a-c75d7e746c49" providerId="ADAL" clId="{80C95D9F-F4D5-409A-8368-5A7D8288D8D4}" dt="2023-03-22T17:30:17.431" v="1317" actId="478"/>
          <ac:picMkLst>
            <pc:docMk/>
            <pc:sldMk cId="2294533804" sldId="354"/>
            <ac:picMk id="7170" creationId="{26A2FFDB-383C-4A5C-953D-4511FF8510C1}"/>
          </ac:picMkLst>
        </pc:picChg>
      </pc:sldChg>
      <pc:sldChg chg="addSp delSp modSp mod">
        <pc:chgData name="Raso, Patricia" userId="b975d6eb-8acb-48ab-970a-c75d7e746c49" providerId="ADAL" clId="{80C95D9F-F4D5-409A-8368-5A7D8288D8D4}" dt="2023-03-22T17:33:20.727" v="1346" actId="732"/>
        <pc:sldMkLst>
          <pc:docMk/>
          <pc:sldMk cId="1239039737" sldId="355"/>
        </pc:sldMkLst>
        <pc:picChg chg="add del mod">
          <ac:chgData name="Raso, Patricia" userId="b975d6eb-8acb-48ab-970a-c75d7e746c49" providerId="ADAL" clId="{80C95D9F-F4D5-409A-8368-5A7D8288D8D4}" dt="2023-03-22T17:33:01.572" v="1339" actId="478"/>
          <ac:picMkLst>
            <pc:docMk/>
            <pc:sldMk cId="1239039737" sldId="355"/>
            <ac:picMk id="5" creationId="{89DEE480-CAAE-8606-9E43-8893750AE9C6}"/>
          </ac:picMkLst>
        </pc:picChg>
        <pc:picChg chg="add mod modCrop">
          <ac:chgData name="Raso, Patricia" userId="b975d6eb-8acb-48ab-970a-c75d7e746c49" providerId="ADAL" clId="{80C95D9F-F4D5-409A-8368-5A7D8288D8D4}" dt="2023-03-22T17:33:20.727" v="1346" actId="732"/>
          <ac:picMkLst>
            <pc:docMk/>
            <pc:sldMk cId="1239039737" sldId="355"/>
            <ac:picMk id="7" creationId="{F90C64EC-AF4E-9601-7580-E7BCF7E4BC10}"/>
          </ac:picMkLst>
        </pc:picChg>
        <pc:picChg chg="del">
          <ac:chgData name="Raso, Patricia" userId="b975d6eb-8acb-48ab-970a-c75d7e746c49" providerId="ADAL" clId="{80C95D9F-F4D5-409A-8368-5A7D8288D8D4}" dt="2023-03-22T17:31:22.091" v="1323" actId="478"/>
          <ac:picMkLst>
            <pc:docMk/>
            <pc:sldMk cId="1239039737" sldId="355"/>
            <ac:picMk id="8194" creationId="{C8494886-82DA-4E23-9AE3-EE9B92F3C512}"/>
          </ac:picMkLst>
        </pc:picChg>
      </pc:sldChg>
      <pc:sldChg chg="addSp delSp modSp mod">
        <pc:chgData name="Raso, Patricia" userId="b975d6eb-8acb-48ab-970a-c75d7e746c49" providerId="ADAL" clId="{80C95D9F-F4D5-409A-8368-5A7D8288D8D4}" dt="2023-03-22T17:33:33.331" v="1349" actId="732"/>
        <pc:sldMkLst>
          <pc:docMk/>
          <pc:sldMk cId="1669087971" sldId="356"/>
        </pc:sldMkLst>
        <pc:picChg chg="add mod modCrop">
          <ac:chgData name="Raso, Patricia" userId="b975d6eb-8acb-48ab-970a-c75d7e746c49" providerId="ADAL" clId="{80C95D9F-F4D5-409A-8368-5A7D8288D8D4}" dt="2023-03-22T17:33:33.331" v="1349" actId="732"/>
          <ac:picMkLst>
            <pc:docMk/>
            <pc:sldMk cId="1669087971" sldId="356"/>
            <ac:picMk id="4" creationId="{64E28CB1-93FA-24DF-72BC-6A1200F3E119}"/>
          </ac:picMkLst>
        </pc:picChg>
        <pc:picChg chg="del">
          <ac:chgData name="Raso, Patricia" userId="b975d6eb-8acb-48ab-970a-c75d7e746c49" providerId="ADAL" clId="{80C95D9F-F4D5-409A-8368-5A7D8288D8D4}" dt="2023-03-22T17:32:14.804" v="1332" actId="478"/>
          <ac:picMkLst>
            <pc:docMk/>
            <pc:sldMk cId="1669087971" sldId="356"/>
            <ac:picMk id="9218" creationId="{ADAD2DCE-BFB3-4583-912B-CC81860A81D5}"/>
          </ac:picMkLst>
        </pc:picChg>
      </pc:sldChg>
      <pc:sldChg chg="ord">
        <pc:chgData name="Raso, Patricia" userId="b975d6eb-8acb-48ab-970a-c75d7e746c49" providerId="ADAL" clId="{80C95D9F-F4D5-409A-8368-5A7D8288D8D4}" dt="2023-03-22T17:35:02.970" v="1360"/>
        <pc:sldMkLst>
          <pc:docMk/>
          <pc:sldMk cId="869562377" sldId="362"/>
        </pc:sldMkLst>
      </pc:sldChg>
      <pc:sldChg chg="addSp delSp modSp mod">
        <pc:chgData name="Raso, Patricia" userId="b975d6eb-8acb-48ab-970a-c75d7e746c49" providerId="ADAL" clId="{80C95D9F-F4D5-409A-8368-5A7D8288D8D4}" dt="2023-03-22T17:36:45.255" v="1391" actId="14100"/>
        <pc:sldMkLst>
          <pc:docMk/>
          <pc:sldMk cId="1788390028" sldId="363"/>
        </pc:sldMkLst>
        <pc:spChg chg="add mod">
          <ac:chgData name="Raso, Patricia" userId="b975d6eb-8acb-48ab-970a-c75d7e746c49" providerId="ADAL" clId="{80C95D9F-F4D5-409A-8368-5A7D8288D8D4}" dt="2023-03-22T17:36:45.255" v="1391" actId="14100"/>
          <ac:spMkLst>
            <pc:docMk/>
            <pc:sldMk cId="1788390028" sldId="363"/>
            <ac:spMk id="6" creationId="{E54D7CAC-E7B1-5E15-4588-97C17FC1F5B9}"/>
          </ac:spMkLst>
        </pc:spChg>
        <pc:picChg chg="add del mod modCrop">
          <ac:chgData name="Raso, Patricia" userId="b975d6eb-8acb-48ab-970a-c75d7e746c49" providerId="ADAL" clId="{80C95D9F-F4D5-409A-8368-5A7D8288D8D4}" dt="2023-03-22T17:36:03.012" v="1377"/>
          <ac:picMkLst>
            <pc:docMk/>
            <pc:sldMk cId="1788390028" sldId="363"/>
            <ac:picMk id="3" creationId="{990A6D89-952C-1499-014A-8A40D9889531}"/>
          </ac:picMkLst>
        </pc:picChg>
        <pc:picChg chg="add mod modCrop">
          <ac:chgData name="Raso, Patricia" userId="b975d6eb-8acb-48ab-970a-c75d7e746c49" providerId="ADAL" clId="{80C95D9F-F4D5-409A-8368-5A7D8288D8D4}" dt="2023-03-22T17:36:17.920" v="1384" actId="1076"/>
          <ac:picMkLst>
            <pc:docMk/>
            <pc:sldMk cId="1788390028" sldId="363"/>
            <ac:picMk id="4" creationId="{3796DD8E-0421-1715-2E60-D00AF104E5D8}"/>
          </ac:picMkLst>
        </pc:picChg>
        <pc:picChg chg="add del">
          <ac:chgData name="Raso, Patricia" userId="b975d6eb-8acb-48ab-970a-c75d7e746c49" providerId="ADAL" clId="{80C95D9F-F4D5-409A-8368-5A7D8288D8D4}" dt="2023-03-22T17:36:06.880" v="1379" actId="478"/>
          <ac:picMkLst>
            <pc:docMk/>
            <pc:sldMk cId="1788390028" sldId="363"/>
            <ac:picMk id="14338" creationId="{F5A728EB-A8E0-499A-8B43-7F264576209B}"/>
          </ac:picMkLst>
        </pc:picChg>
      </pc:sldChg>
      <pc:sldChg chg="del">
        <pc:chgData name="Raso, Patricia" userId="b975d6eb-8acb-48ab-970a-c75d7e746c49" providerId="ADAL" clId="{80C95D9F-F4D5-409A-8368-5A7D8288D8D4}" dt="2023-03-22T16:22:59.270" v="20" actId="47"/>
        <pc:sldMkLst>
          <pc:docMk/>
          <pc:sldMk cId="2789153926" sldId="369"/>
        </pc:sldMkLst>
      </pc:sldChg>
      <pc:sldChg chg="addSp modSp mod modNotesTx">
        <pc:chgData name="Raso, Patricia" userId="b975d6eb-8acb-48ab-970a-c75d7e746c49" providerId="ADAL" clId="{80C95D9F-F4D5-409A-8368-5A7D8288D8D4}" dt="2023-04-10T23:54:35.364" v="1576" actId="1076"/>
        <pc:sldMkLst>
          <pc:docMk/>
          <pc:sldMk cId="491901093" sldId="377"/>
        </pc:sldMkLst>
        <pc:spChg chg="add mod">
          <ac:chgData name="Raso, Patricia" userId="b975d6eb-8acb-48ab-970a-c75d7e746c49" providerId="ADAL" clId="{80C95D9F-F4D5-409A-8368-5A7D8288D8D4}" dt="2023-04-10T23:54:35.364" v="1576" actId="1076"/>
          <ac:spMkLst>
            <pc:docMk/>
            <pc:sldMk cId="491901093" sldId="377"/>
            <ac:spMk id="3" creationId="{279D04CF-0A34-EDBE-C422-3FF79D16F073}"/>
          </ac:spMkLst>
        </pc:spChg>
      </pc:sldChg>
      <pc:sldChg chg="modSp mod">
        <pc:chgData name="Raso, Patricia" userId="b975d6eb-8acb-48ab-970a-c75d7e746c49" providerId="ADAL" clId="{80C95D9F-F4D5-409A-8368-5A7D8288D8D4}" dt="2023-03-22T16:19:28.600" v="1" actId="1076"/>
        <pc:sldMkLst>
          <pc:docMk/>
          <pc:sldMk cId="72820234" sldId="385"/>
        </pc:sldMkLst>
        <pc:spChg chg="mod">
          <ac:chgData name="Raso, Patricia" userId="b975d6eb-8acb-48ab-970a-c75d7e746c49" providerId="ADAL" clId="{80C95D9F-F4D5-409A-8368-5A7D8288D8D4}" dt="2023-03-22T16:19:28.600" v="1" actId="1076"/>
          <ac:spMkLst>
            <pc:docMk/>
            <pc:sldMk cId="72820234" sldId="385"/>
            <ac:spMk id="2" creationId="{E74989E9-232E-4B5C-AF88-65BBE07E3C05}"/>
          </ac:spMkLst>
        </pc:spChg>
      </pc:sldChg>
      <pc:sldChg chg="del">
        <pc:chgData name="Raso, Patricia" userId="b975d6eb-8acb-48ab-970a-c75d7e746c49" providerId="ADAL" clId="{80C95D9F-F4D5-409A-8368-5A7D8288D8D4}" dt="2023-03-22T16:21:10.767" v="14" actId="47"/>
        <pc:sldMkLst>
          <pc:docMk/>
          <pc:sldMk cId="4222529662" sldId="393"/>
        </pc:sldMkLst>
      </pc:sldChg>
      <pc:sldChg chg="del">
        <pc:chgData name="Raso, Patricia" userId="b975d6eb-8acb-48ab-970a-c75d7e746c49" providerId="ADAL" clId="{80C95D9F-F4D5-409A-8368-5A7D8288D8D4}" dt="2023-03-22T16:21:13.502" v="15" actId="47"/>
        <pc:sldMkLst>
          <pc:docMk/>
          <pc:sldMk cId="116992335" sldId="394"/>
        </pc:sldMkLst>
      </pc:sldChg>
      <pc:sldChg chg="addSp delSp modSp mod ord">
        <pc:chgData name="Raso, Patricia" userId="b975d6eb-8acb-48ab-970a-c75d7e746c49" providerId="ADAL" clId="{80C95D9F-F4D5-409A-8368-5A7D8288D8D4}" dt="2023-03-22T17:51:15.521" v="1398"/>
        <pc:sldMkLst>
          <pc:docMk/>
          <pc:sldMk cId="2544791037" sldId="398"/>
        </pc:sldMkLst>
        <pc:spChg chg="mod">
          <ac:chgData name="Raso, Patricia" userId="b975d6eb-8acb-48ab-970a-c75d7e746c49" providerId="ADAL" clId="{80C95D9F-F4D5-409A-8368-5A7D8288D8D4}" dt="2023-03-22T17:34:55.934" v="1358" actId="1076"/>
          <ac:spMkLst>
            <pc:docMk/>
            <pc:sldMk cId="2544791037" sldId="398"/>
            <ac:spMk id="9" creationId="{00000000-0000-0000-0000-000000000000}"/>
          </ac:spMkLst>
        </pc:spChg>
        <pc:spChg chg="mod">
          <ac:chgData name="Raso, Patricia" userId="b975d6eb-8acb-48ab-970a-c75d7e746c49" providerId="ADAL" clId="{80C95D9F-F4D5-409A-8368-5A7D8288D8D4}" dt="2023-03-22T17:34:55.934" v="1358" actId="1076"/>
          <ac:spMkLst>
            <pc:docMk/>
            <pc:sldMk cId="2544791037" sldId="398"/>
            <ac:spMk id="10" creationId="{00000000-0000-0000-0000-000000000000}"/>
          </ac:spMkLst>
        </pc:spChg>
        <pc:spChg chg="mod">
          <ac:chgData name="Raso, Patricia" userId="b975d6eb-8acb-48ab-970a-c75d7e746c49" providerId="ADAL" clId="{80C95D9F-F4D5-409A-8368-5A7D8288D8D4}" dt="2023-03-22T17:34:55.934" v="1358" actId="1076"/>
          <ac:spMkLst>
            <pc:docMk/>
            <pc:sldMk cId="2544791037" sldId="398"/>
            <ac:spMk id="11" creationId="{00000000-0000-0000-0000-000000000000}"/>
          </ac:spMkLst>
        </pc:spChg>
        <pc:picChg chg="add mod ord">
          <ac:chgData name="Raso, Patricia" userId="b975d6eb-8acb-48ab-970a-c75d7e746c49" providerId="ADAL" clId="{80C95D9F-F4D5-409A-8368-5A7D8288D8D4}" dt="2023-03-22T17:34:47.070" v="1357" actId="1076"/>
          <ac:picMkLst>
            <pc:docMk/>
            <pc:sldMk cId="2544791037" sldId="398"/>
            <ac:picMk id="4" creationId="{9918A697-EBB9-861C-3AC4-ADED3E27857A}"/>
          </ac:picMkLst>
        </pc:picChg>
        <pc:picChg chg="del">
          <ac:chgData name="Raso, Patricia" userId="b975d6eb-8acb-48ab-970a-c75d7e746c49" providerId="ADAL" clId="{80C95D9F-F4D5-409A-8368-5A7D8288D8D4}" dt="2023-03-22T17:34:34.231" v="1350" actId="478"/>
          <ac:picMkLst>
            <pc:docMk/>
            <pc:sldMk cId="2544791037" sldId="398"/>
            <ac:picMk id="13314" creationId="{3061E134-2B1F-42C3-8D55-EC063106B678}"/>
          </ac:picMkLst>
        </pc:picChg>
      </pc:sldChg>
      <pc:sldChg chg="addSp delSp modSp mod">
        <pc:chgData name="Raso, Patricia" userId="b975d6eb-8acb-48ab-970a-c75d7e746c49" providerId="ADAL" clId="{80C95D9F-F4D5-409A-8368-5A7D8288D8D4}" dt="2023-03-22T17:51:33.199" v="1406" actId="14100"/>
        <pc:sldMkLst>
          <pc:docMk/>
          <pc:sldMk cId="1498367304" sldId="399"/>
        </pc:sldMkLst>
        <pc:spChg chg="mod">
          <ac:chgData name="Raso, Patricia" userId="b975d6eb-8acb-48ab-970a-c75d7e746c49" providerId="ADAL" clId="{80C95D9F-F4D5-409A-8368-5A7D8288D8D4}" dt="2023-03-22T17:51:33.199" v="1406" actId="14100"/>
          <ac:spMkLst>
            <pc:docMk/>
            <pc:sldMk cId="1498367304" sldId="399"/>
            <ac:spMk id="10" creationId="{2456F572-8C98-4A86-A0DF-829CA1EB89B2}"/>
          </ac:spMkLst>
        </pc:spChg>
        <pc:picChg chg="add mod ord">
          <ac:chgData name="Raso, Patricia" userId="b975d6eb-8acb-48ab-970a-c75d7e746c49" providerId="ADAL" clId="{80C95D9F-F4D5-409A-8368-5A7D8288D8D4}" dt="2023-03-22T17:51:29.049" v="1404" actId="1076"/>
          <ac:picMkLst>
            <pc:docMk/>
            <pc:sldMk cId="1498367304" sldId="399"/>
            <ac:picMk id="5" creationId="{AB10E6B5-7703-DC7D-4D9D-E7723ED8CE08}"/>
          </ac:picMkLst>
        </pc:picChg>
        <pc:picChg chg="del">
          <ac:chgData name="Raso, Patricia" userId="b975d6eb-8acb-48ab-970a-c75d7e746c49" providerId="ADAL" clId="{80C95D9F-F4D5-409A-8368-5A7D8288D8D4}" dt="2023-03-22T17:51:20.834" v="1399" actId="478"/>
          <ac:picMkLst>
            <pc:docMk/>
            <pc:sldMk cId="1498367304" sldId="399"/>
            <ac:picMk id="12291" creationId="{72D1301D-95E9-4FDE-B409-4F9D442D8C45}"/>
          </ac:picMkLst>
        </pc:picChg>
      </pc:sldChg>
      <pc:sldChg chg="addSp delSp modSp mod">
        <pc:chgData name="Raso, Patricia" userId="b975d6eb-8acb-48ab-970a-c75d7e746c49" providerId="ADAL" clId="{80C95D9F-F4D5-409A-8368-5A7D8288D8D4}" dt="2023-03-22T17:59:26.788" v="1427" actId="1076"/>
        <pc:sldMkLst>
          <pc:docMk/>
          <pc:sldMk cId="3559013367" sldId="400"/>
        </pc:sldMkLst>
        <pc:spChg chg="mod">
          <ac:chgData name="Raso, Patricia" userId="b975d6eb-8acb-48ab-970a-c75d7e746c49" providerId="ADAL" clId="{80C95D9F-F4D5-409A-8368-5A7D8288D8D4}" dt="2023-03-22T17:59:04.861" v="1419" actId="27636"/>
          <ac:spMkLst>
            <pc:docMk/>
            <pc:sldMk cId="3559013367" sldId="400"/>
            <ac:spMk id="3" creationId="{00000000-0000-0000-0000-000000000000}"/>
          </ac:spMkLst>
        </pc:spChg>
        <pc:spChg chg="mod">
          <ac:chgData name="Raso, Patricia" userId="b975d6eb-8acb-48ab-970a-c75d7e746c49" providerId="ADAL" clId="{80C95D9F-F4D5-409A-8368-5A7D8288D8D4}" dt="2023-03-22T17:59:26.788" v="1427" actId="1076"/>
          <ac:spMkLst>
            <pc:docMk/>
            <pc:sldMk cId="3559013367" sldId="400"/>
            <ac:spMk id="9" creationId="{BEE790BE-580D-4A35-84E9-35CDBB0DC20C}"/>
          </ac:spMkLst>
        </pc:spChg>
        <pc:picChg chg="add mod ord">
          <ac:chgData name="Raso, Patricia" userId="b975d6eb-8acb-48ab-970a-c75d7e746c49" providerId="ADAL" clId="{80C95D9F-F4D5-409A-8368-5A7D8288D8D4}" dt="2023-03-22T17:59:15.038" v="1422" actId="167"/>
          <ac:picMkLst>
            <pc:docMk/>
            <pc:sldMk cId="3559013367" sldId="400"/>
            <ac:picMk id="4" creationId="{5523E30C-2A0D-5C4E-62EA-7F2BD3C747CC}"/>
          </ac:picMkLst>
        </pc:picChg>
        <pc:picChg chg="del">
          <ac:chgData name="Raso, Patricia" userId="b975d6eb-8acb-48ab-970a-c75d7e746c49" providerId="ADAL" clId="{80C95D9F-F4D5-409A-8368-5A7D8288D8D4}" dt="2023-03-22T16:28:09.091" v="53" actId="478"/>
          <ac:picMkLst>
            <pc:docMk/>
            <pc:sldMk cId="3559013367" sldId="400"/>
            <ac:picMk id="17410" creationId="{A0E198BD-E4F5-443F-8AC6-2B975990916D}"/>
          </ac:picMkLst>
        </pc:picChg>
      </pc:sldChg>
      <pc:sldChg chg="addSp delSp modSp mod modNotesTx">
        <pc:chgData name="Raso, Patricia" userId="b975d6eb-8acb-48ab-970a-c75d7e746c49" providerId="ADAL" clId="{80C95D9F-F4D5-409A-8368-5A7D8288D8D4}" dt="2023-04-10T23:53:45.989" v="1570"/>
        <pc:sldMkLst>
          <pc:docMk/>
          <pc:sldMk cId="3006486824" sldId="401"/>
        </pc:sldMkLst>
        <pc:spChg chg="add del mod">
          <ac:chgData name="Raso, Patricia" userId="b975d6eb-8acb-48ab-970a-c75d7e746c49" providerId="ADAL" clId="{80C95D9F-F4D5-409A-8368-5A7D8288D8D4}" dt="2023-03-22T17:59:43.673" v="1430" actId="478"/>
          <ac:spMkLst>
            <pc:docMk/>
            <pc:sldMk cId="3006486824" sldId="401"/>
            <ac:spMk id="5" creationId="{282E1C76-AB20-62F8-FB8A-786F7B2F2146}"/>
          </ac:spMkLst>
        </pc:spChg>
        <pc:picChg chg="del">
          <ac:chgData name="Raso, Patricia" userId="b975d6eb-8acb-48ab-970a-c75d7e746c49" providerId="ADAL" clId="{80C95D9F-F4D5-409A-8368-5A7D8288D8D4}" dt="2023-03-22T16:28:11.296" v="54" actId="478"/>
          <ac:picMkLst>
            <pc:docMk/>
            <pc:sldMk cId="3006486824" sldId="401"/>
            <ac:picMk id="4" creationId="{00000000-0000-0000-0000-000000000000}"/>
          </ac:picMkLst>
        </pc:picChg>
        <pc:picChg chg="add mod">
          <ac:chgData name="Raso, Patricia" userId="b975d6eb-8acb-48ab-970a-c75d7e746c49" providerId="ADAL" clId="{80C95D9F-F4D5-409A-8368-5A7D8288D8D4}" dt="2023-03-22T17:59:45.678" v="1431" actId="1076"/>
          <ac:picMkLst>
            <pc:docMk/>
            <pc:sldMk cId="3006486824" sldId="401"/>
            <ac:picMk id="6" creationId="{C196BBBA-6992-4BB5-C5C6-D89E3B38D069}"/>
          </ac:picMkLst>
        </pc:picChg>
      </pc:sldChg>
      <pc:sldChg chg="new del">
        <pc:chgData name="Raso, Patricia" userId="b975d6eb-8acb-48ab-970a-c75d7e746c49" providerId="ADAL" clId="{80C95D9F-F4D5-409A-8368-5A7D8288D8D4}" dt="2023-03-22T16:29:35.146" v="60" actId="47"/>
        <pc:sldMkLst>
          <pc:docMk/>
          <pc:sldMk cId="2917130725" sldId="406"/>
        </pc:sldMkLst>
      </pc:sldChg>
      <pc:sldChg chg="del">
        <pc:chgData name="Raso, Patricia" userId="b975d6eb-8acb-48ab-970a-c75d7e746c49" providerId="ADAL" clId="{80C95D9F-F4D5-409A-8368-5A7D8288D8D4}" dt="2023-03-22T16:22:21.779" v="19" actId="47"/>
        <pc:sldMkLst>
          <pc:docMk/>
          <pc:sldMk cId="3099458939" sldId="406"/>
        </pc:sldMkLst>
      </pc:sldChg>
      <pc:sldChg chg="addSp delSp modSp new del mod">
        <pc:chgData name="Raso, Patricia" userId="b975d6eb-8acb-48ab-970a-c75d7e746c49" providerId="ADAL" clId="{80C95D9F-F4D5-409A-8368-5A7D8288D8D4}" dt="2023-03-22T17:01:30.043" v="369" actId="47"/>
        <pc:sldMkLst>
          <pc:docMk/>
          <pc:sldMk cId="282123113" sldId="407"/>
        </pc:sldMkLst>
        <pc:spChg chg="add del mod">
          <ac:chgData name="Raso, Patricia" userId="b975d6eb-8acb-48ab-970a-c75d7e746c49" providerId="ADAL" clId="{80C95D9F-F4D5-409A-8368-5A7D8288D8D4}" dt="2023-03-22T16:31:25.266" v="115" actId="1076"/>
          <ac:spMkLst>
            <pc:docMk/>
            <pc:sldMk cId="282123113" sldId="407"/>
            <ac:spMk id="2" creationId="{8DAD6129-AF5D-AE5D-4142-7F3077317DDE}"/>
          </ac:spMkLst>
        </pc:spChg>
      </pc:sldChg>
      <pc:sldChg chg="add del">
        <pc:chgData name="Raso, Patricia" userId="b975d6eb-8acb-48ab-970a-c75d7e746c49" providerId="ADAL" clId="{80C95D9F-F4D5-409A-8368-5A7D8288D8D4}" dt="2023-03-22T16:29:46.326" v="64" actId="47"/>
        <pc:sldMkLst>
          <pc:docMk/>
          <pc:sldMk cId="452833970" sldId="408"/>
        </pc:sldMkLst>
      </pc:sldChg>
      <pc:sldChg chg="add del">
        <pc:chgData name="Raso, Patricia" userId="b975d6eb-8acb-48ab-970a-c75d7e746c49" providerId="ADAL" clId="{80C95D9F-F4D5-409A-8368-5A7D8288D8D4}" dt="2023-04-10T23:49:28.011" v="1434" actId="47"/>
        <pc:sldMkLst>
          <pc:docMk/>
          <pc:sldMk cId="474614253" sldId="408"/>
        </pc:sldMkLst>
      </pc:sldChg>
      <pc:sldChg chg="modSp new del mod ord">
        <pc:chgData name="Raso, Patricia" userId="b975d6eb-8acb-48ab-970a-c75d7e746c49" providerId="ADAL" clId="{80C95D9F-F4D5-409A-8368-5A7D8288D8D4}" dt="2023-03-22T16:44:18.785" v="119" actId="47"/>
        <pc:sldMkLst>
          <pc:docMk/>
          <pc:sldMk cId="840302967" sldId="408"/>
        </pc:sldMkLst>
        <pc:spChg chg="mod">
          <ac:chgData name="Raso, Patricia" userId="b975d6eb-8acb-48ab-970a-c75d7e746c49" providerId="ADAL" clId="{80C95D9F-F4D5-409A-8368-5A7D8288D8D4}" dt="2023-03-22T16:31:00.736" v="112" actId="2711"/>
          <ac:spMkLst>
            <pc:docMk/>
            <pc:sldMk cId="840302967" sldId="408"/>
            <ac:spMk id="2" creationId="{25EC2DB4-9963-8D87-B1A9-90567859445D}"/>
          </ac:spMkLst>
        </pc:spChg>
      </pc:sldChg>
      <pc:sldChg chg="addSp delSp modSp new del mod">
        <pc:chgData name="Raso, Patricia" userId="b975d6eb-8acb-48ab-970a-c75d7e746c49" providerId="ADAL" clId="{80C95D9F-F4D5-409A-8368-5A7D8288D8D4}" dt="2023-03-22T16:54:40.934" v="313" actId="47"/>
        <pc:sldMkLst>
          <pc:docMk/>
          <pc:sldMk cId="2289190843" sldId="408"/>
        </pc:sldMkLst>
        <pc:spChg chg="del">
          <ac:chgData name="Raso, Patricia" userId="b975d6eb-8acb-48ab-970a-c75d7e746c49" providerId="ADAL" clId="{80C95D9F-F4D5-409A-8368-5A7D8288D8D4}" dt="2023-03-22T16:48:56.434" v="185" actId="1032"/>
          <ac:spMkLst>
            <pc:docMk/>
            <pc:sldMk cId="2289190843" sldId="408"/>
            <ac:spMk id="3" creationId="{71DB08F3-3413-5E3F-E11C-40C92A66E6A6}"/>
          </ac:spMkLst>
        </pc:spChg>
        <pc:spChg chg="add mod">
          <ac:chgData name="Raso, Patricia" userId="b975d6eb-8acb-48ab-970a-c75d7e746c49" providerId="ADAL" clId="{80C95D9F-F4D5-409A-8368-5A7D8288D8D4}" dt="2023-03-22T16:53:50.414" v="305" actId="20577"/>
          <ac:spMkLst>
            <pc:docMk/>
            <pc:sldMk cId="2289190843" sldId="408"/>
            <ac:spMk id="7" creationId="{E3B41014-FF7E-AB41-13B6-354C873CF9D5}"/>
          </ac:spMkLst>
        </pc:spChg>
        <pc:spChg chg="add del mod">
          <ac:chgData name="Raso, Patricia" userId="b975d6eb-8acb-48ab-970a-c75d7e746c49" providerId="ADAL" clId="{80C95D9F-F4D5-409A-8368-5A7D8288D8D4}" dt="2023-03-22T16:54:39.764" v="312"/>
          <ac:spMkLst>
            <pc:docMk/>
            <pc:sldMk cId="2289190843" sldId="408"/>
            <ac:spMk id="9" creationId="{B7249F92-1CDE-9E09-F003-7899E3B7A63B}"/>
          </ac:spMkLst>
        </pc:spChg>
        <pc:graphicFrameChg chg="add del mod modGraphic">
          <ac:chgData name="Raso, Patricia" userId="b975d6eb-8acb-48ab-970a-c75d7e746c49" providerId="ADAL" clId="{80C95D9F-F4D5-409A-8368-5A7D8288D8D4}" dt="2023-03-22T16:53:27.256" v="222" actId="478"/>
          <ac:graphicFrameMkLst>
            <pc:docMk/>
            <pc:sldMk cId="2289190843" sldId="408"/>
            <ac:graphicFrameMk id="4" creationId="{435A59D4-32B7-3A58-8D29-F98C8EC0EF27}"/>
          </ac:graphicFrameMkLst>
        </pc:graphicFrameChg>
        <pc:graphicFrameChg chg="add del modGraphic">
          <ac:chgData name="Raso, Patricia" userId="b975d6eb-8acb-48ab-970a-c75d7e746c49" providerId="ADAL" clId="{80C95D9F-F4D5-409A-8368-5A7D8288D8D4}" dt="2023-03-22T16:50:11.814" v="204" actId="478"/>
          <ac:graphicFrameMkLst>
            <pc:docMk/>
            <pc:sldMk cId="2289190843" sldId="408"/>
            <ac:graphicFrameMk id="5" creationId="{34F66572-4EDE-8C3C-8860-00388B95C51C}"/>
          </ac:graphicFrameMkLst>
        </pc:graphicFrameChg>
        <pc:graphicFrameChg chg="add mod modGraphic">
          <ac:chgData name="Raso, Patricia" userId="b975d6eb-8acb-48ab-970a-c75d7e746c49" providerId="ADAL" clId="{80C95D9F-F4D5-409A-8368-5A7D8288D8D4}" dt="2023-03-22T16:54:21.297" v="309"/>
          <ac:graphicFrameMkLst>
            <pc:docMk/>
            <pc:sldMk cId="2289190843" sldId="408"/>
            <ac:graphicFrameMk id="8" creationId="{B42CB9FF-98C8-C290-7082-5E5B757FB0A3}"/>
          </ac:graphicFrameMkLst>
        </pc:graphicFrameChg>
      </pc:sldChg>
      <pc:sldChg chg="add del">
        <pc:chgData name="Raso, Patricia" userId="b975d6eb-8acb-48ab-970a-c75d7e746c49" providerId="ADAL" clId="{80C95D9F-F4D5-409A-8368-5A7D8288D8D4}" dt="2023-03-22T16:29:36.036" v="61" actId="47"/>
        <pc:sldMkLst>
          <pc:docMk/>
          <pc:sldMk cId="2289528280" sldId="408"/>
        </pc:sldMkLst>
      </pc:sldChg>
      <pc:sldChg chg="add">
        <pc:chgData name="Raso, Patricia" userId="b975d6eb-8acb-48ab-970a-c75d7e746c49" providerId="ADAL" clId="{80C95D9F-F4D5-409A-8368-5A7D8288D8D4}" dt="2023-04-10T23:49:21.440" v="1433"/>
        <pc:sldMkLst>
          <pc:docMk/>
          <pc:sldMk cId="534858993" sldId="409"/>
        </pc:sldMkLst>
      </pc:sldChg>
      <pc:sldChg chg="add del">
        <pc:chgData name="Raso, Patricia" userId="b975d6eb-8acb-48ab-970a-c75d7e746c49" providerId="ADAL" clId="{80C95D9F-F4D5-409A-8368-5A7D8288D8D4}" dt="2023-03-22T16:29:46.976" v="65" actId="47"/>
        <pc:sldMkLst>
          <pc:docMk/>
          <pc:sldMk cId="2442419887" sldId="409"/>
        </pc:sldMkLst>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CA"/>
              <a:t>Mean Domain Scores</a:t>
            </a:r>
          </a:p>
        </c:rich>
      </c:tx>
      <c:overlay val="0"/>
    </c:title>
    <c:autoTitleDeleted val="0"/>
    <c:plotArea>
      <c:layout>
        <c:manualLayout>
          <c:layoutTarget val="inner"/>
          <c:xMode val="edge"/>
          <c:yMode val="edge"/>
          <c:x val="0.36125382764654401"/>
          <c:y val="0.133861161608057"/>
          <c:w val="0.520159120734908"/>
          <c:h val="0.76672735069492903"/>
        </c:manualLayout>
      </c:layout>
      <c:barChart>
        <c:barDir val="bar"/>
        <c:grouping val="clustered"/>
        <c:varyColors val="0"/>
        <c:ser>
          <c:idx val="1"/>
          <c:order val="0"/>
          <c:tx>
            <c:strRef>
              <c:f>Sheet1!$C$1</c:f>
              <c:strCache>
                <c:ptCount val="1"/>
                <c:pt idx="0">
                  <c:v>Cycle III</c:v>
                </c:pt>
              </c:strCache>
            </c:strRef>
          </c:tx>
          <c:invertIfNegative val="0"/>
          <c:cat>
            <c:strRef>
              <c:f>Sheet1!$A$2:$A$6</c:f>
              <c:strCache>
                <c:ptCount val="5"/>
                <c:pt idx="0">
                  <c:v>Physical Health &amp; Well-being</c:v>
                </c:pt>
                <c:pt idx="1">
                  <c:v>Social Competence</c:v>
                </c:pt>
                <c:pt idx="2">
                  <c:v>Emotional Maturity</c:v>
                </c:pt>
                <c:pt idx="3">
                  <c:v>Language &amp; Cognitive Development</c:v>
                </c:pt>
                <c:pt idx="4">
                  <c:v>Communication Skills &amp; General Knowledge</c:v>
                </c:pt>
              </c:strCache>
            </c:strRef>
          </c:cat>
          <c:val>
            <c:numRef>
              <c:f>Sheet1!$C$2:$C$6</c:f>
              <c:numCache>
                <c:formatCode>General</c:formatCode>
                <c:ptCount val="5"/>
                <c:pt idx="0">
                  <c:v>8.86</c:v>
                </c:pt>
                <c:pt idx="1">
                  <c:v>8.39</c:v>
                </c:pt>
                <c:pt idx="2">
                  <c:v>8.11</c:v>
                </c:pt>
                <c:pt idx="3">
                  <c:v>8.7799999999999994</c:v>
                </c:pt>
                <c:pt idx="4">
                  <c:v>7.8</c:v>
                </c:pt>
              </c:numCache>
            </c:numRef>
          </c:val>
          <c:extLst>
            <c:ext xmlns:c16="http://schemas.microsoft.com/office/drawing/2014/chart" uri="{C3380CC4-5D6E-409C-BE32-E72D297353CC}">
              <c16:uniqueId val="{00000001-4474-46D9-B5B4-A448F7A646D5}"/>
            </c:ext>
          </c:extLst>
        </c:ser>
        <c:ser>
          <c:idx val="2"/>
          <c:order val="1"/>
          <c:tx>
            <c:strRef>
              <c:f>Sheet1!$D$1</c:f>
              <c:strCache>
                <c:ptCount val="1"/>
                <c:pt idx="0">
                  <c:v>Cycle II</c:v>
                </c:pt>
              </c:strCache>
            </c:strRef>
          </c:tx>
          <c:invertIfNegative val="0"/>
          <c:cat>
            <c:strRef>
              <c:f>Sheet1!$A$2:$A$6</c:f>
              <c:strCache>
                <c:ptCount val="5"/>
                <c:pt idx="0">
                  <c:v>Physical Health &amp; Well-being</c:v>
                </c:pt>
                <c:pt idx="1">
                  <c:v>Social Competence</c:v>
                </c:pt>
                <c:pt idx="2">
                  <c:v>Emotional Maturity</c:v>
                </c:pt>
                <c:pt idx="3">
                  <c:v>Language &amp; Cognitive Development</c:v>
                </c:pt>
                <c:pt idx="4">
                  <c:v>Communication Skills &amp; General Knowledge</c:v>
                </c:pt>
              </c:strCache>
            </c:strRef>
          </c:cat>
          <c:val>
            <c:numRef>
              <c:f>Sheet1!$D$2:$D$6</c:f>
              <c:numCache>
                <c:formatCode>General</c:formatCode>
                <c:ptCount val="5"/>
                <c:pt idx="0">
                  <c:v>8.86</c:v>
                </c:pt>
                <c:pt idx="1">
                  <c:v>8.35</c:v>
                </c:pt>
                <c:pt idx="2">
                  <c:v>8.08</c:v>
                </c:pt>
                <c:pt idx="3">
                  <c:v>8.65</c:v>
                </c:pt>
                <c:pt idx="4">
                  <c:v>7.72</c:v>
                </c:pt>
              </c:numCache>
            </c:numRef>
          </c:val>
          <c:extLst>
            <c:ext xmlns:c16="http://schemas.microsoft.com/office/drawing/2014/chart" uri="{C3380CC4-5D6E-409C-BE32-E72D297353CC}">
              <c16:uniqueId val="{00000002-4474-46D9-B5B4-A448F7A646D5}"/>
            </c:ext>
          </c:extLst>
        </c:ser>
        <c:ser>
          <c:idx val="3"/>
          <c:order val="2"/>
          <c:tx>
            <c:strRef>
              <c:f>Sheet1!$E$1</c:f>
              <c:strCache>
                <c:ptCount val="1"/>
                <c:pt idx="0">
                  <c:v>Cycle I</c:v>
                </c:pt>
              </c:strCache>
            </c:strRef>
          </c:tx>
          <c:invertIfNegative val="0"/>
          <c:cat>
            <c:strRef>
              <c:f>Sheet1!$A$2:$A$6</c:f>
              <c:strCache>
                <c:ptCount val="5"/>
                <c:pt idx="0">
                  <c:v>Physical Health &amp; Well-being</c:v>
                </c:pt>
                <c:pt idx="1">
                  <c:v>Social Competence</c:v>
                </c:pt>
                <c:pt idx="2">
                  <c:v>Emotional Maturity</c:v>
                </c:pt>
                <c:pt idx="3">
                  <c:v>Language &amp; Cognitive Development</c:v>
                </c:pt>
                <c:pt idx="4">
                  <c:v>Communication Skills &amp; General Knowledge</c:v>
                </c:pt>
              </c:strCache>
            </c:strRef>
          </c:cat>
          <c:val>
            <c:numRef>
              <c:f>Sheet1!$E$2:$E$6</c:f>
              <c:numCache>
                <c:formatCode>General</c:formatCode>
                <c:ptCount val="5"/>
                <c:pt idx="0">
                  <c:v>8.91</c:v>
                </c:pt>
                <c:pt idx="1">
                  <c:v>8.34</c:v>
                </c:pt>
                <c:pt idx="2">
                  <c:v>8.09</c:v>
                </c:pt>
                <c:pt idx="3">
                  <c:v>8.58</c:v>
                </c:pt>
                <c:pt idx="4">
                  <c:v>7.8</c:v>
                </c:pt>
              </c:numCache>
            </c:numRef>
          </c:val>
          <c:extLst>
            <c:ext xmlns:c16="http://schemas.microsoft.com/office/drawing/2014/chart" uri="{C3380CC4-5D6E-409C-BE32-E72D297353CC}">
              <c16:uniqueId val="{00000003-4474-46D9-B5B4-A448F7A646D5}"/>
            </c:ext>
          </c:extLst>
        </c:ser>
        <c:dLbls>
          <c:showLegendKey val="0"/>
          <c:showVal val="0"/>
          <c:showCatName val="0"/>
          <c:showSerName val="0"/>
          <c:showPercent val="0"/>
          <c:showBubbleSize val="0"/>
        </c:dLbls>
        <c:gapWidth val="150"/>
        <c:axId val="314114624"/>
        <c:axId val="371988816"/>
      </c:barChart>
      <c:catAx>
        <c:axId val="314114624"/>
        <c:scaling>
          <c:orientation val="minMax"/>
        </c:scaling>
        <c:delete val="0"/>
        <c:axPos val="l"/>
        <c:numFmt formatCode="General" sourceLinked="0"/>
        <c:majorTickMark val="out"/>
        <c:minorTickMark val="none"/>
        <c:tickLblPos val="nextTo"/>
        <c:txPr>
          <a:bodyPr/>
          <a:lstStyle/>
          <a:p>
            <a:pPr>
              <a:defRPr sz="1600"/>
            </a:pPr>
            <a:endParaRPr lang="en-US"/>
          </a:p>
        </c:txPr>
        <c:crossAx val="371988816"/>
        <c:crosses val="autoZero"/>
        <c:auto val="1"/>
        <c:lblAlgn val="ctr"/>
        <c:lblOffset val="100"/>
        <c:noMultiLvlLbl val="0"/>
      </c:catAx>
      <c:valAx>
        <c:axId val="371988816"/>
        <c:scaling>
          <c:orientation val="minMax"/>
          <c:max val="10"/>
        </c:scaling>
        <c:delete val="0"/>
        <c:axPos val="b"/>
        <c:majorGridlines/>
        <c:numFmt formatCode="General" sourceLinked="1"/>
        <c:majorTickMark val="out"/>
        <c:minorTickMark val="none"/>
        <c:tickLblPos val="nextTo"/>
        <c:crossAx val="314114624"/>
        <c:crosses val="autoZero"/>
        <c:crossBetween val="between"/>
        <c:majorUnit val="1"/>
      </c:valAx>
      <c:spPr>
        <a:noFill/>
        <a:ln w="25400">
          <a:noFill/>
        </a:ln>
      </c:spPr>
    </c:plotArea>
    <c:legend>
      <c:legendPos val="r"/>
      <c:layout>
        <c:manualLayout>
          <c:xMode val="edge"/>
          <c:yMode val="edge"/>
          <c:x val="0.88851942986293297"/>
          <c:y val="0.392363454568179"/>
          <c:w val="0.10022066513682387"/>
          <c:h val="0.24498203903270008"/>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AA903-910C-4991-9077-2EFD8CE9AD8D}" type="doc">
      <dgm:prSet loTypeId="urn:microsoft.com/office/officeart/2005/8/layout/default" loCatId="list" qsTypeId="urn:microsoft.com/office/officeart/2005/8/quickstyle/simple3" qsCatId="simple" csTypeId="urn:microsoft.com/office/officeart/2005/8/colors/accent6_5" csCatId="accent6" phldr="1"/>
      <dgm:spPr/>
      <dgm:t>
        <a:bodyPr/>
        <a:lstStyle/>
        <a:p>
          <a:endParaRPr lang="en-CA"/>
        </a:p>
      </dgm:t>
    </dgm:pt>
    <dgm:pt modelId="{315688C8-45DE-4AB4-B407-161C32941E81}">
      <dgm:prSet phldrT="[Text]"/>
      <dgm:spPr/>
      <dgm:t>
        <a:bodyPr/>
        <a:lstStyle/>
        <a:p>
          <a:r>
            <a:rPr lang="en-CA" dirty="0">
              <a:latin typeface="Calibri" panose="020F0502020204030204" pitchFamily="34" charset="0"/>
            </a:rPr>
            <a:t>Developmental Status</a:t>
          </a:r>
        </a:p>
      </dgm:t>
    </dgm:pt>
    <dgm:pt modelId="{4C89D3F9-B427-4153-810A-7CE182215C39}" type="parTrans" cxnId="{4D5BF60B-E80B-4DCF-B542-46042E8ED932}">
      <dgm:prSet/>
      <dgm:spPr/>
      <dgm:t>
        <a:bodyPr/>
        <a:lstStyle/>
        <a:p>
          <a:endParaRPr lang="en-CA">
            <a:latin typeface="Calibri" panose="020F0502020204030204" pitchFamily="34" charset="0"/>
          </a:endParaRPr>
        </a:p>
      </dgm:t>
    </dgm:pt>
    <dgm:pt modelId="{E1D400DF-411E-40F5-B1EC-13891342B197}" type="sibTrans" cxnId="{4D5BF60B-E80B-4DCF-B542-46042E8ED932}">
      <dgm:prSet/>
      <dgm:spPr/>
      <dgm:t>
        <a:bodyPr/>
        <a:lstStyle/>
        <a:p>
          <a:endParaRPr lang="en-CA">
            <a:latin typeface="Calibri" panose="020F0502020204030204" pitchFamily="34" charset="0"/>
          </a:endParaRPr>
        </a:p>
      </dgm:t>
    </dgm:pt>
    <dgm:pt modelId="{E5882F58-40F2-46BC-BD8D-D948DF23449E}">
      <dgm:prSet phldrT="[Text]"/>
      <dgm:spPr/>
      <dgm:t>
        <a:bodyPr/>
        <a:lstStyle/>
        <a:p>
          <a:r>
            <a:rPr lang="en-CA" dirty="0">
              <a:latin typeface="Calibri" panose="020F0502020204030204" pitchFamily="34" charset="0"/>
            </a:rPr>
            <a:t>Intervention and Prevention Programs</a:t>
          </a:r>
        </a:p>
      </dgm:t>
    </dgm:pt>
    <dgm:pt modelId="{ECBA77AE-9B50-4191-8194-F0023A0255A8}" type="parTrans" cxnId="{1C5DAF19-1AA3-48E6-B85B-561687B7E4EE}">
      <dgm:prSet/>
      <dgm:spPr/>
      <dgm:t>
        <a:bodyPr/>
        <a:lstStyle/>
        <a:p>
          <a:endParaRPr lang="en-CA">
            <a:latin typeface="Calibri" panose="020F0502020204030204" pitchFamily="34" charset="0"/>
          </a:endParaRPr>
        </a:p>
      </dgm:t>
    </dgm:pt>
    <dgm:pt modelId="{6C9A29FB-7D6A-40EB-BD01-288F06B2AC4E}" type="sibTrans" cxnId="{1C5DAF19-1AA3-48E6-B85B-561687B7E4EE}">
      <dgm:prSet/>
      <dgm:spPr/>
      <dgm:t>
        <a:bodyPr/>
        <a:lstStyle/>
        <a:p>
          <a:endParaRPr lang="en-CA">
            <a:latin typeface="Calibri" panose="020F0502020204030204" pitchFamily="34" charset="0"/>
          </a:endParaRPr>
        </a:p>
      </dgm:t>
    </dgm:pt>
    <dgm:pt modelId="{6B72AAE4-F38E-4C93-916B-B1E39EDE5155}">
      <dgm:prSet phldrT="[Text]"/>
      <dgm:spPr/>
      <dgm:t>
        <a:bodyPr/>
        <a:lstStyle/>
        <a:p>
          <a:r>
            <a:rPr lang="en-CA" dirty="0">
              <a:latin typeface="Calibri" panose="020F0502020204030204" pitchFamily="34" charset="0"/>
            </a:rPr>
            <a:t>Greatest Need</a:t>
          </a:r>
        </a:p>
      </dgm:t>
    </dgm:pt>
    <dgm:pt modelId="{245ACF95-95A4-49D2-B2F6-40A8535C2D76}" type="parTrans" cxnId="{D13A03C2-A752-45D2-9E4F-3D93A4C2A2A3}">
      <dgm:prSet/>
      <dgm:spPr/>
      <dgm:t>
        <a:bodyPr/>
        <a:lstStyle/>
        <a:p>
          <a:endParaRPr lang="en-CA">
            <a:latin typeface="Calibri" panose="020F0502020204030204" pitchFamily="34" charset="0"/>
          </a:endParaRPr>
        </a:p>
      </dgm:t>
    </dgm:pt>
    <dgm:pt modelId="{B4299134-B253-47BB-B324-E806039BEF20}" type="sibTrans" cxnId="{D13A03C2-A752-45D2-9E4F-3D93A4C2A2A3}">
      <dgm:prSet/>
      <dgm:spPr/>
      <dgm:t>
        <a:bodyPr/>
        <a:lstStyle/>
        <a:p>
          <a:endParaRPr lang="en-CA">
            <a:latin typeface="Calibri" panose="020F0502020204030204" pitchFamily="34" charset="0"/>
          </a:endParaRPr>
        </a:p>
      </dgm:t>
    </dgm:pt>
    <dgm:pt modelId="{CB4F810F-CE6A-44C4-89E5-0B03C08F0384}">
      <dgm:prSet phldrT="[Text]"/>
      <dgm:spPr/>
      <dgm:t>
        <a:bodyPr/>
        <a:lstStyle/>
        <a:p>
          <a:r>
            <a:rPr lang="en-CA" dirty="0">
              <a:latin typeface="Calibri" panose="020F0502020204030204" pitchFamily="34" charset="0"/>
            </a:rPr>
            <a:t>Making a Difference</a:t>
          </a:r>
        </a:p>
      </dgm:t>
    </dgm:pt>
    <dgm:pt modelId="{3B0366C5-C8D3-4BF8-9EDB-282B91B4C6DF}" type="parTrans" cxnId="{BC671D61-9C58-4A94-A7AF-EE5DAC2A89B7}">
      <dgm:prSet/>
      <dgm:spPr/>
      <dgm:t>
        <a:bodyPr/>
        <a:lstStyle/>
        <a:p>
          <a:endParaRPr lang="en-CA">
            <a:latin typeface="Calibri" panose="020F0502020204030204" pitchFamily="34" charset="0"/>
          </a:endParaRPr>
        </a:p>
      </dgm:t>
    </dgm:pt>
    <dgm:pt modelId="{1199CE32-11B0-4427-AC73-E6E0BE8E26E1}" type="sibTrans" cxnId="{BC671D61-9C58-4A94-A7AF-EE5DAC2A89B7}">
      <dgm:prSet/>
      <dgm:spPr/>
      <dgm:t>
        <a:bodyPr/>
        <a:lstStyle/>
        <a:p>
          <a:endParaRPr lang="en-CA">
            <a:latin typeface="Calibri" panose="020F0502020204030204" pitchFamily="34" charset="0"/>
          </a:endParaRPr>
        </a:p>
      </dgm:t>
    </dgm:pt>
    <dgm:pt modelId="{64F612B0-A567-4D6A-84C0-80CF6C7B2141}" type="pres">
      <dgm:prSet presAssocID="{7FFAA903-910C-4991-9077-2EFD8CE9AD8D}" presName="diagram" presStyleCnt="0">
        <dgm:presLayoutVars>
          <dgm:dir/>
          <dgm:resizeHandles val="exact"/>
        </dgm:presLayoutVars>
      </dgm:prSet>
      <dgm:spPr/>
    </dgm:pt>
    <dgm:pt modelId="{3AB006A2-A802-4FE1-BD0D-3154230EB8C7}" type="pres">
      <dgm:prSet presAssocID="{315688C8-45DE-4AB4-B407-161C32941E81}" presName="node" presStyleLbl="node1" presStyleIdx="0" presStyleCnt="4">
        <dgm:presLayoutVars>
          <dgm:bulletEnabled val="1"/>
        </dgm:presLayoutVars>
      </dgm:prSet>
      <dgm:spPr/>
    </dgm:pt>
    <dgm:pt modelId="{57022F76-19F9-495F-967F-A0F8EF539354}" type="pres">
      <dgm:prSet presAssocID="{E1D400DF-411E-40F5-B1EC-13891342B197}" presName="sibTrans" presStyleCnt="0"/>
      <dgm:spPr/>
    </dgm:pt>
    <dgm:pt modelId="{DDF1ED44-1F9C-4236-BFE0-99AC4FD227FC}" type="pres">
      <dgm:prSet presAssocID="{E5882F58-40F2-46BC-BD8D-D948DF23449E}" presName="node" presStyleLbl="node1" presStyleIdx="1" presStyleCnt="4">
        <dgm:presLayoutVars>
          <dgm:bulletEnabled val="1"/>
        </dgm:presLayoutVars>
      </dgm:prSet>
      <dgm:spPr/>
    </dgm:pt>
    <dgm:pt modelId="{4E9FF750-9568-4C8E-A8F0-98E3F6841C83}" type="pres">
      <dgm:prSet presAssocID="{6C9A29FB-7D6A-40EB-BD01-288F06B2AC4E}" presName="sibTrans" presStyleCnt="0"/>
      <dgm:spPr/>
    </dgm:pt>
    <dgm:pt modelId="{F2FECA2F-1F92-4AD0-8C1D-632D3C3C4B89}" type="pres">
      <dgm:prSet presAssocID="{6B72AAE4-F38E-4C93-916B-B1E39EDE5155}" presName="node" presStyleLbl="node1" presStyleIdx="2" presStyleCnt="4">
        <dgm:presLayoutVars>
          <dgm:bulletEnabled val="1"/>
        </dgm:presLayoutVars>
      </dgm:prSet>
      <dgm:spPr/>
    </dgm:pt>
    <dgm:pt modelId="{ED53EA7F-55B8-4410-8F50-86E8E42F04BF}" type="pres">
      <dgm:prSet presAssocID="{B4299134-B253-47BB-B324-E806039BEF20}" presName="sibTrans" presStyleCnt="0"/>
      <dgm:spPr/>
    </dgm:pt>
    <dgm:pt modelId="{322CA41F-2E3E-40C6-9D54-73F6B2AFADE4}" type="pres">
      <dgm:prSet presAssocID="{CB4F810F-CE6A-44C4-89E5-0B03C08F0384}" presName="node" presStyleLbl="node1" presStyleIdx="3" presStyleCnt="4">
        <dgm:presLayoutVars>
          <dgm:bulletEnabled val="1"/>
        </dgm:presLayoutVars>
      </dgm:prSet>
      <dgm:spPr/>
    </dgm:pt>
  </dgm:ptLst>
  <dgm:cxnLst>
    <dgm:cxn modelId="{52CB4D0B-7532-44B0-95B6-7EDAA7ADABE6}" type="presOf" srcId="{7FFAA903-910C-4991-9077-2EFD8CE9AD8D}" destId="{64F612B0-A567-4D6A-84C0-80CF6C7B2141}" srcOrd="0" destOrd="0" presId="urn:microsoft.com/office/officeart/2005/8/layout/default"/>
    <dgm:cxn modelId="{4D5BF60B-E80B-4DCF-B542-46042E8ED932}" srcId="{7FFAA903-910C-4991-9077-2EFD8CE9AD8D}" destId="{315688C8-45DE-4AB4-B407-161C32941E81}" srcOrd="0" destOrd="0" parTransId="{4C89D3F9-B427-4153-810A-7CE182215C39}" sibTransId="{E1D400DF-411E-40F5-B1EC-13891342B197}"/>
    <dgm:cxn modelId="{1C5DAF19-1AA3-48E6-B85B-561687B7E4EE}" srcId="{7FFAA903-910C-4991-9077-2EFD8CE9AD8D}" destId="{E5882F58-40F2-46BC-BD8D-D948DF23449E}" srcOrd="1" destOrd="0" parTransId="{ECBA77AE-9B50-4191-8194-F0023A0255A8}" sibTransId="{6C9A29FB-7D6A-40EB-BD01-288F06B2AC4E}"/>
    <dgm:cxn modelId="{BC671D61-9C58-4A94-A7AF-EE5DAC2A89B7}" srcId="{7FFAA903-910C-4991-9077-2EFD8CE9AD8D}" destId="{CB4F810F-CE6A-44C4-89E5-0B03C08F0384}" srcOrd="3" destOrd="0" parTransId="{3B0366C5-C8D3-4BF8-9EDB-282B91B4C6DF}" sibTransId="{1199CE32-11B0-4427-AC73-E6E0BE8E26E1}"/>
    <dgm:cxn modelId="{BDAC1766-6B01-4C83-B92B-D4AA2D355CE6}" type="presOf" srcId="{E5882F58-40F2-46BC-BD8D-D948DF23449E}" destId="{DDF1ED44-1F9C-4236-BFE0-99AC4FD227FC}" srcOrd="0" destOrd="0" presId="urn:microsoft.com/office/officeart/2005/8/layout/default"/>
    <dgm:cxn modelId="{46855050-E3D5-4E09-BB34-5C04DB299C84}" type="presOf" srcId="{6B72AAE4-F38E-4C93-916B-B1E39EDE5155}" destId="{F2FECA2F-1F92-4AD0-8C1D-632D3C3C4B89}" srcOrd="0" destOrd="0" presId="urn:microsoft.com/office/officeart/2005/8/layout/default"/>
    <dgm:cxn modelId="{E2287A94-2B03-47E2-BBDF-E1E027FBEF21}" type="presOf" srcId="{315688C8-45DE-4AB4-B407-161C32941E81}" destId="{3AB006A2-A802-4FE1-BD0D-3154230EB8C7}" srcOrd="0" destOrd="0" presId="urn:microsoft.com/office/officeart/2005/8/layout/default"/>
    <dgm:cxn modelId="{D13A03C2-A752-45D2-9E4F-3D93A4C2A2A3}" srcId="{7FFAA903-910C-4991-9077-2EFD8CE9AD8D}" destId="{6B72AAE4-F38E-4C93-916B-B1E39EDE5155}" srcOrd="2" destOrd="0" parTransId="{245ACF95-95A4-49D2-B2F6-40A8535C2D76}" sibTransId="{B4299134-B253-47BB-B324-E806039BEF20}"/>
    <dgm:cxn modelId="{3B9657CA-B010-41E3-9EA0-297BC69DC9B6}" type="presOf" srcId="{CB4F810F-CE6A-44C4-89E5-0B03C08F0384}" destId="{322CA41F-2E3E-40C6-9D54-73F6B2AFADE4}" srcOrd="0" destOrd="0" presId="urn:microsoft.com/office/officeart/2005/8/layout/default"/>
    <dgm:cxn modelId="{262F21F5-4364-4043-BB53-77B45ACB62ED}" type="presParOf" srcId="{64F612B0-A567-4D6A-84C0-80CF6C7B2141}" destId="{3AB006A2-A802-4FE1-BD0D-3154230EB8C7}" srcOrd="0" destOrd="0" presId="urn:microsoft.com/office/officeart/2005/8/layout/default"/>
    <dgm:cxn modelId="{79C87D55-9D6F-4A07-8F4E-6DFA9470A7EF}" type="presParOf" srcId="{64F612B0-A567-4D6A-84C0-80CF6C7B2141}" destId="{57022F76-19F9-495F-967F-A0F8EF539354}" srcOrd="1" destOrd="0" presId="urn:microsoft.com/office/officeart/2005/8/layout/default"/>
    <dgm:cxn modelId="{AEAB7745-614B-4586-B268-47110989DCE1}" type="presParOf" srcId="{64F612B0-A567-4D6A-84C0-80CF6C7B2141}" destId="{DDF1ED44-1F9C-4236-BFE0-99AC4FD227FC}" srcOrd="2" destOrd="0" presId="urn:microsoft.com/office/officeart/2005/8/layout/default"/>
    <dgm:cxn modelId="{46891026-C53C-496C-A483-5018F9627295}" type="presParOf" srcId="{64F612B0-A567-4D6A-84C0-80CF6C7B2141}" destId="{4E9FF750-9568-4C8E-A8F0-98E3F6841C83}" srcOrd="3" destOrd="0" presId="urn:microsoft.com/office/officeart/2005/8/layout/default"/>
    <dgm:cxn modelId="{BBC29B54-DA8C-4972-AAAE-B2215EAA45D1}" type="presParOf" srcId="{64F612B0-A567-4D6A-84C0-80CF6C7B2141}" destId="{F2FECA2F-1F92-4AD0-8C1D-632D3C3C4B89}" srcOrd="4" destOrd="0" presId="urn:microsoft.com/office/officeart/2005/8/layout/default"/>
    <dgm:cxn modelId="{16DE103E-1ADB-4304-B3D6-B282DF4D1402}" type="presParOf" srcId="{64F612B0-A567-4D6A-84C0-80CF6C7B2141}" destId="{ED53EA7F-55B8-4410-8F50-86E8E42F04BF}" srcOrd="5" destOrd="0" presId="urn:microsoft.com/office/officeart/2005/8/layout/default"/>
    <dgm:cxn modelId="{196CF39D-B214-46D6-AA87-72B60C4F6B21}" type="presParOf" srcId="{64F612B0-A567-4D6A-84C0-80CF6C7B2141}" destId="{322CA41F-2E3E-40C6-9D54-73F6B2AFADE4}"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006A2-A802-4FE1-BD0D-3154230EB8C7}">
      <dsp:nvSpPr>
        <dsp:cNvPr id="0" name=""/>
        <dsp:cNvSpPr/>
      </dsp:nvSpPr>
      <dsp:spPr>
        <a:xfrm>
          <a:off x="948" y="185644"/>
          <a:ext cx="3700239" cy="2220143"/>
        </a:xfrm>
        <a:prstGeom prst="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Developmental Status</a:t>
          </a:r>
        </a:p>
      </dsp:txBody>
      <dsp:txXfrm>
        <a:off x="948" y="185644"/>
        <a:ext cx="3700239" cy="2220143"/>
      </dsp:txXfrm>
    </dsp:sp>
    <dsp:sp modelId="{DDF1ED44-1F9C-4236-BFE0-99AC4FD227FC}">
      <dsp:nvSpPr>
        <dsp:cNvPr id="0" name=""/>
        <dsp:cNvSpPr/>
      </dsp:nvSpPr>
      <dsp:spPr>
        <a:xfrm>
          <a:off x="4071211" y="185644"/>
          <a:ext cx="3700239" cy="2220143"/>
        </a:xfrm>
        <a:prstGeom prst="rect">
          <a:avLst/>
        </a:prstGeom>
        <a:gradFill rotWithShape="0">
          <a:gsLst>
            <a:gs pos="0">
              <a:schemeClr val="accent6">
                <a:alpha val="90000"/>
                <a:hueOff val="0"/>
                <a:satOff val="0"/>
                <a:lumOff val="0"/>
                <a:alphaOff val="-13333"/>
                <a:tint val="50000"/>
                <a:satMod val="300000"/>
              </a:schemeClr>
            </a:gs>
            <a:gs pos="35000">
              <a:schemeClr val="accent6">
                <a:alpha val="90000"/>
                <a:hueOff val="0"/>
                <a:satOff val="0"/>
                <a:lumOff val="0"/>
                <a:alphaOff val="-13333"/>
                <a:tint val="37000"/>
                <a:satMod val="300000"/>
              </a:schemeClr>
            </a:gs>
            <a:gs pos="100000">
              <a:schemeClr val="accent6">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Intervention and Prevention Programs</a:t>
          </a:r>
        </a:p>
      </dsp:txBody>
      <dsp:txXfrm>
        <a:off x="4071211" y="185644"/>
        <a:ext cx="3700239" cy="2220143"/>
      </dsp:txXfrm>
    </dsp:sp>
    <dsp:sp modelId="{F2FECA2F-1F92-4AD0-8C1D-632D3C3C4B89}">
      <dsp:nvSpPr>
        <dsp:cNvPr id="0" name=""/>
        <dsp:cNvSpPr/>
      </dsp:nvSpPr>
      <dsp:spPr>
        <a:xfrm>
          <a:off x="948" y="2775811"/>
          <a:ext cx="3700239" cy="2220143"/>
        </a:xfrm>
        <a:prstGeom prst="rect">
          <a:avLst/>
        </a:prstGeom>
        <a:gradFill rotWithShape="0">
          <a:gsLst>
            <a:gs pos="0">
              <a:schemeClr val="accent6">
                <a:alpha val="90000"/>
                <a:hueOff val="0"/>
                <a:satOff val="0"/>
                <a:lumOff val="0"/>
                <a:alphaOff val="-26667"/>
                <a:tint val="50000"/>
                <a:satMod val="300000"/>
              </a:schemeClr>
            </a:gs>
            <a:gs pos="35000">
              <a:schemeClr val="accent6">
                <a:alpha val="90000"/>
                <a:hueOff val="0"/>
                <a:satOff val="0"/>
                <a:lumOff val="0"/>
                <a:alphaOff val="-26667"/>
                <a:tint val="37000"/>
                <a:satMod val="300000"/>
              </a:schemeClr>
            </a:gs>
            <a:gs pos="100000">
              <a:schemeClr val="accent6">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Greatest Need</a:t>
          </a:r>
        </a:p>
      </dsp:txBody>
      <dsp:txXfrm>
        <a:off x="948" y="2775811"/>
        <a:ext cx="3700239" cy="2220143"/>
      </dsp:txXfrm>
    </dsp:sp>
    <dsp:sp modelId="{322CA41F-2E3E-40C6-9D54-73F6B2AFADE4}">
      <dsp:nvSpPr>
        <dsp:cNvPr id="0" name=""/>
        <dsp:cNvSpPr/>
      </dsp:nvSpPr>
      <dsp:spPr>
        <a:xfrm>
          <a:off x="4071211" y="2775811"/>
          <a:ext cx="3700239" cy="2220143"/>
        </a:xfrm>
        <a:prstGeom prst="rect">
          <a:avLst/>
        </a:prstGeom>
        <a:gradFill rotWithShape="0">
          <a:gsLst>
            <a:gs pos="0">
              <a:schemeClr val="accent6">
                <a:alpha val="90000"/>
                <a:hueOff val="0"/>
                <a:satOff val="0"/>
                <a:lumOff val="0"/>
                <a:alphaOff val="-40000"/>
                <a:tint val="50000"/>
                <a:satMod val="300000"/>
              </a:schemeClr>
            </a:gs>
            <a:gs pos="35000">
              <a:schemeClr val="accent6">
                <a:alpha val="90000"/>
                <a:hueOff val="0"/>
                <a:satOff val="0"/>
                <a:lumOff val="0"/>
                <a:alphaOff val="-40000"/>
                <a:tint val="37000"/>
                <a:satMod val="300000"/>
              </a:schemeClr>
            </a:gs>
            <a:gs pos="100000">
              <a:schemeClr val="accent6">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Making a Difference</a:t>
          </a:r>
        </a:p>
      </dsp:txBody>
      <dsp:txXfrm>
        <a:off x="4071211" y="2775811"/>
        <a:ext cx="3700239" cy="22201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9.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a16="http://schemas.microsoft.com/office/drawing/2014/main" id="{D7594C45-FBFF-77E3-B38E-7EEF036F10B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063552" y="0"/>
          <a:ext cx="8352928" cy="4752528"/>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sz="quarter" idx="1"/>
          </p:nvPr>
        </p:nvSpPr>
        <p:spPr>
          <a:xfrm>
            <a:off x="5265809" y="0"/>
            <a:ext cx="4028440" cy="344091"/>
          </a:xfrm>
          <a:prstGeom prst="rect">
            <a:avLst/>
          </a:prstGeom>
        </p:spPr>
        <p:txBody>
          <a:bodyPr vert="horz" lIns="92429" tIns="46215" rIns="92429" bIns="46215" rtlCol="0"/>
          <a:lstStyle>
            <a:lvl1pPr algn="r">
              <a:defRPr sz="1100"/>
            </a:lvl1pPr>
          </a:lstStyle>
          <a:p>
            <a:fld id="{DCE7185D-B3EA-4D44-A7A6-841F57067625}" type="datetimeFigureOut">
              <a:rPr lang="en-CA" smtClean="0"/>
              <a:t>2023-04-10</a:t>
            </a:fld>
            <a:endParaRPr lang="en-CA" dirty="0"/>
          </a:p>
        </p:txBody>
      </p:sp>
      <p:sp>
        <p:nvSpPr>
          <p:cNvPr id="4" name="Footer Placeholder 3"/>
          <p:cNvSpPr>
            <a:spLocks noGrp="1"/>
          </p:cNvSpPr>
          <p:nvPr>
            <p:ph type="ftr" sz="quarter" idx="2"/>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5" name="Slide Number Placeholder 4"/>
          <p:cNvSpPr>
            <a:spLocks noGrp="1"/>
          </p:cNvSpPr>
          <p:nvPr>
            <p:ph type="sldNum" sz="quarter" idx="3"/>
          </p:nvPr>
        </p:nvSpPr>
        <p:spPr>
          <a:xfrm>
            <a:off x="5265809" y="6536528"/>
            <a:ext cx="4028440" cy="344091"/>
          </a:xfrm>
          <a:prstGeom prst="rect">
            <a:avLst/>
          </a:prstGeom>
        </p:spPr>
        <p:txBody>
          <a:bodyPr vert="horz" lIns="92429" tIns="46215" rIns="92429" bIns="46215" rtlCol="0" anchor="b"/>
          <a:lstStyle>
            <a:lvl1pPr algn="r">
              <a:defRPr sz="1100"/>
            </a:lvl1pPr>
          </a:lstStyle>
          <a:p>
            <a:fld id="{34E35F6D-8809-43ED-9D38-F05CA3C3E96B}" type="slidenum">
              <a:rPr lang="en-CA" smtClean="0"/>
              <a:t>‹#›</a:t>
            </a:fld>
            <a:endParaRPr lang="en-CA" dirty="0"/>
          </a:p>
        </p:txBody>
      </p:sp>
    </p:spTree>
    <p:extLst>
      <p:ext uri="{BB962C8B-B14F-4D97-AF65-F5344CB8AC3E}">
        <p14:creationId xmlns:p14="http://schemas.microsoft.com/office/powerpoint/2010/main" val="979564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idx="1"/>
          </p:nvPr>
        </p:nvSpPr>
        <p:spPr>
          <a:xfrm>
            <a:off x="5265809" y="0"/>
            <a:ext cx="4028440" cy="344091"/>
          </a:xfrm>
          <a:prstGeom prst="rect">
            <a:avLst/>
          </a:prstGeom>
        </p:spPr>
        <p:txBody>
          <a:bodyPr vert="horz" lIns="92429" tIns="46215" rIns="92429" bIns="46215" rtlCol="0"/>
          <a:lstStyle>
            <a:lvl1pPr algn="r">
              <a:defRPr sz="1100"/>
            </a:lvl1pPr>
          </a:lstStyle>
          <a:p>
            <a:fld id="{47843AB8-BF6C-480E-A255-57B810D33C05}" type="datetimeFigureOut">
              <a:rPr lang="en-CA" smtClean="0"/>
              <a:t>2023-04-10</a:t>
            </a:fld>
            <a:endParaRPr lang="en-CA" dirty="0"/>
          </a:p>
        </p:txBody>
      </p:sp>
      <p:sp>
        <p:nvSpPr>
          <p:cNvPr id="4" name="Slide Image Placeholder 3"/>
          <p:cNvSpPr>
            <a:spLocks noGrp="1" noRot="1" noChangeAspect="1"/>
          </p:cNvSpPr>
          <p:nvPr>
            <p:ph type="sldImg" idx="2"/>
          </p:nvPr>
        </p:nvSpPr>
        <p:spPr>
          <a:xfrm>
            <a:off x="3070225" y="461963"/>
            <a:ext cx="3230563" cy="1817687"/>
          </a:xfrm>
          <a:prstGeom prst="rect">
            <a:avLst/>
          </a:prstGeom>
          <a:noFill/>
          <a:ln w="12700">
            <a:solidFill>
              <a:prstClr val="black"/>
            </a:solidFill>
          </a:ln>
        </p:spPr>
        <p:txBody>
          <a:bodyPr vert="horz" lIns="92429" tIns="46215" rIns="92429" bIns="46215" rtlCol="0" anchor="ctr"/>
          <a:lstStyle/>
          <a:p>
            <a:endParaRPr lang="en-CA" dirty="0"/>
          </a:p>
        </p:txBody>
      </p:sp>
      <p:sp>
        <p:nvSpPr>
          <p:cNvPr id="5" name="Notes Placeholder 4"/>
          <p:cNvSpPr>
            <a:spLocks noGrp="1"/>
          </p:cNvSpPr>
          <p:nvPr>
            <p:ph type="body" sz="quarter" idx="3"/>
          </p:nvPr>
        </p:nvSpPr>
        <p:spPr>
          <a:xfrm>
            <a:off x="929640" y="2519617"/>
            <a:ext cx="7437120" cy="3846061"/>
          </a:xfrm>
          <a:prstGeom prst="rect">
            <a:avLst/>
          </a:prstGeom>
        </p:spPr>
        <p:txBody>
          <a:bodyPr vert="horz" lIns="92429" tIns="46215" rIns="92429" bIns="4621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29" tIns="46215" rIns="92429" bIns="46215" rtlCol="0" anchor="b"/>
          <a:lstStyle>
            <a:lvl1pPr algn="r">
              <a:defRPr sz="1100"/>
            </a:lvl1pPr>
          </a:lstStyle>
          <a:p>
            <a:fld id="{C8D2AA18-9B6D-4545-9C5F-B916C7B5E4EB}" type="slidenum">
              <a:rPr lang="en-CA" smtClean="0"/>
              <a:t>‹#›</a:t>
            </a:fld>
            <a:endParaRPr lang="en-CA" dirty="0"/>
          </a:p>
        </p:txBody>
      </p:sp>
    </p:spTree>
    <p:extLst>
      <p:ext uri="{BB962C8B-B14F-4D97-AF65-F5344CB8AC3E}">
        <p14:creationId xmlns:p14="http://schemas.microsoft.com/office/powerpoint/2010/main" val="217222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904A5-C7E7-4BD7-997A-C9576277B6E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4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07F5BD3F-536B-4AA3-A270-5EF778F54883}" type="slidenum">
              <a:rPr lang="en-US" altLang="en-US" smtClean="0"/>
              <a:pPr/>
              <a:t>10</a:t>
            </a:fld>
            <a:endParaRPr lang="en-US" altLang="en-US" dirty="0"/>
          </a:p>
        </p:txBody>
      </p:sp>
      <p:sp>
        <p:nvSpPr>
          <p:cNvPr id="103427"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No data,</a:t>
            </a:r>
            <a:r>
              <a:rPr lang="en-US" altLang="en-US" baseline="0" dirty="0"/>
              <a:t> can’t answer the question about developmental status</a:t>
            </a:r>
          </a:p>
          <a:p>
            <a:pPr marL="173305" indent="-173305">
              <a:buFont typeface="Arial" panose="020B0604020202020204" pitchFamily="34" charset="0"/>
              <a:buChar char="•"/>
            </a:pPr>
            <a:r>
              <a:rPr lang="en-US" altLang="en-US" baseline="0" dirty="0"/>
              <a:t>Can’t identify current problems</a:t>
            </a:r>
          </a:p>
          <a:p>
            <a:pPr marL="173305" indent="-173305">
              <a:buFont typeface="Arial" panose="020B0604020202020204" pitchFamily="34" charset="0"/>
              <a:buChar char="•"/>
            </a:pPr>
            <a:r>
              <a:rPr lang="en-US" altLang="en-US" baseline="0" dirty="0"/>
              <a:t>Can’t take action to improve children’s lives</a:t>
            </a:r>
            <a:endParaRPr lang="en-US" altLang="en-US"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28262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37FD8BED-1EF0-4250-853B-74C265B1C852}" type="slidenum">
              <a:rPr lang="en-US" altLang="en-US" smtClean="0"/>
              <a:pPr/>
              <a:t>11</a:t>
            </a:fld>
            <a:endParaRPr lang="en-US" altLang="en-US" dirty="0"/>
          </a:p>
        </p:txBody>
      </p:sp>
      <p:sp>
        <p:nvSpPr>
          <p:cNvPr id="74756"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Not only is measurement important, but population-based measurement of children’s development health helps to take a temperature of how all children are doing.  </a:t>
            </a:r>
          </a:p>
          <a:p>
            <a:pPr marL="173305" indent="-173305">
              <a:buFont typeface="Arial" panose="020B0604020202020204" pitchFamily="34" charset="0"/>
              <a:buChar char="•"/>
            </a:pPr>
            <a:r>
              <a:rPr lang="en-US" altLang="en-US" dirty="0"/>
              <a:t>By using population-based measures, we are able to highlight groups of vulnerable children that may have not otherwise been noticed.  </a:t>
            </a:r>
          </a:p>
          <a:p>
            <a:pPr marL="173305" indent="-173305">
              <a:buFont typeface="Arial" panose="020B0604020202020204" pitchFamily="34" charset="0"/>
              <a:buChar char="•"/>
            </a:pPr>
            <a:r>
              <a:rPr lang="en-US" altLang="en-US" dirty="0"/>
              <a:t>Population based data enables us to develop universal prevention strategies that will be able to help the greatest number of children.</a:t>
            </a:r>
          </a:p>
          <a:p>
            <a:pPr algn="l"/>
            <a:endParaRPr lang="en-US" altLang="en-US" dirty="0"/>
          </a:p>
          <a:p>
            <a:pPr algn="l"/>
            <a:endParaRPr lang="en-US"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38434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eaLnBrk="1" hangingPunct="1">
              <a:spcBef>
                <a:spcPct val="0"/>
              </a:spcBef>
            </a:pPr>
            <a:r>
              <a:rPr lang="en-US" dirty="0"/>
              <a:t>Over the last decade, researchers have worked with kindergarten teachers across Canada to monitor the development of young children starting school.   This population-level research shows that, today, over 27 % of children entering kindergarten are vulnerable on at least one developmental domain.  </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3219570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dirty="0">
                <a:solidFill>
                  <a:schemeClr val="bg1"/>
                </a:solidFill>
              </a:rPr>
              <a:t>We know that children who are vulnerable in kindergarten are at least twice more likely to experience academic and social difficulties in later grades</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126388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altLang="en-US" dirty="0"/>
              <a:t>And this is what the EDI is meant to do.  </a:t>
            </a:r>
          </a:p>
          <a:p>
            <a:pPr marL="173305" indent="-173305">
              <a:buFont typeface="Arial" panose="020B0604020202020204" pitchFamily="34" charset="0"/>
              <a:buChar char="•"/>
            </a:pPr>
            <a:r>
              <a:rPr lang="en-CA" altLang="en-US" dirty="0"/>
              <a:t>The instrument was developed in Canada between 1997 and 2000, to measure the holistic development of each child in the population.</a:t>
            </a:r>
          </a:p>
          <a:p>
            <a:pPr marL="173305" marR="0"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EDI is completed by Kindergarten teachers for each child in the second half of the school year</a:t>
            </a:r>
            <a:endParaRPr lang="en-CA" altLang="en-US" dirty="0"/>
          </a:p>
          <a:p>
            <a:pPr marL="173305" indent="-173305">
              <a:buFont typeface="Arial" panose="020B0604020202020204" pitchFamily="34" charset="0"/>
              <a:buChar char="•"/>
            </a:pPr>
            <a:r>
              <a:rPr lang="en-CA" altLang="en-US" dirty="0"/>
              <a:t>The data gathered from the EDI collection a</a:t>
            </a:r>
            <a:r>
              <a:rPr lang="en-GB" altLang="en-US" dirty="0" err="1"/>
              <a:t>llows</a:t>
            </a:r>
            <a:r>
              <a:rPr lang="en-GB" altLang="en-US" dirty="0"/>
              <a:t> a child development outcome to be reported at the same indicator level as birth rate or survival rate.  </a:t>
            </a:r>
          </a:p>
          <a:p>
            <a:pPr marL="173305" indent="-173305">
              <a:buFont typeface="Arial" panose="020B0604020202020204" pitchFamily="34" charset="0"/>
              <a:buChar char="•"/>
            </a:pPr>
            <a:r>
              <a:rPr lang="en-GB" dirty="0"/>
              <a:t>The goal of the EDI is to measure children’s developmental health at school entry.</a:t>
            </a:r>
          </a:p>
          <a:p>
            <a:pPr marL="173305" indent="-173305">
              <a:buFont typeface="Arial" panose="020B0604020202020204" pitchFamily="34" charset="0"/>
              <a:buChar char="•"/>
            </a:pPr>
            <a:r>
              <a:rPr lang="en-GB" dirty="0"/>
              <a:t>This refers to the child’s ability to meet the task demands of school, such as:</a:t>
            </a:r>
          </a:p>
          <a:p>
            <a:pPr marL="635450" lvl="1" indent="-173305">
              <a:buFont typeface="Arial" panose="020B0604020202020204" pitchFamily="34" charset="0"/>
              <a:buChar char="•"/>
            </a:pPr>
            <a:r>
              <a:rPr lang="en-GB" dirty="0"/>
              <a:t>being comfortable exploring and asking questions, </a:t>
            </a:r>
          </a:p>
          <a:p>
            <a:pPr marL="635450" lvl="1" indent="-173305">
              <a:buFont typeface="Arial" panose="020B0604020202020204" pitchFamily="34" charset="0"/>
              <a:buChar char="•"/>
            </a:pPr>
            <a:r>
              <a:rPr lang="en-GB" dirty="0"/>
              <a:t>listening to the teacher, </a:t>
            </a:r>
          </a:p>
          <a:p>
            <a:pPr marL="635450" lvl="1" indent="-173305">
              <a:buFont typeface="Arial" panose="020B0604020202020204" pitchFamily="34" charset="0"/>
              <a:buChar char="•"/>
            </a:pPr>
            <a:r>
              <a:rPr lang="en-GB" dirty="0"/>
              <a:t>playing and working with other children, and </a:t>
            </a:r>
          </a:p>
          <a:p>
            <a:pPr marL="635450" lvl="1" indent="-173305">
              <a:buFont typeface="Arial" panose="020B0604020202020204" pitchFamily="34" charset="0"/>
              <a:buChar char="•"/>
            </a:pPr>
            <a:r>
              <a:rPr lang="en-GB" dirty="0"/>
              <a:t>remembering and following rules.</a:t>
            </a:r>
          </a:p>
          <a:p>
            <a:pPr marL="173305" indent="-173305">
              <a:buFont typeface="Arial" panose="020B0604020202020204" pitchFamily="34" charset="0"/>
              <a:buChar char="•"/>
            </a:pPr>
            <a:r>
              <a:rPr lang="en-CA" altLang="en-US" dirty="0"/>
              <a:t>In short, it is the ability to benefit from the educational activities that are provided by the school.</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14</a:t>
            </a:fld>
            <a:endParaRPr lang="en-CA" dirty="0"/>
          </a:p>
        </p:txBody>
      </p:sp>
    </p:spTree>
    <p:extLst>
      <p:ext uri="{BB962C8B-B14F-4D97-AF65-F5344CB8AC3E}">
        <p14:creationId xmlns:p14="http://schemas.microsoft.com/office/powerpoint/2010/main" val="393267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pPr algn="l"/>
            <a:r>
              <a:rPr lang="en-US" altLang="en-US" dirty="0"/>
              <a:t>To date, EDI data has been collected province or territory-wide in 10 provinces and 2 territories in Canada, for over 1.2</a:t>
            </a:r>
            <a:r>
              <a:rPr lang="en-US" altLang="en-US" baseline="0" dirty="0"/>
              <a:t> million</a:t>
            </a:r>
            <a:r>
              <a:rPr lang="en-US" altLang="en-US" dirty="0"/>
              <a:t> kindergarten aged children since 2004.  Many provinces and territories have had multiple EDI collections, such as NWT that has been collecting EDI data annually since 2012.</a:t>
            </a:r>
          </a:p>
          <a:p>
            <a:endParaRPr lang="en-CA" altLang="en-US" dirty="0"/>
          </a:p>
          <a:p>
            <a:r>
              <a:rPr lang="en-CA" altLang="en-US" dirty="0"/>
              <a:t>EDI data available on CIHI for 10 Provinces and 2 Territories.</a:t>
            </a:r>
          </a:p>
        </p:txBody>
      </p:sp>
      <p:sp>
        <p:nvSpPr>
          <p:cNvPr id="79876"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DFDEA99C-2F7D-48CD-9511-566F4E8511EF}" type="slidenum">
              <a:rPr lang="en-US" altLang="en-US" smtClean="0"/>
              <a:pPr/>
              <a:t>15</a:t>
            </a:fld>
            <a:endParaRPr lang="en-US" altLang="en-US" dirty="0"/>
          </a:p>
        </p:txBody>
      </p:sp>
      <p:sp>
        <p:nvSpPr>
          <p:cNvPr id="7" name="Slide Image Placeholder 6"/>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63143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pPr algn="l"/>
            <a:r>
              <a:rPr lang="en-CA" altLang="en-US" dirty="0"/>
              <a:t>This</a:t>
            </a:r>
            <a:r>
              <a:rPr lang="en-CA" altLang="en-US" baseline="0" dirty="0"/>
              <a:t> map demonstrates the global reach of the EDI and the countries in which the EDI has been implemented. </a:t>
            </a:r>
            <a:r>
              <a:rPr lang="en-CA" altLang="en-US" dirty="0"/>
              <a:t>The EDI has been collected internationally at different levels. </a:t>
            </a:r>
          </a:p>
          <a:p>
            <a:pPr algn="l"/>
            <a:endParaRPr lang="en-CA" altLang="en-US" dirty="0"/>
          </a:p>
          <a:p>
            <a:pPr algn="l"/>
            <a:r>
              <a:rPr lang="en-CA" altLang="en-US" dirty="0"/>
              <a:t>Example: AEDC</a:t>
            </a:r>
          </a:p>
          <a:p>
            <a:pPr algn="l"/>
            <a:endParaRPr lang="en-CA" altLang="en-US" dirty="0"/>
          </a:p>
          <a:p>
            <a:pPr algn="l"/>
            <a:endParaRPr lang="en-CA" altLang="en-US" dirty="0"/>
          </a:p>
        </p:txBody>
      </p:sp>
      <p:sp>
        <p:nvSpPr>
          <p:cNvPr id="80900"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708A438C-7942-4387-BA49-3DFA88522D49}" type="slidenum">
              <a:rPr lang="en-US" altLang="en-US" smtClean="0"/>
              <a:pPr/>
              <a:t>16</a:t>
            </a:fld>
            <a:endParaRPr lang="en-US" altLang="en-US" dirty="0"/>
          </a:p>
        </p:txBody>
      </p:sp>
      <p:sp>
        <p:nvSpPr>
          <p:cNvPr id="4" name="Slide Image Placeholder 3"/>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460681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17</a:t>
            </a:fld>
            <a:endParaRPr lang="en-US" altLang="en-US" dirty="0"/>
          </a:p>
        </p:txBody>
      </p:sp>
      <p:sp>
        <p:nvSpPr>
          <p:cNvPr id="71684" name="Rectangle 3"/>
          <p:cNvSpPr>
            <a:spLocks noGrp="1" noChangeArrowheads="1"/>
          </p:cNvSpPr>
          <p:nvPr>
            <p:ph type="body" idx="1"/>
          </p:nvPr>
        </p:nvSpPr>
        <p:spPr/>
        <p:txBody>
          <a:bodyPr/>
          <a:lstStyle/>
          <a:p>
            <a:pPr marL="173305" indent="-173305">
              <a:buFont typeface="Arial" panose="020B0604020202020204" pitchFamily="34" charset="0"/>
              <a:buChar char="•"/>
            </a:pPr>
            <a:r>
              <a:rPr lang="en-CA" altLang="en-US" dirty="0"/>
              <a:t>EDI has several main purposes: </a:t>
            </a:r>
          </a:p>
          <a:p>
            <a:pPr marL="635450" lvl="1" indent="-173305">
              <a:buFont typeface="Arial" panose="020B0604020202020204" pitchFamily="34" charset="0"/>
              <a:buChar char="•"/>
            </a:pPr>
            <a:r>
              <a:rPr lang="en-CA" altLang="en-US" dirty="0"/>
              <a:t>reporting on populations of children in different communities over time</a:t>
            </a:r>
          </a:p>
          <a:p>
            <a:pPr marL="635450" lvl="1" indent="-173305">
              <a:buFont typeface="Arial" panose="020B0604020202020204" pitchFamily="34" charset="0"/>
              <a:buChar char="•"/>
            </a:pPr>
            <a:endParaRPr lang="en-CA" altLang="en-US" dirty="0"/>
          </a:p>
          <a:p>
            <a:pPr marL="635450" lvl="1" indent="-173305">
              <a:buFont typeface="Arial" panose="020B0604020202020204" pitchFamily="34" charset="0"/>
              <a:buChar char="•"/>
            </a:pPr>
            <a:r>
              <a:rPr lang="en-CA" altLang="en-US" dirty="0"/>
              <a:t>identifying where the needs and strengths are greatest</a:t>
            </a:r>
          </a:p>
          <a:p>
            <a:pPr marL="635450" lvl="1" indent="-173305">
              <a:buFont typeface="Arial" panose="020B0604020202020204" pitchFamily="34" charset="0"/>
              <a:buChar char="•"/>
            </a:pPr>
            <a:r>
              <a:rPr lang="en-CA" altLang="en-US" dirty="0"/>
              <a:t>predicting children’s academic success in elementary school</a:t>
            </a:r>
          </a:p>
          <a:p>
            <a:endParaRPr lang="en-GB" altLang="en-US" dirty="0"/>
          </a:p>
          <a:p>
            <a:pPr marL="635450" lvl="1" indent="-173305">
              <a:buFont typeface="Arial" panose="020B0604020202020204" pitchFamily="34" charset="0"/>
              <a:buChar char="•"/>
            </a:pPr>
            <a:r>
              <a:rPr lang="en-CA" altLang="en-US" dirty="0"/>
              <a:t>providing a picture of what early learning looks like at the community level, and, helping to identify gaps in early development programs and services.</a:t>
            </a:r>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04491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The EDI helps to answer the question</a:t>
            </a:r>
            <a:r>
              <a:rPr lang="en-CA" baseline="0" dirty="0"/>
              <a:t> – how are we doing for our youngest population?</a:t>
            </a:r>
          </a:p>
          <a:p>
            <a:pPr marL="173305" indent="-173305">
              <a:buFont typeface="Arial" panose="020B0604020202020204" pitchFamily="34" charset="0"/>
              <a:buChar char="•"/>
            </a:pPr>
            <a:r>
              <a:rPr lang="en-CA" baseline="0" dirty="0"/>
              <a:t>use the EDI to gather data on our children. </a:t>
            </a:r>
          </a:p>
          <a:p>
            <a:pPr marL="173305" indent="-173305">
              <a:buFont typeface="Arial" panose="020B0604020202020204" pitchFamily="34" charset="0"/>
              <a:buChar char="•"/>
            </a:pPr>
            <a:r>
              <a:rPr lang="en-CA" baseline="0" dirty="0"/>
              <a:t>use this data to report on groups of children, such as neighbourhoods, schools, or communities.  </a:t>
            </a:r>
          </a:p>
          <a:p>
            <a:pPr marL="173305" indent="-173305">
              <a:buFont typeface="Arial" panose="020B0604020202020204" pitchFamily="34" charset="0"/>
              <a:buChar char="•"/>
            </a:pPr>
            <a:r>
              <a:rPr lang="en-CA" baseline="0" dirty="0"/>
              <a:t>Communities and governments use this data to generate and drive strategies, policies, programs and funding opportunities to support all children. </a:t>
            </a:r>
          </a:p>
          <a:p>
            <a:pPr marL="173305" indent="-173305">
              <a:buFont typeface="Arial" panose="020B0604020202020204" pitchFamily="34" charset="0"/>
              <a:buChar char="•"/>
            </a:pPr>
            <a:r>
              <a:rPr lang="en-CA" baseline="0" dirty="0"/>
              <a:t>We then need to monitor and evaluate the impact of these strategies, therefore we complete the EDI again. And the cycle continues…</a:t>
            </a:r>
            <a:endParaRPr lang="en-CA" dirty="0"/>
          </a:p>
          <a:p>
            <a:pPr marL="173305" indent="-173305">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18</a:t>
            </a:fld>
            <a:endParaRPr lang="en-CA" dirty="0"/>
          </a:p>
        </p:txBody>
      </p:sp>
    </p:spTree>
    <p:extLst>
      <p:ext uri="{BB962C8B-B14F-4D97-AF65-F5344CB8AC3E}">
        <p14:creationId xmlns:p14="http://schemas.microsoft.com/office/powerpoint/2010/main" val="753201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51A05CB6-FCF0-4982-92FA-EAC1A81FC7B9}" type="slidenum">
              <a:rPr lang="en-US" altLang="en-US" smtClean="0"/>
              <a:pPr/>
              <a:t>19</a:t>
            </a:fld>
            <a:endParaRPr lang="en-US" altLang="en-US" dirty="0"/>
          </a:p>
        </p:txBody>
      </p:sp>
      <p:sp>
        <p:nvSpPr>
          <p:cNvPr id="3" name="Slide Image Placeholder 2"/>
          <p:cNvSpPr>
            <a:spLocks noGrp="1" noRot="1" noChangeAspect="1"/>
          </p:cNvSpPr>
          <p:nvPr>
            <p:ph type="sldImg"/>
          </p:nvPr>
        </p:nvSpPr>
        <p:spPr>
          <a:xfrm>
            <a:off x="3068638" y="460375"/>
            <a:ext cx="3233737" cy="1819275"/>
          </a:xfrm>
        </p:spPr>
      </p:sp>
      <p:sp>
        <p:nvSpPr>
          <p:cNvPr id="4" name="Notes Placeholder 3"/>
          <p:cNvSpPr>
            <a:spLocks noGrp="1"/>
          </p:cNvSpPr>
          <p:nvPr>
            <p:ph type="body" idx="1"/>
          </p:nvPr>
        </p:nvSpPr>
        <p:spPr/>
        <p:txBody>
          <a:bodyPr/>
          <a:lstStyle/>
          <a:p>
            <a:pPr algn="l"/>
            <a:r>
              <a:rPr lang="en-CA" dirty="0"/>
              <a:t>Through this EDI cycle, we are able to gather information about children’s experiences</a:t>
            </a:r>
            <a:r>
              <a:rPr lang="en-CA" baseline="0" dirty="0"/>
              <a:t> in the early years, monitor their developmental trajectories and outcomes, and help to predict later school success.</a:t>
            </a:r>
            <a:endParaRPr lang="en-CA" dirty="0"/>
          </a:p>
        </p:txBody>
      </p:sp>
    </p:spTree>
    <p:extLst>
      <p:ext uri="{BB962C8B-B14F-4D97-AF65-F5344CB8AC3E}">
        <p14:creationId xmlns:p14="http://schemas.microsoft.com/office/powerpoint/2010/main" val="393255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Outline 1</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Time: About 1 hour</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Questions: If you have questions during the Webinar, please feel free to send them to the EDI Coordinator at the Offord Centre for Child Studies at </a:t>
            </a:r>
            <a:r>
              <a:rPr lang="en-CA" sz="1200" b="1" kern="1200" dirty="0">
                <a:solidFill>
                  <a:schemeClr val="tx1"/>
                </a:solidFill>
                <a:effectLst/>
                <a:latin typeface="+mn-lt"/>
                <a:ea typeface="+mn-ea"/>
                <a:cs typeface="+mn-cs"/>
              </a:rPr>
              <a:t>rasope@mcmaster.ca. </a:t>
            </a:r>
          </a:p>
          <a:p>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a:t>
            </a:fld>
            <a:endParaRPr lang="en-CA" dirty="0"/>
          </a:p>
        </p:txBody>
      </p:sp>
    </p:spTree>
    <p:extLst>
      <p:ext uri="{BB962C8B-B14F-4D97-AF65-F5344CB8AC3E}">
        <p14:creationId xmlns:p14="http://schemas.microsoft.com/office/powerpoint/2010/main" val="102230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978BB821-0B97-4463-AB41-4EAAD9383B71}" type="slidenum">
              <a:rPr lang="en-US" altLang="en-US" smtClean="0"/>
              <a:pPr/>
              <a:t>20</a:t>
            </a:fld>
            <a:endParaRPr lang="en-US" altLang="en-US" dirty="0"/>
          </a:p>
        </p:txBody>
      </p:sp>
      <p:sp>
        <p:nvSpPr>
          <p:cNvPr id="82948"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The EDI is a: </a:t>
            </a:r>
          </a:p>
          <a:p>
            <a:pPr marL="635450" lvl="1" indent="-173305">
              <a:buFont typeface="Arial" panose="020B0604020202020204" pitchFamily="34" charset="0"/>
              <a:buChar char="•"/>
            </a:pPr>
            <a:r>
              <a:rPr lang="en-US" altLang="en-US" dirty="0"/>
              <a:t>103-item questionnaire that is completed</a:t>
            </a:r>
            <a:r>
              <a:rPr lang="en-US" altLang="en-US" baseline="0" dirty="0"/>
              <a:t> by teachers.  </a:t>
            </a:r>
          </a:p>
          <a:p>
            <a:pPr marL="635450" lvl="1" indent="-173305">
              <a:buFont typeface="Arial" panose="020B0604020202020204" pitchFamily="34" charset="0"/>
              <a:buChar char="•"/>
            </a:pPr>
            <a:r>
              <a:rPr lang="en-US" altLang="en-US" dirty="0"/>
              <a:t>tool to measure children’s development health at a population or group level, and </a:t>
            </a:r>
          </a:p>
          <a:p>
            <a:pPr marL="635450" lvl="1" indent="-173305">
              <a:buFont typeface="Arial" panose="020B0604020202020204" pitchFamily="34" charset="0"/>
              <a:buChar char="•"/>
            </a:pPr>
            <a:r>
              <a:rPr lang="en-US" altLang="en-US" dirty="0"/>
              <a:t>it gives the opportunity to understand the changing trends that are occurring. </a:t>
            </a:r>
          </a:p>
          <a:p>
            <a:pPr marL="173305" indent="-173305">
              <a:buFont typeface="Arial" panose="020B0604020202020204" pitchFamily="34" charset="0"/>
              <a:buChar char="•"/>
            </a:pPr>
            <a:r>
              <a:rPr lang="en-US" altLang="en-US" dirty="0"/>
              <a:t>The EDI is not:</a:t>
            </a:r>
          </a:p>
          <a:p>
            <a:pPr marL="635450" lvl="1" indent="-173305">
              <a:buFont typeface="Arial" panose="020B0604020202020204" pitchFamily="34" charset="0"/>
              <a:buChar char="•"/>
            </a:pPr>
            <a:r>
              <a:rPr lang="en-US" altLang="en-US" dirty="0"/>
              <a:t>a diagnostic measure and should not be used for an individual child assessment.  </a:t>
            </a:r>
          </a:p>
          <a:p>
            <a:pPr marL="635450" lvl="1" indent="-173305">
              <a:buFont typeface="Arial" panose="020B0604020202020204" pitchFamily="34" charset="0"/>
              <a:buChar char="•"/>
            </a:pPr>
            <a:r>
              <a:rPr lang="en-US" altLang="en-US" dirty="0"/>
              <a:t>evaluation of teachers.</a:t>
            </a:r>
          </a:p>
          <a:p>
            <a:pPr algn="l"/>
            <a:endParaRPr lang="en-US" altLang="en-US" dirty="0"/>
          </a:p>
          <a:p>
            <a:pPr algn="l"/>
            <a:endParaRPr lang="en-US"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757212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EDI is has 103 core items that measure children’s ability to meet age-appropriate developmental expectations in five general domains.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C415B-E94A-4436-BD3E-E97B12F7E85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78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8758194C-1A41-7D4E-B36E-77476891B05B}" type="slidenum">
              <a:rPr lang="en-US" smtClean="0"/>
              <a:pPr/>
              <a:t>22</a:t>
            </a:fld>
            <a:endParaRPr lang="en-US" dirty="0"/>
          </a:p>
        </p:txBody>
      </p:sp>
      <p:sp>
        <p:nvSpPr>
          <p:cNvPr id="157699" name="Rectangle 3"/>
          <p:cNvSpPr>
            <a:spLocks noGrp="1" noChangeArrowheads="1"/>
          </p:cNvSpPr>
          <p:nvPr>
            <p:ph type="body" idx="1"/>
          </p:nvPr>
        </p:nvSpPr>
        <p:spPr/>
        <p:txBody>
          <a:bodyPr/>
          <a:lstStyle/>
          <a:p>
            <a:pPr algn="l"/>
            <a:r>
              <a:rPr lang="en-US" dirty="0"/>
              <a:t>The EDI assesses children</a:t>
            </a:r>
            <a:r>
              <a:rPr lang="en-GB" dirty="0"/>
              <a:t>’</a:t>
            </a:r>
            <a:r>
              <a:rPr lang="en-US" altLang="ja-JP" dirty="0"/>
              <a:t>s developmental health when they enter school by looking at five key areas of child development. These five subdomains are also further broken down into 16 subdomains.</a:t>
            </a:r>
          </a:p>
          <a:p>
            <a:pPr algn="l"/>
            <a:endParaRPr lang="en-US" dirty="0"/>
          </a:p>
          <a:p>
            <a:pPr marL="231073" indent="-231073">
              <a:buFont typeface="+mj-lt"/>
              <a:buAutoNum type="arabicPeriod"/>
            </a:pPr>
            <a:r>
              <a:rPr lang="en-GB" altLang="en-US" dirty="0"/>
              <a:t>Physical Health &amp; Well-being</a:t>
            </a:r>
          </a:p>
          <a:p>
            <a:pPr marL="750987" lvl="1" indent="-288841">
              <a:buFont typeface="+mj-lt"/>
              <a:buAutoNum type="romanLcPeriod"/>
            </a:pPr>
            <a:r>
              <a:rPr lang="en-GB" altLang="en-US" dirty="0"/>
              <a:t>Physical readiness for school day (including arriving to school hungry)</a:t>
            </a:r>
          </a:p>
          <a:p>
            <a:pPr marL="750987" lvl="1" indent="-288841">
              <a:buFont typeface="+mj-lt"/>
              <a:buAutoNum type="romanLcPeriod"/>
            </a:pPr>
            <a:r>
              <a:rPr lang="en-GB" altLang="en-US" dirty="0"/>
              <a:t>Physical independence</a:t>
            </a:r>
            <a:r>
              <a:rPr lang="en-GB" altLang="en-US" baseline="0" dirty="0"/>
              <a:t> </a:t>
            </a:r>
            <a:r>
              <a:rPr lang="en-GB" altLang="en-US" dirty="0"/>
              <a:t>(</a:t>
            </a:r>
            <a:r>
              <a:rPr lang="en-GB" altLang="en-US" baseline="0" dirty="0"/>
              <a:t>established hand preference)</a:t>
            </a:r>
            <a:endParaRPr lang="en-GB" altLang="en-US" dirty="0"/>
          </a:p>
          <a:p>
            <a:pPr marL="750987" lvl="1" indent="-288841">
              <a:buFont typeface="+mj-lt"/>
              <a:buAutoNum type="romanLcPeriod"/>
            </a:pPr>
            <a:r>
              <a:rPr lang="en-GB" altLang="en-US" dirty="0"/>
              <a:t>Gross and fine motor skills (being able to manipulate objects)</a:t>
            </a:r>
            <a:endParaRPr lang="fr-CA" noProof="0" dirty="0"/>
          </a:p>
          <a:p>
            <a:endParaRPr lang="fr-CA" noProof="0" dirty="0"/>
          </a:p>
          <a:p>
            <a:endParaRPr lang="en-GB"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774540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82AB4EAC-2E8F-274A-9741-A864702DBAA7}" type="slidenum">
              <a:rPr lang="en-US" smtClean="0"/>
              <a:pPr/>
              <a:t>23</a:t>
            </a:fld>
            <a:endParaRPr lang="en-US" dirty="0"/>
          </a:p>
        </p:txBody>
      </p:sp>
      <p:sp>
        <p:nvSpPr>
          <p:cNvPr id="159747" name="Rectangle 3"/>
          <p:cNvSpPr>
            <a:spLocks noGrp="1" noChangeArrowheads="1"/>
          </p:cNvSpPr>
          <p:nvPr>
            <p:ph type="body" idx="1"/>
          </p:nvPr>
        </p:nvSpPr>
        <p:spPr/>
        <p:txBody>
          <a:bodyPr/>
          <a:lstStyle/>
          <a:p>
            <a:pPr marL="231073" indent="-231073">
              <a:buFont typeface="+mj-lt"/>
              <a:buAutoNum type="arabicPeriod" startAt="2"/>
            </a:pPr>
            <a:r>
              <a:rPr lang="en-US" dirty="0"/>
              <a:t>Social competence </a:t>
            </a:r>
          </a:p>
          <a:p>
            <a:pPr marL="750987" lvl="1" indent="-288841">
              <a:buFont typeface="+mj-lt"/>
              <a:buAutoNum type="romanLcPeriod"/>
            </a:pPr>
            <a:r>
              <a:rPr lang="en-US" dirty="0"/>
              <a:t>Overall social competence (ability to get along with peers)</a:t>
            </a:r>
          </a:p>
          <a:p>
            <a:pPr marL="750987" lvl="1" indent="-288841">
              <a:buFont typeface="+mj-lt"/>
              <a:buAutoNum type="romanLcPeriod"/>
            </a:pPr>
            <a:r>
              <a:rPr lang="en-US" dirty="0"/>
              <a:t>responsibility and respect (follows</a:t>
            </a:r>
            <a:r>
              <a:rPr lang="en-US" baseline="0" dirty="0"/>
              <a:t> rules and instructions)</a:t>
            </a:r>
            <a:endParaRPr lang="en-US" dirty="0"/>
          </a:p>
          <a:p>
            <a:pPr marL="750987" lvl="1" indent="-288841">
              <a:buFont typeface="+mj-lt"/>
              <a:buAutoNum type="romanLcPeriod"/>
            </a:pPr>
            <a:r>
              <a:rPr lang="en-US" dirty="0"/>
              <a:t>approaches to learning  (listens attentively)</a:t>
            </a:r>
          </a:p>
          <a:p>
            <a:pPr marL="750987" lvl="1" indent="-288841">
              <a:buFont typeface="+mj-lt"/>
              <a:buAutoNum type="romanLcPeriod"/>
            </a:pPr>
            <a:r>
              <a:rPr lang="en-US" dirty="0"/>
              <a:t>readiness to explore new things  (curious about the world)</a:t>
            </a:r>
          </a:p>
          <a:p>
            <a:pPr algn="l"/>
            <a:endParaRPr 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4023736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31073" indent="-231073">
              <a:buFont typeface="+mj-lt"/>
              <a:buAutoNum type="arabicPeriod" startAt="3"/>
            </a:pPr>
            <a:r>
              <a:rPr lang="en-CA" dirty="0"/>
              <a:t>Emotional Maturity:</a:t>
            </a:r>
            <a:r>
              <a:rPr lang="en-CA" baseline="0" dirty="0"/>
              <a:t> </a:t>
            </a:r>
            <a:r>
              <a:rPr lang="en-CA" dirty="0"/>
              <a:t> </a:t>
            </a:r>
          </a:p>
          <a:p>
            <a:pPr marL="750987" lvl="1" indent="-288841">
              <a:buFont typeface="+mj-lt"/>
              <a:buAutoNum type="romanLcPeriod"/>
            </a:pPr>
            <a:r>
              <a:rPr lang="en-US" dirty="0"/>
              <a:t>Pro-social and helping behavior</a:t>
            </a:r>
            <a:r>
              <a:rPr lang="en-US" baseline="0" dirty="0"/>
              <a:t> (</a:t>
            </a:r>
            <a:r>
              <a:rPr lang="en-CA" dirty="0"/>
              <a:t>try to help someone who has been hurt)</a:t>
            </a:r>
            <a:endParaRPr lang="en-US" dirty="0"/>
          </a:p>
          <a:p>
            <a:pPr marL="693218" lvl="1" indent="-231073">
              <a:buFont typeface="+mj-lt"/>
              <a:buAutoNum type="romanLcPeriod"/>
            </a:pPr>
            <a:r>
              <a:rPr lang="en-US" dirty="0"/>
              <a:t>Anxious and fearful behavior</a:t>
            </a:r>
            <a:r>
              <a:rPr lang="en-US" baseline="0" dirty="0"/>
              <a:t> (</a:t>
            </a:r>
            <a:r>
              <a:rPr lang="en-CA" dirty="0"/>
              <a:t>upset when left by</a:t>
            </a:r>
            <a:r>
              <a:rPr lang="en-CA" baseline="0" dirty="0"/>
              <a:t> parent)</a:t>
            </a:r>
            <a:endParaRPr lang="en-US" dirty="0"/>
          </a:p>
          <a:p>
            <a:pPr marL="693218" lvl="1" indent="-231073">
              <a:buFont typeface="+mj-lt"/>
              <a:buAutoNum type="romanLcPeriod"/>
            </a:pPr>
            <a:r>
              <a:rPr lang="en-US" dirty="0"/>
              <a:t>Aggressive behavior</a:t>
            </a:r>
            <a:r>
              <a:rPr lang="en-US" baseline="0" dirty="0"/>
              <a:t> (</a:t>
            </a:r>
            <a:r>
              <a:rPr lang="en-CA" baseline="0" dirty="0"/>
              <a:t>gets into physical fights)</a:t>
            </a:r>
            <a:endParaRPr lang="en-US" dirty="0"/>
          </a:p>
          <a:p>
            <a:pPr marL="693218" lvl="1" indent="-231073" defTabSz="924292">
              <a:buFont typeface="+mj-lt"/>
              <a:buAutoNum type="romanLcPeriod"/>
            </a:pPr>
            <a:r>
              <a:rPr lang="en-US" dirty="0"/>
              <a:t>Hyperactivity and inattention (</a:t>
            </a:r>
            <a:r>
              <a:rPr lang="en-CA" baseline="0" dirty="0"/>
              <a:t>can’t sit still, restless)</a:t>
            </a:r>
            <a:endParaRPr lang="en-GB" dirty="0"/>
          </a:p>
          <a:p>
            <a:pPr algn="l"/>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24</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436275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D1C00F9F-C5D4-904B-9292-D80AA900DEB1}" type="slidenum">
              <a:rPr lang="en-US" smtClean="0"/>
              <a:pPr/>
              <a:t>25</a:t>
            </a:fld>
            <a:endParaRPr lang="en-US" dirty="0"/>
          </a:p>
        </p:txBody>
      </p:sp>
      <p:sp>
        <p:nvSpPr>
          <p:cNvPr id="161795" name="Rectangle 3"/>
          <p:cNvSpPr>
            <a:spLocks noGrp="1" noChangeArrowheads="1"/>
          </p:cNvSpPr>
          <p:nvPr>
            <p:ph type="body" idx="1"/>
          </p:nvPr>
        </p:nvSpPr>
        <p:spPr/>
        <p:txBody>
          <a:bodyPr/>
          <a:lstStyle/>
          <a:p>
            <a:pPr marL="231073" indent="-231073">
              <a:buFont typeface="+mj-lt"/>
              <a:buAutoNum type="arabicPeriod" startAt="4"/>
            </a:pPr>
            <a:r>
              <a:rPr lang="en-US" dirty="0"/>
              <a:t>Language and Cognitive development</a:t>
            </a:r>
          </a:p>
          <a:p>
            <a:pPr marL="750987" lvl="1" indent="-288841">
              <a:buFont typeface="+mj-lt"/>
              <a:buAutoNum type="romanLcPeriod"/>
            </a:pPr>
            <a:r>
              <a:rPr lang="en-US" dirty="0"/>
              <a:t>Basic literacy (</a:t>
            </a:r>
            <a:r>
              <a:rPr lang="en-CA" baseline="0" dirty="0"/>
              <a:t>ability to handle a book)</a:t>
            </a:r>
            <a:endParaRPr lang="en-US" dirty="0"/>
          </a:p>
          <a:p>
            <a:pPr marL="750987" lvl="1" indent="-288841">
              <a:buFont typeface="+mj-lt"/>
              <a:buAutoNum type="romanLcPeriod"/>
            </a:pPr>
            <a:r>
              <a:rPr lang="en-US" dirty="0"/>
              <a:t>Interest in literacy and numeracy, and memory (</a:t>
            </a:r>
            <a:r>
              <a:rPr lang="en-CA" baseline="0" dirty="0"/>
              <a:t>able to remember things easily)</a:t>
            </a:r>
            <a:endParaRPr lang="en-US" dirty="0"/>
          </a:p>
          <a:p>
            <a:pPr marL="750987" lvl="1" indent="-288841">
              <a:buFont typeface="+mj-lt"/>
              <a:buAutoNum type="romanLcPeriod"/>
            </a:pPr>
            <a:r>
              <a:rPr lang="en-US" dirty="0"/>
              <a:t>Advanced literacy (</a:t>
            </a:r>
            <a:r>
              <a:rPr lang="en-CA" baseline="0" dirty="0"/>
              <a:t>able to read simple words)</a:t>
            </a:r>
            <a:endParaRPr lang="en-US" dirty="0"/>
          </a:p>
          <a:p>
            <a:pPr marL="750987" lvl="1" indent="-288841">
              <a:buFont typeface="+mj-lt"/>
              <a:buAutoNum type="romanLcPeriod"/>
            </a:pPr>
            <a:r>
              <a:rPr lang="en-US" dirty="0"/>
              <a:t>Basic numeracy (</a:t>
            </a:r>
            <a:r>
              <a:rPr lang="en-CA" baseline="0" dirty="0"/>
              <a:t>able to count to 20)</a:t>
            </a:r>
            <a:endParaRPr lang="en-US" dirty="0"/>
          </a:p>
          <a:p>
            <a:pPr algn="l"/>
            <a:endParaRPr 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750828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31073" indent="-231073">
              <a:buFont typeface="+mj-lt"/>
              <a:buAutoNum type="arabicPeriod" startAt="5"/>
            </a:pPr>
            <a:r>
              <a:rPr lang="en-US" baseline="0" dirty="0">
                <a:latin typeface="Times New Roman" charset="0"/>
                <a:ea typeface="ＭＳ Ｐゴシック" charset="0"/>
                <a:cs typeface="ＭＳ Ｐゴシック" charset="0"/>
              </a:rPr>
              <a:t>Communication Skills and general knowledge and it is the only domain that only has one subdomain, which is also called communication skills and general knowledge.</a:t>
            </a:r>
            <a:endParaRPr lang="en-GB" dirty="0">
              <a:latin typeface="Times New Roman" charset="0"/>
              <a:ea typeface="ＭＳ Ｐゴシック" charset="0"/>
              <a:cs typeface="ＭＳ Ｐゴシック" charset="0"/>
            </a:endParaRPr>
          </a:p>
          <a:p>
            <a:pPr algn="l" eaLnBrk="1" hangingPunct="1">
              <a:buFontTx/>
              <a:buChar char="•"/>
            </a:pPr>
            <a:endParaRPr lang="en-CA" dirty="0">
              <a:latin typeface="Times New Roman" charset="0"/>
              <a:ea typeface="ＭＳ Ｐゴシック" charset="0"/>
              <a:cs typeface="ＭＳ Ｐゴシック" charset="0"/>
            </a:endParaRPr>
          </a:p>
          <a:p>
            <a:pPr lvl="0" algn="l"/>
            <a:r>
              <a:rPr lang="en-CA" dirty="0"/>
              <a:t>Items in the domain include such things as skills to communicate needs and wants in socially appropriate ways, symbolic use of language, story telling, age-appropriate knowledge about the life and world around.</a:t>
            </a:r>
          </a:p>
          <a:p>
            <a:pPr algn="l"/>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26</a:t>
            </a:fld>
            <a:endParaRPr lang="en-CA" dirty="0"/>
          </a:p>
        </p:txBody>
      </p:sp>
    </p:spTree>
    <p:extLst>
      <p:ext uri="{BB962C8B-B14F-4D97-AF65-F5344CB8AC3E}">
        <p14:creationId xmlns:p14="http://schemas.microsoft.com/office/powerpoint/2010/main" val="960602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provide some local context,</a:t>
            </a:r>
            <a:r>
              <a:rPr lang="en-CA" baseline="0" dirty="0"/>
              <a:t> I’m now going to present some results from the past EDI collections in Ontario.</a:t>
            </a:r>
          </a:p>
          <a:p>
            <a:r>
              <a:rPr lang="en-CA" baseline="0" dirty="0"/>
              <a:t>As you may already know, there have been 3 provincial collections in Ontario so far, with the fourth provincial collection happening this year.  The first cycle, which we also refer to as the Ontario Baseline, is what we use to determine the cut-points for determining vulnerability.</a:t>
            </a:r>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2AA18-9B6D-4545-9C5F-B916C7B5E4EB}"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896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620713"/>
            <a:ext cx="4367213" cy="2457450"/>
          </a:xfrm>
        </p:spPr>
      </p:sp>
      <p:sp>
        <p:nvSpPr>
          <p:cNvPr id="3" name="Notes Placeholder 2"/>
          <p:cNvSpPr>
            <a:spLocks noGrp="1"/>
          </p:cNvSpPr>
          <p:nvPr>
            <p:ph type="body" idx="1"/>
          </p:nvPr>
        </p:nvSpPr>
        <p:spPr/>
        <p:txBody>
          <a:bodyPr/>
          <a:lstStyle/>
          <a:p>
            <a:r>
              <a:rPr lang="en-CA" dirty="0"/>
              <a:t>This graph demonstrates the vulnerability rates for each domain, as well as overall vulnerability for each</a:t>
            </a:r>
            <a:r>
              <a:rPr lang="en-CA" baseline="0" dirty="0"/>
              <a:t> provincial cycle.  For those of you who are new to the EDI, a child is considered vulnerable on a particular domain when they score below the 10</a:t>
            </a:r>
            <a:r>
              <a:rPr lang="en-CA" baseline="30000" dirty="0"/>
              <a:t>th</a:t>
            </a:r>
            <a:r>
              <a:rPr lang="en-CA" baseline="0" dirty="0"/>
              <a:t> percentile cut-point for that domain.  The cut-points are based on the Cycle I or Baseline population distribution.  Overall vulnerability is when a child falls below the 10</a:t>
            </a:r>
            <a:r>
              <a:rPr lang="en-CA" baseline="30000" dirty="0"/>
              <a:t>th</a:t>
            </a:r>
            <a:r>
              <a:rPr lang="en-CA" baseline="0" dirty="0"/>
              <a:t> percentile cut-point for at least one domain.</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28</a:t>
            </a:fld>
            <a:endParaRPr lang="en-CA"/>
          </a:p>
        </p:txBody>
      </p:sp>
    </p:spTree>
    <p:extLst>
      <p:ext uri="{BB962C8B-B14F-4D97-AF65-F5344CB8AC3E}">
        <p14:creationId xmlns:p14="http://schemas.microsoft.com/office/powerpoint/2010/main" val="1679960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9375" y="620713"/>
            <a:ext cx="4367213" cy="2457450"/>
          </a:xfrm>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CA" dirty="0"/>
              <a:t>The</a:t>
            </a:r>
            <a:r>
              <a:rPr lang="en-CA" baseline="0" dirty="0"/>
              <a:t> second part of this video is designed to provide teachers with the necessary information in order to complete the EDI. </a:t>
            </a:r>
          </a:p>
          <a:p>
            <a:pPr marL="174708" indent="-174708" defTabSz="931774">
              <a:buFont typeface="Arial" panose="020B0604020202020204" pitchFamily="34" charset="0"/>
              <a:buChar char="•"/>
              <a:defRPr/>
            </a:pPr>
            <a:r>
              <a:rPr lang="en-CA" baseline="0" dirty="0"/>
              <a:t>This training session is intended for teachers who have never completed the EDI before, as well as for those who have. </a:t>
            </a:r>
          </a:p>
          <a:p>
            <a:pPr marL="174708" indent="-174708" defTabSz="931774">
              <a:buFont typeface="Arial" panose="020B0604020202020204" pitchFamily="34" charset="0"/>
              <a:buChar char="•"/>
              <a:defRPr/>
            </a:pPr>
            <a:r>
              <a:rPr lang="en-CA" baseline="0" dirty="0"/>
              <a:t>If, along the way, you have any questions, an email address will be provided at the end of the video. Do not hesitate to contact us.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29</a:t>
            </a:fld>
            <a:endParaRPr lang="en-CA"/>
          </a:p>
        </p:txBody>
      </p:sp>
    </p:spTree>
    <p:extLst>
      <p:ext uri="{BB962C8B-B14F-4D97-AF65-F5344CB8AC3E}">
        <p14:creationId xmlns:p14="http://schemas.microsoft.com/office/powerpoint/2010/main" val="167728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CA" dirty="0"/>
              <a:t>This presentation will provide you with a brief overview about the</a:t>
            </a:r>
            <a:r>
              <a:rPr lang="en-CA" baseline="0" dirty="0"/>
              <a:t> importance of the</a:t>
            </a:r>
            <a:r>
              <a:rPr lang="en-CA" dirty="0"/>
              <a:t> early years and why we need to measure them, some information</a:t>
            </a:r>
            <a:r>
              <a:rPr lang="en-CA" baseline="0" dirty="0"/>
              <a:t> about </a:t>
            </a:r>
            <a:r>
              <a:rPr lang="en-CA" dirty="0"/>
              <a:t>the creation and importance of the EDI, as well as how to complete the EDI questionnaire online.</a:t>
            </a:r>
          </a:p>
          <a:p>
            <a:endParaRPr lang="en-CA" dirty="0"/>
          </a:p>
          <a:p>
            <a:r>
              <a:rPr lang="en-CA" dirty="0"/>
              <a:t>This training presentation is intended for teachers who are new to the EDI or have </a:t>
            </a:r>
            <a:r>
              <a:rPr lang="en-CA"/>
              <a:t>experience completing the EDI in the past. </a:t>
            </a:r>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en-CA" dirty="0"/>
              <a:t>The main goal of this Presentation</a:t>
            </a:r>
            <a:r>
              <a:rPr lang="en-CA" baseline="0" dirty="0"/>
              <a:t> is to provide information on how to complete the e-EDI. </a:t>
            </a:r>
          </a:p>
          <a:p>
            <a:pPr marL="173305" indent="-173305" defTabSz="924292">
              <a:buFont typeface="Arial" panose="020B0604020202020204" pitchFamily="34" charset="0"/>
              <a:buChar char="•"/>
              <a:defRPr/>
            </a:pPr>
            <a:r>
              <a:rPr lang="en-CA" dirty="0"/>
              <a:t>This presentation is divided into two main sections. </a:t>
            </a:r>
          </a:p>
          <a:p>
            <a:pPr marL="635450" lvl="1" indent="-173305" defTabSz="924292">
              <a:buFont typeface="Arial" panose="020B0604020202020204" pitchFamily="34" charset="0"/>
              <a:buChar char="•"/>
              <a:defRPr/>
            </a:pPr>
            <a:r>
              <a:rPr lang="en-CA" dirty="0"/>
              <a:t>The first section covers some general</a:t>
            </a:r>
            <a:r>
              <a:rPr lang="en-CA" baseline="0" dirty="0"/>
              <a:t> </a:t>
            </a:r>
            <a:r>
              <a:rPr lang="en-CA" dirty="0"/>
              <a:t>information about the e-EDI process</a:t>
            </a:r>
          </a:p>
          <a:p>
            <a:pPr marL="635450" lvl="1" indent="-173305" defTabSz="924292">
              <a:buFont typeface="Arial" panose="020B0604020202020204" pitchFamily="34" charset="0"/>
              <a:buChar char="•"/>
              <a:defRPr/>
            </a:pPr>
            <a:r>
              <a:rPr lang="en-CA" dirty="0"/>
              <a:t>second section will cover the online completion of the questionnaires,</a:t>
            </a:r>
            <a:r>
              <a:rPr lang="en-CA" baseline="0" dirty="0"/>
              <a:t> section by section.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30</a:t>
            </a:fld>
            <a:endParaRPr lang="en-CA" dirty="0"/>
          </a:p>
        </p:txBody>
      </p:sp>
    </p:spTree>
    <p:extLst>
      <p:ext uri="{BB962C8B-B14F-4D97-AF65-F5344CB8AC3E}">
        <p14:creationId xmlns:p14="http://schemas.microsoft.com/office/powerpoint/2010/main" val="3041684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28600" lvl="1" indent="-228600" defTabSz="924292">
              <a:buFont typeface="+mj-lt"/>
              <a:buAutoNum type="arabicPeriod"/>
              <a:defRPr/>
            </a:pPr>
            <a:r>
              <a:rPr lang="en-US" baseline="0" dirty="0"/>
              <a:t> School Board coordinators will have a master list of all teachers login and password information. School Board Coordinators will provide teachers with a local class list which will contain the demographic information for each student as well as their local identification number and their first and last names. Teachers will use this class list to match up students with the e-EDI class list to ensure that teachers are completing the questionnaire for the correct student.</a:t>
            </a:r>
          </a:p>
          <a:p>
            <a:pPr marL="228600" lvl="1" indent="-228600" defTabSz="924292">
              <a:buFont typeface="+mj-lt"/>
              <a:buAutoNum type="arabicPeriod"/>
              <a:defRPr/>
            </a:pPr>
            <a:r>
              <a:rPr lang="en-US" baseline="0" dirty="0"/>
              <a:t>Teachers receive an e-EDI teacher log-in and password included on their individual class list file.</a:t>
            </a:r>
          </a:p>
          <a:p>
            <a:pPr marL="228600" lvl="1" indent="-228600" defTabSz="924292">
              <a:buFont typeface="+mj-lt"/>
              <a:buAutoNum type="arabicPeriod"/>
              <a:defRPr/>
            </a:pPr>
            <a:r>
              <a:rPr lang="en-US" baseline="0" dirty="0"/>
              <a:t>The late two resources, are the EDI Guide and an e-EDI teacher’s manual. </a:t>
            </a:r>
          </a:p>
          <a:p>
            <a:pPr marL="0" lvl="1" defTabSz="924292">
              <a:defRPr/>
            </a:pPr>
            <a:endParaRPr lang="en-US" dirty="0"/>
          </a:p>
          <a:p>
            <a:pPr marL="0" lvl="1" defTabSz="924292">
              <a:defRPr/>
            </a:pPr>
            <a:endParaRPr lang="en-US" dirty="0"/>
          </a:p>
        </p:txBody>
      </p:sp>
      <p:sp>
        <p:nvSpPr>
          <p:cNvPr id="4" name="Slide Number Placeholder 3"/>
          <p:cNvSpPr>
            <a:spLocks noGrp="1"/>
          </p:cNvSpPr>
          <p:nvPr>
            <p:ph type="sldNum" sz="quarter" idx="10"/>
          </p:nvPr>
        </p:nvSpPr>
        <p:spPr/>
        <p:txBody>
          <a:bodyPr/>
          <a:lstStyle/>
          <a:p>
            <a:fld id="{C8D2AA18-9B6D-4545-9C5F-B916C7B5E4EB}" type="slidenum">
              <a:rPr lang="en-CA" smtClean="0"/>
              <a:t>31</a:t>
            </a:fld>
            <a:endParaRPr lang="en-CA" dirty="0"/>
          </a:p>
        </p:txBody>
      </p:sp>
    </p:spTree>
    <p:extLst>
      <p:ext uri="{BB962C8B-B14F-4D97-AF65-F5344CB8AC3E}">
        <p14:creationId xmlns:p14="http://schemas.microsoft.com/office/powerpoint/2010/main" val="2998392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The EDI Guide and teacher’s manual are intended to facilitate completion of the EDI and should be read before starting the completion of the EDIs. </a:t>
            </a:r>
          </a:p>
          <a:p>
            <a:pPr marL="173305" indent="-173305">
              <a:buFont typeface="Arial" panose="020B0604020202020204" pitchFamily="34" charset="0"/>
              <a:buChar char="•"/>
            </a:pPr>
            <a:r>
              <a:rPr lang="en-CA" baseline="0" dirty="0"/>
              <a:t>The Teacher’s manual provides steps to guide you through the online completion of the EDI questionnaires, while the Guide provides more detailed information about each question within the EDI. These are two very useful tools to help you complete the questionnaires more efficiently and more accurately.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32</a:t>
            </a:fld>
            <a:endParaRPr lang="en-CA" dirty="0"/>
          </a:p>
        </p:txBody>
      </p:sp>
    </p:spTree>
    <p:extLst>
      <p:ext uri="{BB962C8B-B14F-4D97-AF65-F5344CB8AC3E}">
        <p14:creationId xmlns:p14="http://schemas.microsoft.com/office/powerpoint/2010/main" val="1378843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31073" indent="-231073">
              <a:buFont typeface="Arial" panose="020B0604020202020204" pitchFamily="34" charset="0"/>
              <a:buChar char="•"/>
            </a:pPr>
            <a:r>
              <a:rPr lang="en-US" b="0" dirty="0"/>
              <a:t>Before you being completing the EDI</a:t>
            </a:r>
            <a:r>
              <a:rPr lang="en-US" b="0" baseline="0" dirty="0"/>
              <a:t> on your students, you will need to receive training on how to complete the questionnaire.</a:t>
            </a:r>
          </a:p>
          <a:p>
            <a:pPr marL="231073" indent="-231073">
              <a:buFont typeface="Arial" panose="020B0604020202020204" pitchFamily="34" charset="0"/>
              <a:buChar char="•"/>
            </a:pPr>
            <a:r>
              <a:rPr lang="en-US" b="0" baseline="0" dirty="0"/>
              <a:t>You will also need to </a:t>
            </a:r>
            <a:r>
              <a:rPr lang="en-US" b="1" baseline="0" dirty="0"/>
              <a:t>g</a:t>
            </a:r>
            <a:r>
              <a:rPr lang="en-US" b="1" dirty="0"/>
              <a:t>et your login and password</a:t>
            </a:r>
            <a:r>
              <a:rPr lang="en-US" dirty="0"/>
              <a:t>.  Your local coordinator will provide you with a login and password for the e-EDI system when you are given the EDI package. </a:t>
            </a:r>
          </a:p>
          <a:p>
            <a:pPr marL="231073" indent="-231073">
              <a:buFont typeface="Arial" panose="020B0604020202020204" pitchFamily="34" charset="0"/>
              <a:buChar char="•"/>
            </a:pPr>
            <a:r>
              <a:rPr lang="en-US" b="0" baseline="0" dirty="0"/>
              <a:t>Please make sure to </a:t>
            </a:r>
            <a:r>
              <a:rPr lang="en-US" b="1" baseline="0" dirty="0"/>
              <a:t>r</a:t>
            </a:r>
            <a:r>
              <a:rPr lang="en-US" b="1" dirty="0"/>
              <a:t>eview the EDI questions</a:t>
            </a:r>
            <a:r>
              <a:rPr lang="en-US" dirty="0"/>
              <a:t> and ensure that you feel reasonably comfortable with the</a:t>
            </a:r>
            <a:r>
              <a:rPr lang="en-US" baseline="0" dirty="0"/>
              <a:t> </a:t>
            </a:r>
            <a:r>
              <a:rPr lang="en-US" dirty="0"/>
              <a:t>questions that will be asked about each student. </a:t>
            </a:r>
          </a:p>
          <a:p>
            <a:pPr marL="231073" indent="-231073">
              <a:buFont typeface="Arial" panose="020B0604020202020204" pitchFamily="34" charset="0"/>
              <a:buChar char="•"/>
            </a:pPr>
            <a:r>
              <a:rPr lang="en-US" b="1" dirty="0"/>
              <a:t>Have your class list available</a:t>
            </a:r>
            <a:r>
              <a:rPr lang="en-US" dirty="0"/>
              <a:t>.  Please</a:t>
            </a:r>
            <a:r>
              <a:rPr lang="en-US" baseline="0" dirty="0"/>
              <a:t> make sure to have your class lists with you when you start completing the EDI, in order to m</a:t>
            </a:r>
            <a:r>
              <a:rPr lang="en-US" dirty="0"/>
              <a:t>atch your students’ local IDs, gender, and birth dates to confirm that you are entering information for the correct student. </a:t>
            </a:r>
          </a:p>
          <a:p>
            <a:pPr marL="231073" indent="-231073">
              <a:buFont typeface="Arial" panose="020B0604020202020204" pitchFamily="34" charset="0"/>
              <a:buChar char="•"/>
            </a:pPr>
            <a:r>
              <a:rPr lang="en-US" b="1" dirty="0"/>
              <a:t>Ensure that all the children in your class(es) have a local ID and are included on your list</a:t>
            </a:r>
            <a:r>
              <a:rPr lang="en-US" dirty="0"/>
              <a:t>.  If any students are missing, they will need to be added. </a:t>
            </a:r>
          </a:p>
          <a:p>
            <a:pPr marL="231073" indent="-231073">
              <a:buFont typeface="Arial" panose="020B0604020202020204" pitchFamily="34" charset="0"/>
              <a:buChar char="•"/>
            </a:pPr>
            <a:r>
              <a:rPr lang="en-US" b="1" dirty="0"/>
              <a:t>Review any background materials</a:t>
            </a:r>
            <a:r>
              <a:rPr lang="en-US" dirty="0"/>
              <a:t>, such as report cards, student file, Kindergarten Registration or other information that might help you to answer the questions for each student. Also, please</a:t>
            </a:r>
            <a:r>
              <a:rPr lang="en-US" baseline="0" dirty="0"/>
              <a:t> make sure you read the EDI Guide and the e-EDI teacher’s manual. As mentioned in the previous slide, these materials will help you complete the EDIs more efficiently and more accurately. Also helpful to have absenteeism list. </a:t>
            </a:r>
          </a:p>
          <a:p>
            <a:pPr marL="231073" indent="-231073">
              <a:buFont typeface="Arial" panose="020B0604020202020204" pitchFamily="34" charset="0"/>
              <a:buChar char="•"/>
            </a:pPr>
            <a:r>
              <a:rPr lang="en-US" b="1" dirty="0"/>
              <a:t>If applicable, list students whose parents/guardians have refused </a:t>
            </a:r>
            <a:r>
              <a:rPr lang="en-US" dirty="0"/>
              <a:t>to participate. Letters will be sent to parents ahead of the scheduled time for EDI data collection. </a:t>
            </a:r>
            <a:endParaRPr lang="en-US" b="1" dirty="0"/>
          </a:p>
        </p:txBody>
      </p:sp>
      <p:sp>
        <p:nvSpPr>
          <p:cNvPr id="4" name="Slide Number Placeholder 3"/>
          <p:cNvSpPr>
            <a:spLocks noGrp="1"/>
          </p:cNvSpPr>
          <p:nvPr>
            <p:ph type="sldNum" sz="quarter" idx="10"/>
          </p:nvPr>
        </p:nvSpPr>
        <p:spPr/>
        <p:txBody>
          <a:bodyPr/>
          <a:lstStyle/>
          <a:p>
            <a:fld id="{C8D2AA18-9B6D-4545-9C5F-B916C7B5E4EB}" type="slidenum">
              <a:rPr lang="en-CA" smtClean="0"/>
              <a:t>33</a:t>
            </a:fld>
            <a:endParaRPr lang="en-CA" dirty="0"/>
          </a:p>
        </p:txBody>
      </p:sp>
    </p:spTree>
    <p:extLst>
      <p:ext uri="{BB962C8B-B14F-4D97-AF65-F5344CB8AC3E}">
        <p14:creationId xmlns:p14="http://schemas.microsoft.com/office/powerpoint/2010/main" val="9962327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Tip</a:t>
            </a:r>
            <a:r>
              <a:rPr lang="en-CA" baseline="0" dirty="0"/>
              <a:t> #1: Please ensure you read the entire EDI Guide once before starting on the questionnaires. That way, if you have any questions about anything, you will be able to get answers to them before starting. </a:t>
            </a:r>
          </a:p>
          <a:p>
            <a:pPr marL="173305" indent="-173305">
              <a:buFont typeface="Arial" panose="020B0604020202020204" pitchFamily="34" charset="0"/>
              <a:buChar char="•"/>
            </a:pPr>
            <a:r>
              <a:rPr lang="en-CA" baseline="0" dirty="0"/>
              <a:t>Also, please have the e-EDI teacher’s manual with you when completing the questionnaires. It provides step-by-step instructions on how to complete the questionnaires using our online system. </a:t>
            </a:r>
          </a:p>
          <a:p>
            <a:pPr marL="173305" indent="-173305">
              <a:buFont typeface="Arial" panose="020B0604020202020204" pitchFamily="34" charset="0"/>
              <a:buChar char="•"/>
            </a:pPr>
            <a:r>
              <a:rPr lang="en-CA" baseline="0" dirty="0"/>
              <a:t>Having these documents with you will help the whole process run more smoothly.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34</a:t>
            </a:fld>
            <a:endParaRPr lang="en-CA" dirty="0"/>
          </a:p>
        </p:txBody>
      </p:sp>
    </p:spTree>
    <p:extLst>
      <p:ext uri="{BB962C8B-B14F-4D97-AF65-F5344CB8AC3E}">
        <p14:creationId xmlns:p14="http://schemas.microsoft.com/office/powerpoint/2010/main" val="2110641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Here is a timeline for EDI completion. Teachers will have until May 31</a:t>
            </a:r>
            <a:r>
              <a:rPr lang="en-CA" baseline="30000" dirty="0"/>
              <a:t>st</a:t>
            </a:r>
            <a:r>
              <a:rPr lang="en-CA" baseline="0" dirty="0"/>
              <a:t> to have all of their EDI questionnaires locked and submitted to the Offord Centre. </a:t>
            </a:r>
          </a:p>
          <a:p>
            <a:pPr marL="0" indent="0">
              <a:buFont typeface="Arial" panose="020B0604020202020204" pitchFamily="34" charset="0"/>
              <a:buNone/>
            </a:pPr>
            <a:endParaRPr lang="en-CA" sz="1200" baseline="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35</a:t>
            </a:fld>
            <a:endParaRPr lang="en-CA" dirty="0"/>
          </a:p>
        </p:txBody>
      </p:sp>
    </p:spTree>
    <p:extLst>
      <p:ext uri="{BB962C8B-B14F-4D97-AF65-F5344CB8AC3E}">
        <p14:creationId xmlns:p14="http://schemas.microsoft.com/office/powerpoint/2010/main" val="2525213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It should take you approximately 20 minutes to complete the questionnaire, per student. </a:t>
            </a:r>
          </a:p>
          <a:p>
            <a:pPr marL="173305" indent="-173305">
              <a:buFont typeface="Arial" panose="020B0604020202020204" pitchFamily="34" charset="0"/>
              <a:buChar char="•"/>
            </a:pPr>
            <a:r>
              <a:rPr lang="en-CA" dirty="0"/>
              <a:t>After completing</a:t>
            </a:r>
            <a:r>
              <a:rPr lang="en-CA" baseline="0" dirty="0"/>
              <a:t> the EDI for a few students though, it should take closer to 10 minutes per student. </a:t>
            </a:r>
          </a:p>
          <a:p>
            <a:pPr marL="173305" indent="-173305">
              <a:buFont typeface="Arial" panose="020B0604020202020204" pitchFamily="34" charset="0"/>
              <a:buChar char="•"/>
            </a:pPr>
            <a:r>
              <a:rPr lang="en-CA" baseline="0" dirty="0"/>
              <a:t>Based on teacher feedback we have received, you will most likely complete the EDI in less time for your best students, as well as for those who are struggling. The students who are in the “middle ground” will most likely require more thought and as a result will  take longer to complete.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36</a:t>
            </a:fld>
            <a:endParaRPr lang="en-CA" dirty="0"/>
          </a:p>
        </p:txBody>
      </p:sp>
    </p:spTree>
    <p:extLst>
      <p:ext uri="{BB962C8B-B14F-4D97-AF65-F5344CB8AC3E}">
        <p14:creationId xmlns:p14="http://schemas.microsoft.com/office/powerpoint/2010/main" val="651917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When completing the EDI, please keep in mind that your responses should be based on your observations of your students which reflect their </a:t>
            </a:r>
            <a:r>
              <a:rPr lang="en-US" b="1" dirty="0"/>
              <a:t>current</a:t>
            </a:r>
            <a:r>
              <a:rPr lang="en-US" dirty="0"/>
              <a:t> developmental status. </a:t>
            </a:r>
          </a:p>
          <a:p>
            <a:pPr marL="173305" indent="-173305">
              <a:buFont typeface="Arial" panose="020B0604020202020204" pitchFamily="34" charset="0"/>
              <a:buChar char="•"/>
            </a:pPr>
            <a:r>
              <a:rPr lang="en-US" dirty="0"/>
              <a:t>The only exception is Section C. Your responses should be based on your observations of the child now, but you should use the time since the beginning of the school year as a frame of reference.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37</a:t>
            </a:fld>
            <a:endParaRPr lang="en-CA" dirty="0"/>
          </a:p>
        </p:txBody>
      </p:sp>
    </p:spTree>
    <p:extLst>
      <p:ext uri="{BB962C8B-B14F-4D97-AF65-F5344CB8AC3E}">
        <p14:creationId xmlns:p14="http://schemas.microsoft.com/office/powerpoint/2010/main" val="1333477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Please refrain from using the “don’t know” response. </a:t>
            </a:r>
          </a:p>
          <a:p>
            <a:pPr marL="173305" indent="-173305">
              <a:buFont typeface="Arial" panose="020B0604020202020204" pitchFamily="34" charset="0"/>
              <a:buChar char="•"/>
            </a:pPr>
            <a:r>
              <a:rPr lang="en-US" dirty="0"/>
              <a:t>Questionnaires received with too many “I don’t knows” will not be considered valid and will be excluded from the analyses. </a:t>
            </a:r>
          </a:p>
          <a:p>
            <a:pPr marL="173305" indent="-173305">
              <a:buFont typeface="Arial" panose="020B0604020202020204" pitchFamily="34" charset="0"/>
              <a:buChar char="•"/>
            </a:pPr>
            <a:r>
              <a:rPr lang="en-US" dirty="0"/>
              <a:t>If you have not seen a child exhibit a particular behaviour since the beginning of the school year, the correct answer is </a:t>
            </a:r>
            <a:r>
              <a:rPr lang="en-US" b="1" i="1" dirty="0"/>
              <a:t>Never</a:t>
            </a:r>
            <a:r>
              <a:rPr lang="en-US" dirty="0"/>
              <a:t> or </a:t>
            </a:r>
            <a:r>
              <a:rPr lang="en-US" b="1" i="1" dirty="0"/>
              <a:t>Not True</a:t>
            </a:r>
            <a:r>
              <a:rPr lang="en-US" dirty="0"/>
              <a:t>  (and </a:t>
            </a:r>
            <a:r>
              <a:rPr lang="en-US" u="sng" dirty="0"/>
              <a:t>not</a:t>
            </a:r>
            <a:r>
              <a:rPr lang="en-US" dirty="0"/>
              <a:t> </a:t>
            </a:r>
            <a:r>
              <a:rPr lang="en-US" b="1" i="1" dirty="0"/>
              <a:t>Don’t Know</a:t>
            </a:r>
            <a:r>
              <a:rPr lang="en-US" dirty="0"/>
              <a: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38</a:t>
            </a:fld>
            <a:endParaRPr lang="en-CA" dirty="0"/>
          </a:p>
        </p:txBody>
      </p:sp>
    </p:spTree>
    <p:extLst>
      <p:ext uri="{BB962C8B-B14F-4D97-AF65-F5344CB8AC3E}">
        <p14:creationId xmlns:p14="http://schemas.microsoft.com/office/powerpoint/2010/main" val="1333477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Due to the “learning curve” involved in completing the questionnaires, it is considerably more efficient to complete all the questionnaires in one sitting. </a:t>
            </a:r>
          </a:p>
        </p:txBody>
      </p:sp>
      <p:sp>
        <p:nvSpPr>
          <p:cNvPr id="4" name="Slide Number Placeholder 3"/>
          <p:cNvSpPr>
            <a:spLocks noGrp="1"/>
          </p:cNvSpPr>
          <p:nvPr>
            <p:ph type="sldNum" sz="quarter" idx="10"/>
          </p:nvPr>
        </p:nvSpPr>
        <p:spPr/>
        <p:txBody>
          <a:bodyPr/>
          <a:lstStyle/>
          <a:p>
            <a:fld id="{C8D2AA18-9B6D-4545-9C5F-B916C7B5E4EB}" type="slidenum">
              <a:rPr lang="en-CA" smtClean="0"/>
              <a:t>39</a:t>
            </a:fld>
            <a:endParaRPr lang="en-CA" dirty="0"/>
          </a:p>
        </p:txBody>
      </p:sp>
    </p:spTree>
    <p:extLst>
      <p:ext uri="{BB962C8B-B14F-4D97-AF65-F5344CB8AC3E}">
        <p14:creationId xmlns:p14="http://schemas.microsoft.com/office/powerpoint/2010/main" val="258408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US" altLang="en-US" dirty="0"/>
              <a:t>A growing body of research on children between the ages of 0-6 years and their families is accumulating into strong evidence that the early years represent the most significant time period in an individual's lifespan.  </a:t>
            </a:r>
          </a:p>
          <a:p>
            <a:pPr algn="l"/>
            <a:endParaRPr lang="en-US" altLang="en-US" dirty="0"/>
          </a:p>
          <a:p>
            <a:pPr algn="l"/>
            <a:r>
              <a:rPr lang="en-US" altLang="en-US" dirty="0"/>
              <a:t>Basic neuroscience has demonstrated that the interaction between a child’s genes and his or her early environment has a profound impact on later outcomes. </a:t>
            </a:r>
          </a:p>
          <a:p>
            <a:pPr algn="l"/>
            <a:r>
              <a:rPr lang="en-US" dirty="0"/>
              <a:t>This is of significance not only for each of us individually but also to us as a society. The health of our population affects our collective social and economic well-being.</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4</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Based on focus groups that our team has held with teachers, we know that teachers’ positionality and their in-depth knowledge of children’s lives impact how we view children's experiences and abilities. For the purposes of the EDI questionnaire, we want to encourage teachers to “think like researchers”, and simply report their observations of children’s abilities in the classroom.</a:t>
            </a:r>
          </a:p>
          <a:p>
            <a:endParaRPr lang="en-CA" dirty="0"/>
          </a:p>
          <a:p>
            <a:r>
              <a:rPr lang="en-CA" dirty="0"/>
              <a:t>This is also an opportunity for school boards/divisions to engage their Equity, Diversity/Inclusion representatives from the school board in EDI training,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40</a:t>
            </a:fld>
            <a:endParaRPr lang="en-CA" dirty="0"/>
          </a:p>
        </p:txBody>
      </p:sp>
    </p:spTree>
    <p:extLst>
      <p:ext uri="{BB962C8B-B14F-4D97-AF65-F5344CB8AC3E}">
        <p14:creationId xmlns:p14="http://schemas.microsoft.com/office/powerpoint/2010/main" val="2595829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A great strategy to get teachers engaged in the EDI process is to put the EDI reports from previous collections in their hands. Based on teacher feedback, many teachers don't know where EDI results end up or how they are being used. Giving teachers EDI Reports from previous collections shows them how their hard work and dedication pays off. </a:t>
            </a:r>
          </a:p>
          <a:p>
            <a:endParaRPr lang="en-CA" dirty="0"/>
          </a:p>
          <a:p>
            <a:r>
              <a:rPr lang="en-CA" dirty="0"/>
              <a:t>School boards/divisions can also incorporate examples into their training sessions as to how EDI data is used at a school board level.</a:t>
            </a:r>
          </a:p>
          <a:p>
            <a:endParaRPr lang="en-CA" dirty="0"/>
          </a:p>
          <a:p>
            <a:r>
              <a:rPr lang="en-CA" dirty="0"/>
              <a:t>This is a great opportunity for boars to communication how they engage with other entities such as the municipalities/DACs or community agencies to use EDI data to create better lives for children in their classrooms. All of these strategies will help teacher engagement throughout the EDI process. </a:t>
            </a:r>
          </a:p>
        </p:txBody>
      </p:sp>
      <p:sp>
        <p:nvSpPr>
          <p:cNvPr id="4" name="Slide Number Placeholder 3"/>
          <p:cNvSpPr>
            <a:spLocks noGrp="1"/>
          </p:cNvSpPr>
          <p:nvPr>
            <p:ph type="sldNum" sz="quarter" idx="10"/>
          </p:nvPr>
        </p:nvSpPr>
        <p:spPr/>
        <p:txBody>
          <a:bodyPr/>
          <a:lstStyle/>
          <a:p>
            <a:fld id="{C8D2AA18-9B6D-4545-9C5F-B916C7B5E4EB}" type="slidenum">
              <a:rPr lang="en-CA" smtClean="0"/>
              <a:t>41</a:t>
            </a:fld>
            <a:endParaRPr lang="en-CA" dirty="0"/>
          </a:p>
        </p:txBody>
      </p:sp>
    </p:spTree>
    <p:extLst>
      <p:ext uri="{BB962C8B-B14F-4D97-AF65-F5344CB8AC3E}">
        <p14:creationId xmlns:p14="http://schemas.microsoft.com/office/powerpoint/2010/main" val="638330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8D2AA18-9B6D-4545-9C5F-B916C7B5E4EB}" type="slidenum">
              <a:rPr lang="en-CA" smtClean="0"/>
              <a:pPr/>
              <a:t>42</a:t>
            </a:fld>
            <a:endParaRPr lang="en-CA" dirty="0"/>
          </a:p>
        </p:txBody>
      </p:sp>
      <p:sp>
        <p:nvSpPr>
          <p:cNvPr id="6" name="Slide Image Placeholder 5"/>
          <p:cNvSpPr>
            <a:spLocks noGrp="1" noRot="1" noChangeAspect="1"/>
          </p:cNvSpPr>
          <p:nvPr>
            <p:ph type="sldImg"/>
          </p:nvPr>
        </p:nvSpPr>
        <p:spPr>
          <a:xfrm>
            <a:off x="3068638" y="460375"/>
            <a:ext cx="3233737" cy="1819275"/>
          </a:xfrm>
        </p:spPr>
      </p:sp>
      <p:sp>
        <p:nvSpPr>
          <p:cNvPr id="7" name="Notes Placeholder 6"/>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43246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dirty="0"/>
              <a:t>To access the e-EDI, type in www.e-edi.ca in your Internet browser (such</a:t>
            </a:r>
            <a:r>
              <a:rPr lang="en-CA" baseline="0" dirty="0"/>
              <a:t> as </a:t>
            </a:r>
            <a:r>
              <a:rPr lang="fr-CA" noProof="0" dirty="0"/>
              <a:t>Internet Explorer, Google</a:t>
            </a:r>
            <a:r>
              <a:rPr lang="fr-CA" baseline="0" noProof="0" dirty="0"/>
              <a:t> Chrome, Firefox, etc)</a:t>
            </a:r>
            <a:r>
              <a:rPr lang="en-CA" dirty="0"/>
              <a:t>. You may even want to bookmark it for the</a:t>
            </a:r>
            <a:r>
              <a:rPr lang="en-CA" baseline="0" dirty="0"/>
              <a:t> future. The EDI questionnaires can also be accessed on mobile devices such as cell phone or tablets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43</a:t>
            </a:fld>
            <a:endParaRPr lang="en-CA" dirty="0"/>
          </a:p>
        </p:txBody>
      </p:sp>
    </p:spTree>
    <p:extLst>
      <p:ext uri="{BB962C8B-B14F-4D97-AF65-F5344CB8AC3E}">
        <p14:creationId xmlns:p14="http://schemas.microsoft.com/office/powerpoint/2010/main" val="3998863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Using the</a:t>
            </a:r>
            <a:r>
              <a:rPr lang="en-US" baseline="0" dirty="0"/>
              <a:t> login and password information that was provided to you, enter the information in the appropriate fields. </a:t>
            </a:r>
          </a:p>
          <a:p>
            <a:pPr marL="173305" indent="-173305">
              <a:buFont typeface="Arial" panose="020B0604020202020204" pitchFamily="34" charset="0"/>
              <a:buChar char="•"/>
            </a:pPr>
            <a:r>
              <a:rPr lang="en-US" baseline="0" dirty="0"/>
              <a:t>Click the login button or hit the Enter key to log in. </a:t>
            </a:r>
          </a:p>
          <a:p>
            <a:pPr marL="173305" indent="-173305">
              <a:buFont typeface="Arial" panose="020B0604020202020204" pitchFamily="34" charset="0"/>
              <a:buChar char="•"/>
            </a:pPr>
            <a:r>
              <a:rPr lang="en-US" baseline="0" dirty="0"/>
              <a:t>Once you are logged in, you have the option of changing the language from English to French.</a:t>
            </a:r>
            <a:endParaRPr lang="en-US" dirty="0"/>
          </a:p>
          <a:p>
            <a:pPr marL="173305" indent="-173305">
              <a:buFont typeface="Arial" panose="020B0604020202020204" pitchFamily="34" charset="0"/>
              <a:buChar char="•"/>
            </a:pPr>
            <a:r>
              <a:rPr lang="en-US" dirty="0"/>
              <a:t>Also, once you are logged in, you will only be able to see your own classes and students' information. You will not have</a:t>
            </a:r>
            <a:r>
              <a:rPr lang="en-US" baseline="0" dirty="0"/>
              <a:t> access to other teachers’ class lists and they will not be able to access yours.</a:t>
            </a:r>
          </a:p>
          <a:p>
            <a:pPr marL="173305" indent="-173305">
              <a:buFont typeface="Arial" panose="020B0604020202020204" pitchFamily="34" charset="0"/>
              <a:buChar char="•"/>
            </a:pPr>
            <a:r>
              <a:rPr lang="en-US" baseline="0" dirty="0"/>
              <a:t>If teachers co-teach a class, it is recommended that only one of the teachers complete the EDIs for all their students. The reason for this is to try and keep things as consistent as possible.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44</a:t>
            </a:fld>
            <a:endParaRPr lang="en-CA" dirty="0"/>
          </a:p>
        </p:txBody>
      </p:sp>
    </p:spTree>
    <p:extLst>
      <p:ext uri="{BB962C8B-B14F-4D97-AF65-F5344CB8AC3E}">
        <p14:creationId xmlns:p14="http://schemas.microsoft.com/office/powerpoint/2010/main" val="3798927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b="0" dirty="0"/>
              <a:t>After logging in, this is the screen</a:t>
            </a:r>
            <a:r>
              <a:rPr lang="en-US" b="0" baseline="0" dirty="0"/>
              <a:t> that will appear – it is your Teacher Dashboard. On the Dashboard you can see how many EDI questionnaire you have, and a quick glance of how many EDIs have not been started, are in progress, or are completed. </a:t>
            </a:r>
          </a:p>
          <a:p>
            <a:pPr marL="173305" indent="-173305">
              <a:buFont typeface="Arial" panose="020B0604020202020204" pitchFamily="34" charset="0"/>
              <a:buChar char="•"/>
            </a:pPr>
            <a:endParaRPr lang="en-US" b="0" baseline="0" dirty="0"/>
          </a:p>
          <a:p>
            <a:pPr marL="173305" indent="-173305">
              <a:buFont typeface="Arial" panose="020B0604020202020204" pitchFamily="34" charset="0"/>
              <a:buChar char="•"/>
            </a:pPr>
            <a:r>
              <a:rPr lang="en-US" b="0" baseline="0" dirty="0"/>
              <a:t>There are 6 main areas, and I will bring your attention to 3 of them.</a:t>
            </a:r>
          </a:p>
          <a:p>
            <a:pPr marL="628650" lvl="1" indent="-171450">
              <a:buFont typeface="Arial" panose="020B0604020202020204" pitchFamily="34" charset="0"/>
              <a:buChar char="•"/>
            </a:pPr>
            <a:r>
              <a:rPr lang="en-US" b="0" baseline="0" dirty="0"/>
              <a:t>On the left-hand side under </a:t>
            </a:r>
            <a:r>
              <a:rPr lang="en-US" b="1" baseline="0" dirty="0"/>
              <a:t>Teacher Profile</a:t>
            </a:r>
            <a:r>
              <a:rPr lang="en-US" b="0" baseline="0" dirty="0"/>
              <a:t>, you can complete the Teacher Profile Form. You can also see the status of your Teacher Profile form on the dash board. </a:t>
            </a:r>
          </a:p>
          <a:p>
            <a:pPr marL="628650" lvl="1" indent="-171450">
              <a:buFont typeface="Arial" panose="020B0604020202020204" pitchFamily="34" charset="0"/>
              <a:buChar char="•"/>
            </a:pPr>
            <a:r>
              <a:rPr lang="en-US" b="0" baseline="0" dirty="0"/>
              <a:t>Under </a:t>
            </a:r>
            <a:r>
              <a:rPr lang="en-US" b="1" baseline="0" dirty="0"/>
              <a:t>Resources</a:t>
            </a:r>
            <a:r>
              <a:rPr lang="en-US" b="0" baseline="0" dirty="0"/>
              <a:t> you will find a link to an electronic copy of the EDI Guide and e-EDI Teachers manual. Please make sure to read through it before starting to complete the questionnaires. </a:t>
            </a:r>
          </a:p>
          <a:p>
            <a:pPr marL="635450" lvl="1" indent="-173305">
              <a:buFont typeface="Arial" panose="020B0604020202020204" pitchFamily="34" charset="0"/>
              <a:buChar char="•"/>
            </a:pPr>
            <a:r>
              <a:rPr lang="en-US" b="0" baseline="0" dirty="0"/>
              <a:t>To start completing the EDI, select </a:t>
            </a:r>
            <a:r>
              <a:rPr lang="en-US" b="1" baseline="0" dirty="0"/>
              <a:t>Class List</a:t>
            </a:r>
            <a:r>
              <a:rPr lang="en-US" b="0" baseline="0" dirty="0"/>
              <a:t>. </a:t>
            </a:r>
          </a:p>
        </p:txBody>
      </p:sp>
      <p:sp>
        <p:nvSpPr>
          <p:cNvPr id="4" name="Slide Number Placeholder 3"/>
          <p:cNvSpPr>
            <a:spLocks noGrp="1"/>
          </p:cNvSpPr>
          <p:nvPr>
            <p:ph type="sldNum" sz="quarter" idx="10"/>
          </p:nvPr>
        </p:nvSpPr>
        <p:spPr/>
        <p:txBody>
          <a:bodyPr/>
          <a:lstStyle/>
          <a:p>
            <a:fld id="{C8D2AA18-9B6D-4545-9C5F-B916C7B5E4EB}" type="slidenum">
              <a:rPr lang="en-CA" smtClean="0"/>
              <a:t>45</a:t>
            </a:fld>
            <a:endParaRPr lang="en-CA" dirty="0"/>
          </a:p>
        </p:txBody>
      </p:sp>
    </p:spTree>
    <p:extLst>
      <p:ext uri="{BB962C8B-B14F-4D97-AF65-F5344CB8AC3E}">
        <p14:creationId xmlns:p14="http://schemas.microsoft.com/office/powerpoint/2010/main" val="1102934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dirty="0"/>
              <a:t>To get started on your EDI</a:t>
            </a:r>
            <a:r>
              <a:rPr lang="en-CA" baseline="0" dirty="0"/>
              <a:t> questionnaires, click on </a:t>
            </a:r>
            <a:r>
              <a:rPr lang="en-CA" b="1" baseline="0" dirty="0"/>
              <a:t>Class List </a:t>
            </a:r>
            <a:r>
              <a:rPr lang="en-CA" baseline="0" dirty="0"/>
              <a:t>from your Dashboard. This will bring you to your class list(s) and questionnaires.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46</a:t>
            </a:fld>
            <a:endParaRPr lang="en-CA" dirty="0"/>
          </a:p>
        </p:txBody>
      </p:sp>
    </p:spTree>
    <p:extLst>
      <p:ext uri="{BB962C8B-B14F-4D97-AF65-F5344CB8AC3E}">
        <p14:creationId xmlns:p14="http://schemas.microsoft.com/office/powerpoint/2010/main" val="1279869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After clicking on Class</a:t>
            </a:r>
            <a:r>
              <a:rPr lang="en-CA" baseline="0" dirty="0"/>
              <a:t> List, you will be redirected to your class list page.</a:t>
            </a:r>
          </a:p>
          <a:p>
            <a:r>
              <a:rPr lang="en-CA" baseline="0" dirty="0"/>
              <a:t> </a:t>
            </a:r>
          </a:p>
          <a:p>
            <a:endParaRPr lang="en-CA" baseline="0" dirty="0"/>
          </a:p>
          <a:p>
            <a:r>
              <a:rPr lang="en-CA" baseline="0" dirty="0"/>
              <a: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47</a:t>
            </a:fld>
            <a:endParaRPr lang="en-CA" dirty="0"/>
          </a:p>
        </p:txBody>
      </p:sp>
    </p:spTree>
    <p:extLst>
      <p:ext uri="{BB962C8B-B14F-4D97-AF65-F5344CB8AC3E}">
        <p14:creationId xmlns:p14="http://schemas.microsoft.com/office/powerpoint/2010/main" val="2847546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en-CA" baseline="0" dirty="0"/>
              <a:t>Your class list allows you to see each student’s EDI ID as well as their local ID, their gender, date of birth and postal code. </a:t>
            </a:r>
          </a:p>
          <a:p>
            <a:pPr marL="173305" indent="-173305" defTabSz="924292">
              <a:buFont typeface="Arial" panose="020B0604020202020204" pitchFamily="34" charset="0"/>
              <a:buChar char="•"/>
              <a:defRPr/>
            </a:pPr>
            <a:r>
              <a:rPr lang="en-CA" baseline="0" dirty="0"/>
              <a:t>No student names appear on the e-EDI class list. </a:t>
            </a:r>
          </a:p>
          <a:p>
            <a:pPr marL="173305" indent="-173305" defTabSz="924292">
              <a:buFont typeface="Arial" panose="020B0604020202020204" pitchFamily="34" charset="0"/>
              <a:buChar char="•"/>
              <a:defRPr/>
            </a:pPr>
            <a:r>
              <a:rPr lang="en-CA" baseline="0" dirty="0"/>
              <a:t>Using </a:t>
            </a:r>
            <a:r>
              <a:rPr lang="en-US" dirty="0">
                <a:latin typeface="AvantGarde" pitchFamily="34" charset="0"/>
              </a:rPr>
              <a:t>your local class list (which contains</a:t>
            </a:r>
            <a:r>
              <a:rPr lang="en-US" baseline="0" dirty="0">
                <a:latin typeface="AvantGarde" pitchFamily="34" charset="0"/>
              </a:rPr>
              <a:t> children’s names) and the e-EDI class list</a:t>
            </a:r>
            <a:r>
              <a:rPr lang="en-US" dirty="0">
                <a:latin typeface="AvantGarde" pitchFamily="34" charset="0"/>
              </a:rPr>
              <a:t>, match the corresponding local ID to ensure you complete</a:t>
            </a:r>
            <a:r>
              <a:rPr lang="en-US" baseline="0" dirty="0">
                <a:latin typeface="AvantGarde" pitchFamily="34" charset="0"/>
              </a:rPr>
              <a:t> the questionnaire on the correct child</a:t>
            </a:r>
            <a:r>
              <a:rPr lang="en-US" dirty="0">
                <a:latin typeface="AvantGarde" pitchFamily="34" charset="0"/>
              </a:rPr>
              <a:t>. </a:t>
            </a:r>
          </a:p>
          <a:p>
            <a:pPr marL="173305" indent="-173305" defTabSz="924292">
              <a:buFont typeface="Arial" panose="020B0604020202020204" pitchFamily="34" charset="0"/>
              <a:buChar char="•"/>
              <a:defRPr/>
            </a:pPr>
            <a:r>
              <a:rPr lang="en-US" dirty="0">
                <a:latin typeface="AvantGarde" pitchFamily="34" charset="0"/>
              </a:rPr>
              <a:t>For privacy reasons,</a:t>
            </a:r>
            <a:r>
              <a:rPr lang="en-US" baseline="0" dirty="0">
                <a:latin typeface="AvantGarde" pitchFamily="34" charset="0"/>
              </a:rPr>
              <a:t> children’s names do not appear anywhere on the questionnaire.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48</a:t>
            </a:fld>
            <a:endParaRPr lang="en-CA" dirty="0"/>
          </a:p>
        </p:txBody>
      </p:sp>
    </p:spTree>
    <p:extLst>
      <p:ext uri="{BB962C8B-B14F-4D97-AF65-F5344CB8AC3E}">
        <p14:creationId xmlns:p14="http://schemas.microsoft.com/office/powerpoint/2010/main" val="122445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fr-CA" dirty="0">
                <a:latin typeface="Arial" charset="0"/>
                <a:cs typeface="Arial" charset="0"/>
              </a:rPr>
              <a:t>To complete a questionnaire for a student, click on the flashing blue EDI icon located on the right-hand side of the screen. </a:t>
            </a:r>
          </a:p>
          <a:p>
            <a:endParaRPr lang="fr-CA" b="1" dirty="0">
              <a:latin typeface="Arial" charset="0"/>
              <a:cs typeface="Arial"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49</a:t>
            </a:fld>
            <a:endParaRPr lang="en-CA" dirty="0"/>
          </a:p>
        </p:txBody>
      </p:sp>
    </p:spTree>
    <p:extLst>
      <p:ext uri="{BB962C8B-B14F-4D97-AF65-F5344CB8AC3E}">
        <p14:creationId xmlns:p14="http://schemas.microsoft.com/office/powerpoint/2010/main" val="2372432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5</a:t>
            </a:fld>
            <a:endParaRPr lang="en-US" altLang="en-US" dirty="0"/>
          </a:p>
        </p:txBody>
      </p:sp>
      <p:sp>
        <p:nvSpPr>
          <p:cNvPr id="71684" name="Rectangle 3"/>
          <p:cNvSpPr>
            <a:spLocks noGrp="1" noChangeArrowheads="1"/>
          </p:cNvSpPr>
          <p:nvPr>
            <p:ph type="body" idx="1"/>
          </p:nvPr>
        </p:nvSpPr>
        <p:spPr/>
        <p:txBody>
          <a:bodyPr/>
          <a:lstStyle/>
          <a:p>
            <a:pPr algn="l"/>
            <a:r>
              <a:rPr lang="en-US" dirty="0"/>
              <a:t>Children’</a:t>
            </a:r>
            <a:r>
              <a:rPr lang="en-US" altLang="ja-JP" dirty="0"/>
              <a:t>s experiences in the early years of life influence the way the children’s genes are expressed, for example in language or regulation of emotions.</a:t>
            </a:r>
          </a:p>
          <a:p>
            <a:pPr algn="l"/>
            <a:r>
              <a:rPr lang="en-US" dirty="0"/>
              <a:t>A child’</a:t>
            </a:r>
            <a:r>
              <a:rPr lang="en-US" altLang="ja-JP" dirty="0"/>
              <a:t>s ability to learn when they enter school is strongly influenced by the brain development that takes place in these early years.</a:t>
            </a:r>
            <a:endParaRPr lang="en-US" dirty="0"/>
          </a:p>
          <a:p>
            <a:pPr algn="l"/>
            <a:r>
              <a:rPr lang="en-GB" altLang="en-US" dirty="0"/>
              <a:t>Early child development, in turn is a lifelong determinant of health, well-being, and learning skills.  </a:t>
            </a:r>
          </a:p>
          <a:p>
            <a:endParaRPr lang="en-GB" altLang="en-US" dirty="0"/>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23651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In this section, there are a few questions should already be prefilled (with the exception of</a:t>
            </a:r>
            <a:r>
              <a:rPr lang="en-CA" baseline="0" dirty="0"/>
              <a:t> newly added students, which we will get to later in the presentation). </a:t>
            </a:r>
          </a:p>
          <a:p>
            <a:pPr marL="173305" indent="-173305">
              <a:buFont typeface="Arial" panose="020B0604020202020204" pitchFamily="34" charset="0"/>
              <a:buChar char="•"/>
            </a:pPr>
            <a:r>
              <a:rPr lang="en-CA" baseline="0" dirty="0"/>
              <a:t>For the remaining questions, please select the appropriate response. </a:t>
            </a:r>
          </a:p>
          <a:p>
            <a:endParaRPr lang="en-CA"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50</a:t>
            </a:fld>
            <a:endParaRPr lang="en-CA" dirty="0"/>
          </a:p>
        </p:txBody>
      </p:sp>
    </p:spTree>
    <p:extLst>
      <p:ext uri="{BB962C8B-B14F-4D97-AF65-F5344CB8AC3E}">
        <p14:creationId xmlns:p14="http://schemas.microsoft.com/office/powerpoint/2010/main" val="28736898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Please ensure the demographic information is correct (especially for the prefilled questions). </a:t>
            </a:r>
          </a:p>
          <a:p>
            <a:pPr marL="173305" indent="-173305">
              <a:buFont typeface="Arial" panose="020B0604020202020204" pitchFamily="34" charset="0"/>
              <a:buChar char="•"/>
            </a:pPr>
            <a:r>
              <a:rPr lang="en-CA" baseline="0" dirty="0"/>
              <a:t>In the event the information for a given question is incorrect or missing, please enter the correct information and click on Save EDI.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51</a:t>
            </a:fld>
            <a:endParaRPr lang="en-CA" dirty="0"/>
          </a:p>
        </p:txBody>
      </p:sp>
    </p:spTree>
    <p:extLst>
      <p:ext uri="{BB962C8B-B14F-4D97-AF65-F5344CB8AC3E}">
        <p14:creationId xmlns:p14="http://schemas.microsoft.com/office/powerpoint/2010/main" val="1584818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To access the various sections of the EDI, all you need to do is click</a:t>
            </a:r>
            <a:r>
              <a:rPr lang="en-CA" baseline="0" dirty="0"/>
              <a:t> on one of the section headings listed on the left of your screen, or move to the next section clicking the Section button on the top (or bottom) of your screen.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52</a:t>
            </a:fld>
            <a:endParaRPr lang="en-CA" dirty="0"/>
          </a:p>
        </p:txBody>
      </p:sp>
    </p:spTree>
    <p:extLst>
      <p:ext uri="{BB962C8B-B14F-4D97-AF65-F5344CB8AC3E}">
        <p14:creationId xmlns:p14="http://schemas.microsoft.com/office/powerpoint/2010/main" val="3071448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Complete</a:t>
            </a:r>
            <a:r>
              <a:rPr lang="en-US" baseline="0" dirty="0"/>
              <a:t> each section of the EDI by selecting the appropriate response for each question. </a:t>
            </a:r>
          </a:p>
          <a:p>
            <a:pPr marL="173305" indent="-173305">
              <a:buFont typeface="Arial" panose="020B0604020202020204" pitchFamily="34" charset="0"/>
              <a:buChar char="•"/>
            </a:pPr>
            <a:r>
              <a:rPr lang="en-US" baseline="0" dirty="0"/>
              <a:t>If you are unsure about what a question is referring to, please consult the EDI Guide by clicking the </a:t>
            </a:r>
            <a:r>
              <a:rPr lang="en-US" b="1" baseline="0" dirty="0"/>
              <a:t>Help</a:t>
            </a:r>
            <a:r>
              <a:rPr lang="en-US" baseline="0" dirty="0"/>
              <a:t> button. </a:t>
            </a:r>
          </a:p>
          <a:p>
            <a:pPr marL="173305" indent="-173305">
              <a:buFont typeface="Arial" panose="020B0604020202020204" pitchFamily="34" charset="0"/>
              <a:buChar char="•"/>
            </a:pPr>
            <a:r>
              <a:rPr lang="en-US" dirty="0"/>
              <a:t>If you</a:t>
            </a:r>
            <a:r>
              <a:rPr lang="en-US" baseline="0" dirty="0"/>
              <a:t> want (or need) to change your answer, you can do so by clicking on another option or to remove a response, double-click the bubble.  </a:t>
            </a:r>
          </a:p>
        </p:txBody>
      </p:sp>
      <p:sp>
        <p:nvSpPr>
          <p:cNvPr id="4" name="Slide Number Placeholder 3"/>
          <p:cNvSpPr>
            <a:spLocks noGrp="1"/>
          </p:cNvSpPr>
          <p:nvPr>
            <p:ph type="sldNum" sz="quarter" idx="10"/>
          </p:nvPr>
        </p:nvSpPr>
        <p:spPr/>
        <p:txBody>
          <a:bodyPr/>
          <a:lstStyle/>
          <a:p>
            <a:fld id="{C8D2AA18-9B6D-4545-9C5F-B916C7B5E4EB}" type="slidenum">
              <a:rPr lang="en-CA" smtClean="0"/>
              <a:t>53</a:t>
            </a:fld>
            <a:endParaRPr lang="en-CA" dirty="0"/>
          </a:p>
        </p:txBody>
      </p:sp>
    </p:spTree>
    <p:extLst>
      <p:ext uri="{BB962C8B-B14F-4D97-AF65-F5344CB8AC3E}">
        <p14:creationId xmlns:p14="http://schemas.microsoft.com/office/powerpoint/2010/main" val="433910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fr-CA" dirty="0"/>
              <a:t>Section D refers to any special concerns about a particular child. </a:t>
            </a:r>
          </a:p>
          <a:p>
            <a:pPr marL="173305" indent="-173305" defTabSz="924292">
              <a:buFont typeface="Arial" panose="020B0604020202020204" pitchFamily="34" charset="0"/>
              <a:buChar char="•"/>
              <a:defRPr/>
            </a:pPr>
            <a:r>
              <a:rPr lang="fr-CA" dirty="0"/>
              <a:t>Please refer to your Guide for the definition. </a:t>
            </a:r>
          </a:p>
          <a:p>
            <a:pPr marL="173305" indent="-173305" defTabSz="924292">
              <a:buFont typeface="Arial" panose="020B0604020202020204" pitchFamily="34" charset="0"/>
              <a:buChar char="•"/>
              <a:defRPr/>
            </a:pPr>
            <a:r>
              <a:rPr lang="fr-CA" dirty="0"/>
              <a:t>Please note that you may choose more than one answer in question 2. However, your answers to question 2 must be consistent with your answer in question 1.  </a:t>
            </a:r>
          </a:p>
          <a:p>
            <a:pPr marL="173305" indent="-173305" defTabSz="924292">
              <a:buFont typeface="Arial" panose="020B0604020202020204" pitchFamily="34" charset="0"/>
              <a:buChar char="•"/>
              <a:defRPr/>
            </a:pPr>
            <a:r>
              <a:rPr lang="fr-CA" dirty="0"/>
              <a:t>If you have responded that</a:t>
            </a:r>
            <a:r>
              <a:rPr lang="fr-CA" b="1" dirty="0"/>
              <a:t> </a:t>
            </a:r>
            <a:r>
              <a:rPr lang="fr-CA" dirty="0"/>
              <a:t>the student has a problem that influences his/her ability to do school work in the classroom by selecting « yes » to the 1st question, you must select at least 1 of the special concerns in question 2. Please answer these questions to the best of your abilities. </a:t>
            </a:r>
          </a:p>
          <a:p>
            <a:pPr marL="630505" lvl="1" indent="-173305" defTabSz="924292">
              <a:buFont typeface="Arial" panose="020B0604020202020204" pitchFamily="34" charset="0"/>
              <a:buChar char="•"/>
              <a:defRPr/>
            </a:pPr>
            <a:r>
              <a:rPr lang="fr-CA" dirty="0"/>
              <a:t>If </a:t>
            </a:r>
            <a:r>
              <a:rPr lang="fr-CA" dirty="0" err="1"/>
              <a:t>you</a:t>
            </a:r>
            <a:r>
              <a:rPr lang="fr-CA" dirty="0"/>
              <a:t> have </a:t>
            </a:r>
            <a:r>
              <a:rPr lang="fr-CA" dirty="0" err="1"/>
              <a:t>selected</a:t>
            </a:r>
            <a:r>
              <a:rPr lang="fr-CA" dirty="0"/>
              <a:t> an </a:t>
            </a:r>
            <a:r>
              <a:rPr lang="fr-CA" dirty="0" err="1"/>
              <a:t>impairment</a:t>
            </a:r>
            <a:r>
              <a:rPr lang="fr-CA" dirty="0"/>
              <a:t> </a:t>
            </a:r>
            <a:r>
              <a:rPr lang="fr-CA" dirty="0" err="1"/>
              <a:t>that</a:t>
            </a:r>
            <a:r>
              <a:rPr lang="fr-CA" dirty="0"/>
              <a:t> the </a:t>
            </a:r>
            <a:r>
              <a:rPr lang="fr-CA" dirty="0" err="1"/>
              <a:t>child</a:t>
            </a:r>
            <a:r>
              <a:rPr lang="fr-CA" dirty="0"/>
              <a:t> has, </a:t>
            </a:r>
            <a:r>
              <a:rPr lang="fr-CA" dirty="0" err="1"/>
              <a:t>simply</a:t>
            </a:r>
            <a:r>
              <a:rPr lang="fr-CA" dirty="0"/>
              <a:t> </a:t>
            </a:r>
            <a:r>
              <a:rPr lang="fr-CA" dirty="0" err="1"/>
              <a:t>double-click</a:t>
            </a:r>
            <a:r>
              <a:rPr lang="fr-CA" dirty="0"/>
              <a:t> the </a:t>
            </a:r>
            <a:r>
              <a:rPr lang="fr-CA" dirty="0" err="1"/>
              <a:t>bubble</a:t>
            </a:r>
            <a:r>
              <a:rPr lang="fr-CA" dirty="0"/>
              <a:t> to </a:t>
            </a:r>
            <a:r>
              <a:rPr lang="fr-CA" dirty="0" err="1"/>
              <a:t>remove</a:t>
            </a:r>
            <a:r>
              <a:rPr lang="fr-CA" dirty="0"/>
              <a:t> </a:t>
            </a:r>
            <a:r>
              <a:rPr lang="fr-CA" dirty="0" err="1"/>
              <a:t>that</a:t>
            </a:r>
            <a:r>
              <a:rPr lang="fr-CA" dirty="0"/>
              <a:t> </a:t>
            </a:r>
            <a:r>
              <a:rPr lang="fr-CA" dirty="0" err="1"/>
              <a:t>selection</a:t>
            </a:r>
            <a:endParaRPr lang="fr-CA" dirty="0"/>
          </a:p>
        </p:txBody>
      </p:sp>
      <p:sp>
        <p:nvSpPr>
          <p:cNvPr id="4" name="Slide Number Placeholder 3"/>
          <p:cNvSpPr>
            <a:spLocks noGrp="1"/>
          </p:cNvSpPr>
          <p:nvPr>
            <p:ph type="sldNum" sz="quarter" idx="10"/>
          </p:nvPr>
        </p:nvSpPr>
        <p:spPr/>
        <p:txBody>
          <a:bodyPr/>
          <a:lstStyle/>
          <a:p>
            <a:fld id="{C8D2AA18-9B6D-4545-9C5F-B916C7B5E4EB}" type="slidenum">
              <a:rPr lang="en-CA" smtClean="0"/>
              <a:t>54</a:t>
            </a:fld>
            <a:endParaRPr lang="en-CA" dirty="0"/>
          </a:p>
        </p:txBody>
      </p:sp>
    </p:spTree>
    <p:extLst>
      <p:ext uri="{BB962C8B-B14F-4D97-AF65-F5344CB8AC3E}">
        <p14:creationId xmlns:p14="http://schemas.microsoft.com/office/powerpoint/2010/main" val="31429065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dirty="0"/>
              <a:t>Section E includes</a:t>
            </a:r>
            <a:r>
              <a:rPr lang="en-CA" b="0" baseline="0" dirty="0"/>
              <a:t> questions related to children’s pre-school experiences.  </a:t>
            </a:r>
          </a:p>
          <a:p>
            <a:pPr marL="173305" indent="-173305">
              <a:buFont typeface="Arial" panose="020B0604020202020204" pitchFamily="34" charset="0"/>
              <a:buChar char="•"/>
            </a:pPr>
            <a:r>
              <a:rPr lang="en-CA" b="0" baseline="0" dirty="0"/>
              <a:t>For these questions</a:t>
            </a:r>
            <a:r>
              <a:rPr lang="en-CA" b="0" dirty="0"/>
              <a:t>, </a:t>
            </a:r>
            <a:r>
              <a:rPr lang="en-CA" dirty="0"/>
              <a:t>please answer to </a:t>
            </a:r>
            <a:r>
              <a:rPr lang="en-CA" baseline="0" dirty="0"/>
              <a:t>the best of your knowledge. </a:t>
            </a:r>
          </a:p>
          <a:p>
            <a:pPr marL="635450" lvl="1" indent="-173305">
              <a:buFont typeface="Arial" panose="020B0604020202020204" pitchFamily="34" charset="0"/>
              <a:buChar char="•"/>
            </a:pPr>
            <a:r>
              <a:rPr lang="en-CA" baseline="0" dirty="0"/>
              <a:t>Feel free to use data and information from the students’ records, if available. </a:t>
            </a:r>
          </a:p>
          <a:p>
            <a:pPr marL="173305" indent="-173305">
              <a:buFont typeface="Arial" panose="020B0604020202020204" pitchFamily="34" charset="0"/>
              <a:buChar char="•"/>
            </a:pPr>
            <a:r>
              <a:rPr lang="en-CA" baseline="0" dirty="0"/>
              <a:t>In the event you don’t know the answer to a question, you can certainly select “don’t know”. </a:t>
            </a:r>
          </a:p>
          <a:p>
            <a:pPr marL="635450" lvl="1" indent="-173305">
              <a:buFont typeface="Arial" panose="020B0604020202020204" pitchFamily="34" charset="0"/>
              <a:buChar char="•"/>
            </a:pPr>
            <a:r>
              <a:rPr lang="en-CA" baseline="0" dirty="0"/>
              <a:t>Unlike the other sections, selecting “don’t know” in section E will not render your questionnaire invalid.</a:t>
            </a:r>
          </a:p>
        </p:txBody>
      </p:sp>
      <p:sp>
        <p:nvSpPr>
          <p:cNvPr id="4" name="Slide Number Placeholder 3"/>
          <p:cNvSpPr>
            <a:spLocks noGrp="1"/>
          </p:cNvSpPr>
          <p:nvPr>
            <p:ph type="sldNum" sz="quarter" idx="10"/>
          </p:nvPr>
        </p:nvSpPr>
        <p:spPr/>
        <p:txBody>
          <a:bodyPr/>
          <a:lstStyle/>
          <a:p>
            <a:fld id="{C8D2AA18-9B6D-4545-9C5F-B916C7B5E4EB}" type="slidenum">
              <a:rPr lang="en-CA" smtClean="0"/>
              <a:t>55</a:t>
            </a:fld>
            <a:endParaRPr lang="en-CA" dirty="0"/>
          </a:p>
        </p:txBody>
      </p:sp>
    </p:spTree>
    <p:extLst>
      <p:ext uri="{BB962C8B-B14F-4D97-AF65-F5344CB8AC3E}">
        <p14:creationId xmlns:p14="http://schemas.microsoft.com/office/powerpoint/2010/main" val="1034218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b="0" i="0" dirty="0"/>
          </a:p>
          <a:p>
            <a:pPr marL="173305" indent="-173305">
              <a:buFont typeface="Arial" panose="020B0604020202020204" pitchFamily="34" charset="0"/>
              <a:buChar char="•"/>
            </a:pPr>
            <a:r>
              <a:rPr lang="en-CA" b="0" i="0" dirty="0"/>
              <a:t>When you believe you are</a:t>
            </a:r>
            <a:r>
              <a:rPr lang="en-CA" b="0" i="0" baseline="0" dirty="0"/>
              <a:t> done, t</a:t>
            </a:r>
            <a:r>
              <a:rPr lang="en-CA" b="0" i="0" dirty="0"/>
              <a:t>he Section headings on the left-hand side </a:t>
            </a:r>
            <a:r>
              <a:rPr lang="en-CA" b="0" i="0" baseline="0" dirty="0"/>
              <a:t>will either indicate that you have some sections that are incomplete (indicated by red boxes) or that all sections have been successfully completed (indicated by green boxes with check marks). </a:t>
            </a:r>
          </a:p>
          <a:p>
            <a:pPr marL="173305" indent="-173305">
              <a:buFont typeface="Arial" panose="020B0604020202020204" pitchFamily="34" charset="0"/>
              <a:buChar char="•"/>
            </a:pPr>
            <a:r>
              <a:rPr lang="en-CA" b="0" i="0" baseline="0" dirty="0"/>
              <a:t>In the event of incomplete sections, you will need to go back and answer and questions you may have missed. To do that, simply click on the corresponding section.</a:t>
            </a:r>
          </a:p>
          <a:p>
            <a:endParaRPr lang="en-CA" b="0" i="0" baseline="0" dirty="0"/>
          </a:p>
          <a:p>
            <a:pPr marL="173305" indent="-173305">
              <a:buFont typeface="Arial" panose="020B0604020202020204" pitchFamily="34" charset="0"/>
              <a:buChar char="•"/>
            </a:pPr>
            <a:r>
              <a:rPr lang="en-CA" b="0" i="0" baseline="0" dirty="0"/>
              <a:t>If you have successfully completed all sections, you are now done and can click Lock Questionnaire at the end of Section E.</a:t>
            </a:r>
          </a:p>
          <a:p>
            <a:pPr marL="173305" indent="-173305">
              <a:buFont typeface="Arial" panose="020B0604020202020204" pitchFamily="34" charset="0"/>
              <a:buChar char="•"/>
            </a:pPr>
            <a:endParaRPr lang="en-CA" b="1" i="1"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56</a:t>
            </a:fld>
            <a:endParaRPr lang="en-CA" dirty="0"/>
          </a:p>
        </p:txBody>
      </p:sp>
    </p:spTree>
    <p:extLst>
      <p:ext uri="{BB962C8B-B14F-4D97-AF65-F5344CB8AC3E}">
        <p14:creationId xmlns:p14="http://schemas.microsoft.com/office/powerpoint/2010/main" val="15416130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i="0" dirty="0"/>
              <a:t>Once you click on Lock</a:t>
            </a:r>
            <a:r>
              <a:rPr lang="en-CA" b="0" i="0" baseline="0" dirty="0"/>
              <a:t> Questionnaire</a:t>
            </a:r>
            <a:r>
              <a:rPr lang="en-CA" b="0" i="0" dirty="0"/>
              <a:t>,</a:t>
            </a:r>
            <a:r>
              <a:rPr lang="en-CA" b="0" i="0" baseline="0" dirty="0"/>
              <a:t> a message will appear asking you if you are sure you want to continue with locking the questionnaire. </a:t>
            </a:r>
          </a:p>
          <a:p>
            <a:pPr marL="630505" lvl="1" indent="-173305">
              <a:buFont typeface="Arial" panose="020B0604020202020204" pitchFamily="34" charset="0"/>
              <a:buChar char="•"/>
            </a:pPr>
            <a:r>
              <a:rPr lang="en-CA" b="0" i="0" baseline="0" dirty="0"/>
              <a:t>The message also indicates if all sections are completed using a green checked box or a red square.  </a:t>
            </a:r>
          </a:p>
          <a:p>
            <a:pPr marL="630505" lvl="1" indent="-173305">
              <a:buFont typeface="Arial" panose="020B0604020202020204" pitchFamily="34" charset="0"/>
              <a:buChar char="•"/>
            </a:pPr>
            <a:r>
              <a:rPr lang="en-CA" b="0" i="0" baseline="0" dirty="0"/>
              <a:t>You can click on the incomplete section within the message box in order to return to that section and complete any missing items</a:t>
            </a:r>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57</a:t>
            </a:fld>
            <a:endParaRPr lang="en-CA" dirty="0"/>
          </a:p>
        </p:txBody>
      </p:sp>
    </p:spTree>
    <p:extLst>
      <p:ext uri="{BB962C8B-B14F-4D97-AF65-F5344CB8AC3E}">
        <p14:creationId xmlns:p14="http://schemas.microsoft.com/office/powerpoint/2010/main" val="23465145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Under</a:t>
            </a:r>
            <a:r>
              <a:rPr lang="en-CA" baseline="0" dirty="0"/>
              <a:t> the Section headings on the left hand side, you will see these 2 very important </a:t>
            </a:r>
            <a:r>
              <a:rPr lang="en-CA" b="1" baseline="0" dirty="0"/>
              <a:t>Option</a:t>
            </a:r>
            <a:r>
              <a:rPr lang="en-CA" baseline="0" dirty="0"/>
              <a:t> tabs.</a:t>
            </a:r>
          </a:p>
          <a:p>
            <a:pPr marL="171450" indent="-171450">
              <a:buFont typeface="Arial" panose="020B0604020202020204" pitchFamily="34" charset="0"/>
              <a:buChar char="•"/>
            </a:pPr>
            <a:r>
              <a:rPr lang="en-CA" baseline="0" dirty="0"/>
              <a:t>You can select the language you wish to work in, French or English, by switch the Language Toggle at any point throughout the questionnaire.</a:t>
            </a:r>
          </a:p>
          <a:p>
            <a:pPr marL="171450" indent="-171450">
              <a:buFont typeface="Arial" panose="020B0604020202020204" pitchFamily="34" charset="0"/>
              <a:buChar char="•"/>
            </a:pPr>
            <a:r>
              <a:rPr lang="en-CA" baseline="0" dirty="0"/>
              <a:t>Second, by switching the Validation Toggle to “on” you can see which questions within a given section have been left incomplete. The completed questions are green with a check mark and the incomplete are red with an x</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58</a:t>
            </a:fld>
            <a:endParaRPr lang="en-CA" dirty="0"/>
          </a:p>
        </p:txBody>
      </p:sp>
    </p:spTree>
    <p:extLst>
      <p:ext uri="{BB962C8B-B14F-4D97-AF65-F5344CB8AC3E}">
        <p14:creationId xmlns:p14="http://schemas.microsoft.com/office/powerpoint/2010/main" val="718985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635450" lvl="1" indent="-173305">
              <a:buFont typeface="Arial" panose="020B0604020202020204" pitchFamily="34" charset="0"/>
              <a:buChar char="•"/>
            </a:pPr>
            <a:r>
              <a:rPr lang="en-CA" b="0" i="0" baseline="0" dirty="0"/>
              <a:t>If all sections are completed, click Yes. By doing this, you will be redirected to the Class List page where you can select another EDI questionnaire to complete. </a:t>
            </a:r>
          </a:p>
          <a:p>
            <a:pPr marL="635450" lvl="1" indent="-173305">
              <a:buFont typeface="Arial" panose="020B0604020202020204" pitchFamily="34" charset="0"/>
              <a:buChar char="•"/>
            </a:pPr>
            <a:r>
              <a:rPr lang="en-CA" b="0" i="0" baseline="0" dirty="0"/>
              <a:t>Notice how the word Locked now appears beside the completed EDI, under the Status column. </a:t>
            </a:r>
          </a:p>
          <a:p>
            <a:pPr marL="635450" lvl="1" indent="-173305">
              <a:buFont typeface="Arial" panose="020B0604020202020204" pitchFamily="34" charset="0"/>
              <a:buChar char="•"/>
            </a:pPr>
            <a:r>
              <a:rPr lang="en-CA" b="0" i="0" baseline="0" dirty="0"/>
              <a:t>You will be able to tell which questionnaires you have locked and submitted this way. </a:t>
            </a:r>
          </a:p>
          <a:p>
            <a:pPr marL="635450" lvl="1" indent="-173305">
              <a:buFont typeface="Arial" panose="020B0604020202020204" pitchFamily="34" charset="0"/>
              <a:buChar char="•"/>
            </a:pPr>
            <a:r>
              <a:rPr lang="en-CA" b="0" i="0" baseline="0" dirty="0"/>
              <a:t>All those without “Locked” next to the flashing EDI still need to be completed and submitted. </a:t>
            </a:r>
          </a:p>
          <a:p>
            <a:pPr marL="635450" lvl="1" indent="-173305">
              <a:buFont typeface="Arial" panose="020B0604020202020204" pitchFamily="34" charset="0"/>
              <a:buChar char="•"/>
            </a:pPr>
            <a:r>
              <a:rPr lang="en-CA" b="0" i="0" baseline="0" dirty="0"/>
              <a:t>Please note that once you lock a questionnaire you cannot </a:t>
            </a:r>
            <a:r>
              <a:rPr lang="en-CA" b="0" i="0" baseline="0" dirty="0" err="1"/>
              <a:t>reenter</a:t>
            </a:r>
            <a:r>
              <a:rPr lang="en-CA" b="0" i="0" baseline="0" dirty="0"/>
              <a:t> it without contacting Offord Center for permission.</a:t>
            </a:r>
          </a:p>
          <a:p>
            <a:pPr marL="635450" marR="0" lvl="1"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baseline="0" dirty="0"/>
              <a:t>Don’t forget that you will have to do this for each student in your class. Clicking Lock Questionnaire after the last questionnaire will only submit that questionnaire and not the whole class.</a:t>
            </a:r>
            <a:endParaRPr lang="en-CA" b="0" i="0" dirty="0"/>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59</a:t>
            </a:fld>
            <a:endParaRPr lang="en-CA" dirty="0"/>
          </a:p>
        </p:txBody>
      </p:sp>
    </p:spTree>
    <p:extLst>
      <p:ext uri="{BB962C8B-B14F-4D97-AF65-F5344CB8AC3E}">
        <p14:creationId xmlns:p14="http://schemas.microsoft.com/office/powerpoint/2010/main" val="840773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Sensory pathways like those for basic vision and hearing are the first to develop, followed by early language skills and higher cognitive functions.</a:t>
            </a:r>
          </a:p>
          <a:p>
            <a:endParaRPr lang="en-US" dirty="0"/>
          </a:p>
          <a:p>
            <a:pPr algn="l"/>
            <a:r>
              <a:rPr lang="en-US" altLang="en-US" dirty="0"/>
              <a:t>This graph illustrates</a:t>
            </a:r>
            <a:r>
              <a:rPr lang="en-US" altLang="en-US" baseline="0" dirty="0"/>
              <a:t> </a:t>
            </a:r>
            <a:r>
              <a:rPr lang="en-US" altLang="en-US" dirty="0"/>
              <a:t>the sensitive periods for different aspects of children’s brain development. </a:t>
            </a:r>
          </a:p>
          <a:p>
            <a:pPr marL="173305" indent="-173305">
              <a:buFont typeface="Arial" panose="020B0604020202020204" pitchFamily="34" charset="0"/>
              <a:buChar char="•"/>
            </a:pPr>
            <a:r>
              <a:rPr lang="en-US" altLang="en-US" dirty="0"/>
              <a:t>Periods of high sensitivity in all aspects peak during the first three years of life.</a:t>
            </a:r>
          </a:p>
          <a:p>
            <a:pPr marL="173305" indent="-173305">
              <a:buFont typeface="Arial" panose="020B0604020202020204" pitchFamily="34" charset="0"/>
              <a:buChar char="•"/>
            </a:pPr>
            <a:r>
              <a:rPr lang="en-US" altLang="en-US" dirty="0"/>
              <a:t>Brain and biological development depends on the quality of stimulation in the infant’s environment—at the level of family, community, and society.  </a:t>
            </a:r>
          </a:p>
          <a:p>
            <a:endParaRPr lang="en-US" dirty="0"/>
          </a:p>
        </p:txBody>
      </p:sp>
      <p:sp>
        <p:nvSpPr>
          <p:cNvPr id="4" name="Slide Number Placeholder 3"/>
          <p:cNvSpPr>
            <a:spLocks noGrp="1"/>
          </p:cNvSpPr>
          <p:nvPr>
            <p:ph type="sldNum" sz="quarter" idx="10"/>
          </p:nvPr>
        </p:nvSpPr>
        <p:spPr/>
        <p:txBody>
          <a:bodyPr/>
          <a:lstStyle/>
          <a:p>
            <a:fld id="{9970B20E-D700-8D48-A722-7A4A0625C0B7}" type="slidenum">
              <a:rPr lang="en-US" smtClean="0"/>
              <a:t>6</a:t>
            </a:fld>
            <a:endParaRPr lang="en-US" dirty="0"/>
          </a:p>
        </p:txBody>
      </p:sp>
    </p:spTree>
    <p:extLst>
      <p:ext uri="{BB962C8B-B14F-4D97-AF65-F5344CB8AC3E}">
        <p14:creationId xmlns:p14="http://schemas.microsoft.com/office/powerpoint/2010/main" val="1178371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b="1" baseline="0" dirty="0"/>
              <a:t>Please remember to </a:t>
            </a:r>
            <a:r>
              <a:rPr lang="en-CA" baseline="0" dirty="0"/>
              <a:t>continuously save as you work. Similar to bank websites, after 15 minutes of inactivity, you will automatically be logged off the system and all your unsaved changes will be lost.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60</a:t>
            </a:fld>
            <a:endParaRPr lang="en-CA" dirty="0"/>
          </a:p>
        </p:txBody>
      </p:sp>
    </p:spTree>
    <p:extLst>
      <p:ext uri="{BB962C8B-B14F-4D97-AF65-F5344CB8AC3E}">
        <p14:creationId xmlns:p14="http://schemas.microsoft.com/office/powerpoint/2010/main" val="27675258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US" b="0" dirty="0"/>
              <a:t>We will</a:t>
            </a:r>
            <a:r>
              <a:rPr lang="en-US" b="0" baseline="0" dirty="0"/>
              <a:t> now identify specific EDI questions which require special attention.</a:t>
            </a:r>
            <a:endParaRPr lang="en-CA" b="0" dirty="0"/>
          </a:p>
        </p:txBody>
      </p:sp>
      <p:sp>
        <p:nvSpPr>
          <p:cNvPr id="4" name="Slide Number Placeholder 3"/>
          <p:cNvSpPr>
            <a:spLocks noGrp="1"/>
          </p:cNvSpPr>
          <p:nvPr>
            <p:ph type="sldNum" sz="quarter" idx="10"/>
          </p:nvPr>
        </p:nvSpPr>
        <p:spPr/>
        <p:txBody>
          <a:bodyPr/>
          <a:lstStyle/>
          <a:p>
            <a:fld id="{C8D2AA18-9B6D-4545-9C5F-B916C7B5E4EB}" type="slidenum">
              <a:rPr lang="en-CA" smtClean="0"/>
              <a:t>61</a:t>
            </a:fld>
            <a:endParaRPr lang="en-CA" dirty="0"/>
          </a:p>
        </p:txBody>
      </p:sp>
    </p:spTree>
    <p:extLst>
      <p:ext uri="{BB962C8B-B14F-4D97-AF65-F5344CB8AC3E}">
        <p14:creationId xmlns:p14="http://schemas.microsoft.com/office/powerpoint/2010/main" val="2588347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1" dirty="0"/>
              <a:t>The student status questions is where you can identify students who are no longer in your class.  </a:t>
            </a:r>
          </a:p>
          <a:p>
            <a:pPr marL="173305" indent="-173305">
              <a:buFont typeface="Arial" panose="020B0604020202020204" pitchFamily="34" charset="0"/>
              <a:buChar char="•"/>
            </a:pPr>
            <a:r>
              <a:rPr lang="en-CA" dirty="0"/>
              <a:t>Students must currently be in your</a:t>
            </a:r>
            <a:r>
              <a:rPr lang="en-CA" baseline="0" dirty="0"/>
              <a:t> class to have the EDI completed.</a:t>
            </a:r>
          </a:p>
          <a:p>
            <a:pPr marL="173305" indent="-173305">
              <a:buFont typeface="Arial" panose="020B0604020202020204" pitchFamily="34" charset="0"/>
              <a:buChar char="•"/>
            </a:pPr>
            <a:r>
              <a:rPr lang="en-CA" baseline="0" dirty="0"/>
              <a:t>If you have selected a response other than “in class more than a month”, the system will tell you to stop, lock and submit your questionnaire</a:t>
            </a:r>
          </a:p>
          <a:p>
            <a:pPr marL="173305" indent="-173305">
              <a:buFont typeface="Arial" panose="020B0604020202020204" pitchFamily="34" charset="0"/>
              <a:buChar char="•"/>
            </a:pPr>
            <a:r>
              <a:rPr lang="en-CA" baseline="0" dirty="0"/>
              <a:t>You will not be required to complete the rest of the questionnaire for that student.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62</a:t>
            </a:fld>
            <a:endParaRPr lang="en-CA" dirty="0"/>
          </a:p>
        </p:txBody>
      </p:sp>
    </p:spTree>
    <p:extLst>
      <p:ext uri="{BB962C8B-B14F-4D97-AF65-F5344CB8AC3E}">
        <p14:creationId xmlns:p14="http://schemas.microsoft.com/office/powerpoint/2010/main" val="32371946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This question, located in the Child</a:t>
            </a:r>
            <a:r>
              <a:rPr lang="en-CA" dirty="0"/>
              <a:t>’s Demographics page</a:t>
            </a:r>
            <a:r>
              <a:rPr lang="en-US" dirty="0"/>
              <a:t> must </a:t>
            </a:r>
            <a:r>
              <a:rPr lang="en-US" b="1" dirty="0"/>
              <a:t>not</a:t>
            </a:r>
            <a:r>
              <a:rPr lang="en-US" dirty="0"/>
              <a:t> be left blank. </a:t>
            </a:r>
          </a:p>
          <a:p>
            <a:pPr marL="635450" lvl="1" indent="-173305">
              <a:buFont typeface="Arial" panose="020B0604020202020204" pitchFamily="34" charset="0"/>
              <a:buChar char="•"/>
            </a:pPr>
            <a:r>
              <a:rPr lang="en-US" b="1" dirty="0"/>
              <a:t>If left blank the entire questionnaire</a:t>
            </a:r>
            <a:r>
              <a:rPr lang="en-US" dirty="0"/>
              <a:t> will be omitted from analysis. </a:t>
            </a:r>
          </a:p>
          <a:p>
            <a:pPr marL="635450" lvl="1" indent="-173305">
              <a:buFont typeface="Arial" panose="020B0604020202020204" pitchFamily="34" charset="0"/>
              <a:buChar char="•"/>
            </a:pPr>
            <a:r>
              <a:rPr lang="en-US" dirty="0"/>
              <a:t>As a general guideline, you would respond yes to this question if the child has already been identified as needing special assistance due to chronic medical, physical or mental disabling conditions or requires special assistance in the classroom. </a:t>
            </a:r>
          </a:p>
          <a:p>
            <a:pPr marL="635450" lvl="1" indent="-173305">
              <a:buFont typeface="Arial" panose="020B0604020202020204" pitchFamily="34" charset="0"/>
              <a:buChar char="•"/>
            </a:pPr>
            <a:r>
              <a:rPr lang="en-US" dirty="0"/>
              <a:t>You will respond No to this question if you only suspect that the child may be suffering from a disabling condition or if the condition is not severe enough for the child to be classified as “special needs”.</a:t>
            </a:r>
            <a:endParaRPr lang="en-CA" dirty="0"/>
          </a:p>
          <a:p>
            <a:r>
              <a:rPr lang="en-US" dirty="0"/>
              <a:t> </a:t>
            </a:r>
            <a:endParaRPr lang="en-CA" dirty="0"/>
          </a:p>
          <a:p>
            <a:r>
              <a:rPr lang="en-US" dirty="0"/>
              <a:t>Please refer to the general guidelines as well as the specific provincial or territorial guidelines provided in your EDI Guide when answering this question.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63</a:t>
            </a:fld>
            <a:endParaRPr lang="en-CA" dirty="0"/>
          </a:p>
        </p:txBody>
      </p:sp>
    </p:spTree>
    <p:extLst>
      <p:ext uri="{BB962C8B-B14F-4D97-AF65-F5344CB8AC3E}">
        <p14:creationId xmlns:p14="http://schemas.microsoft.com/office/powerpoint/2010/main" val="3781057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lnSpc>
                <a:spcPct val="25000"/>
              </a:lnSpc>
              <a:buFont typeface="Arial" panose="020B0604020202020204" pitchFamily="34" charset="0"/>
              <a:buChar char="•"/>
            </a:pPr>
            <a:r>
              <a:rPr lang="en-US" dirty="0">
                <a:solidFill>
                  <a:schemeClr val="bg1"/>
                </a:solidFill>
              </a:rPr>
              <a:t>In the event one of your students does not appear on your class list.</a:t>
            </a:r>
            <a:r>
              <a:rPr lang="en-US" baseline="0" dirty="0">
                <a:solidFill>
                  <a:schemeClr val="bg1"/>
                </a:solidFill>
              </a:rPr>
              <a:t> </a:t>
            </a:r>
          </a:p>
          <a:p>
            <a:pPr marL="173305" indent="-173305" algn="l">
              <a:lnSpc>
                <a:spcPct val="25000"/>
              </a:lnSpc>
              <a:buFont typeface="Arial" panose="020B0604020202020204" pitchFamily="34" charset="0"/>
              <a:buChar char="•"/>
            </a:pPr>
            <a:r>
              <a:rPr lang="en-US" baseline="0" dirty="0">
                <a:solidFill>
                  <a:schemeClr val="bg1"/>
                </a:solidFill>
              </a:rPr>
              <a:t>The e-EDI system will automatically generate a new EDI ID for any new child added to the class list. </a:t>
            </a:r>
          </a:p>
          <a:p>
            <a:pPr marL="173305" indent="-173305">
              <a:lnSpc>
                <a:spcPct val="25000"/>
              </a:lnSpc>
              <a:buFont typeface="Arial" panose="020B0604020202020204" pitchFamily="34" charset="0"/>
              <a:buChar char="•"/>
            </a:pPr>
            <a:r>
              <a:rPr lang="en-CA" dirty="0"/>
              <a:t>All you need to do is go to the top of your class list where you will the </a:t>
            </a:r>
            <a:r>
              <a:rPr lang="en-CA" b="1" dirty="0"/>
              <a:t>“+ Add</a:t>
            </a:r>
            <a:r>
              <a:rPr lang="en-CA" dirty="0"/>
              <a:t>” button.</a:t>
            </a:r>
          </a:p>
        </p:txBody>
      </p:sp>
      <p:sp>
        <p:nvSpPr>
          <p:cNvPr id="4" name="Slide Number Placeholder 3"/>
          <p:cNvSpPr>
            <a:spLocks noGrp="1"/>
          </p:cNvSpPr>
          <p:nvPr>
            <p:ph type="sldNum" sz="quarter" idx="10"/>
          </p:nvPr>
        </p:nvSpPr>
        <p:spPr/>
        <p:txBody>
          <a:bodyPr/>
          <a:lstStyle/>
          <a:p>
            <a:fld id="{C8D2AA18-9B6D-4545-9C5F-B916C7B5E4EB}" type="slidenum">
              <a:rPr lang="en-CA" smtClean="0"/>
              <a:t>64</a:t>
            </a:fld>
            <a:endParaRPr lang="en-CA" dirty="0"/>
          </a:p>
        </p:txBody>
      </p:sp>
    </p:spTree>
    <p:extLst>
      <p:ext uri="{BB962C8B-B14F-4D97-AF65-F5344CB8AC3E}">
        <p14:creationId xmlns:p14="http://schemas.microsoft.com/office/powerpoint/2010/main" val="2429091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635450" marR="0" lvl="1"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en-US" baseline="0" dirty="0">
                <a:solidFill>
                  <a:schemeClr val="bg1"/>
                </a:solidFill>
              </a:rPr>
              <a:t>You will need to add the student’s local ID.</a:t>
            </a:r>
            <a:r>
              <a:rPr lang="en-US" b="0" baseline="0" dirty="0">
                <a:solidFill>
                  <a:schemeClr val="bg1"/>
                </a:solidFill>
              </a:rPr>
              <a:t> Once you click Save, you will not be able to add it later on. If teachers do not know the student</a:t>
            </a:r>
            <a:r>
              <a:rPr lang="en-CA" b="0" baseline="0" dirty="0">
                <a:solidFill>
                  <a:schemeClr val="bg1"/>
                </a:solidFill>
              </a:rPr>
              <a:t>’s local ID, they will need to </a:t>
            </a:r>
            <a:r>
              <a:rPr lang="en-CA" dirty="0"/>
              <a:t>contact their local coordinator for that information. The Offord Centre only generates the EDI IDs, not the local IDs.</a:t>
            </a:r>
            <a:endParaRPr lang="en-US" baseline="0" dirty="0">
              <a:solidFill>
                <a:schemeClr val="bg1"/>
              </a:solidFill>
            </a:endParaRPr>
          </a:p>
          <a:p>
            <a:pPr marL="635450" lvl="1" indent="-173305">
              <a:lnSpc>
                <a:spcPct val="25000"/>
              </a:lnSpc>
              <a:buFont typeface="Arial" panose="020B0604020202020204" pitchFamily="34" charset="0"/>
              <a:buChar char="•"/>
            </a:pPr>
            <a:r>
              <a:rPr lang="en-US" b="0" baseline="0" dirty="0">
                <a:solidFill>
                  <a:schemeClr val="bg1"/>
                </a:solidFill>
              </a:rPr>
              <a:t>You will also need to add the student’s date of birth, gender, and postal code</a:t>
            </a:r>
          </a:p>
          <a:p>
            <a:pPr marL="635450" lvl="1" indent="-173305">
              <a:lnSpc>
                <a:spcPct val="25000"/>
              </a:lnSpc>
              <a:buFont typeface="Arial" panose="020B0604020202020204" pitchFamily="34" charset="0"/>
              <a:buChar char="•"/>
            </a:pPr>
            <a:r>
              <a:rPr lang="en-US" b="0" baseline="0" dirty="0">
                <a:solidFill>
                  <a:schemeClr val="bg1"/>
                </a:solidFill>
              </a:rPr>
              <a:t>The site, school, teacher, and year will automatically be generated for you,. </a:t>
            </a:r>
          </a:p>
          <a:p>
            <a:pPr eaLnBrk="1" hangingPunct="1">
              <a:lnSpc>
                <a:spcPct val="25000"/>
              </a:lnSpc>
            </a:pPr>
            <a:endParaRPr lang="en-US" dirty="0">
              <a:solidFill>
                <a:schemeClr val="bg1"/>
              </a:solidFill>
            </a:endParaRPr>
          </a:p>
          <a:p>
            <a:pPr marL="173305" indent="-173305">
              <a:buFont typeface="Arial" panose="020B0604020202020204" pitchFamily="34" charset="0"/>
              <a:buChar char="•"/>
            </a:pPr>
            <a:r>
              <a:rPr lang="en-US" dirty="0">
                <a:solidFill>
                  <a:schemeClr val="bg1"/>
                </a:solidFill>
              </a:rPr>
              <a:t>Once you have</a:t>
            </a:r>
            <a:r>
              <a:rPr lang="en-US" baseline="0" dirty="0">
                <a:solidFill>
                  <a:schemeClr val="bg1"/>
                </a:solidFill>
              </a:rPr>
              <a:t> filled in all the student's demographic information, click Submit</a:t>
            </a:r>
            <a:endParaRPr lang="en-CA" dirty="0">
              <a:solidFill>
                <a:schemeClr val="bg1"/>
              </a:solidFill>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65</a:t>
            </a:fld>
            <a:endParaRPr lang="en-CA" dirty="0"/>
          </a:p>
        </p:txBody>
      </p:sp>
    </p:spTree>
    <p:extLst>
      <p:ext uri="{BB962C8B-B14F-4D97-AF65-F5344CB8AC3E}">
        <p14:creationId xmlns:p14="http://schemas.microsoft.com/office/powerpoint/2010/main" val="38673514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67073" indent="-167073">
              <a:buFont typeface="Arial" panose="020B0604020202020204" pitchFamily="34" charset="0"/>
              <a:buChar char="•"/>
            </a:pPr>
            <a:r>
              <a:rPr lang="en-CA" dirty="0"/>
              <a:t>The e-EDI</a:t>
            </a:r>
            <a:r>
              <a:rPr lang="en-CA" baseline="0" dirty="0"/>
              <a:t> will not you to delete students from your class list. No student needs to be deleted from a class list.</a:t>
            </a:r>
          </a:p>
          <a:p>
            <a:pPr marL="167073" indent="-167073">
              <a:buFont typeface="Arial" panose="020B0604020202020204" pitchFamily="34" charset="0"/>
              <a:buChar char="•"/>
            </a:pPr>
            <a:endParaRPr lang="en-CA" dirty="0"/>
          </a:p>
          <a:p>
            <a:pPr marL="167073" indent="-167073">
              <a:buFont typeface="Arial" panose="020B0604020202020204" pitchFamily="34" charset="0"/>
              <a:buChar char="•"/>
            </a:pPr>
            <a:r>
              <a:rPr lang="en-CA" dirty="0"/>
              <a:t>If a child has moved away, a teacher should select either “moved out of class” or “moved out of school” in the student status question of the demographics section.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66</a:t>
            </a:fld>
            <a:endParaRPr lang="en-CA" dirty="0"/>
          </a:p>
        </p:txBody>
      </p:sp>
      <p:sp>
        <p:nvSpPr>
          <p:cNvPr id="7" name="Slide Image Placeholder 6"/>
          <p:cNvSpPr>
            <a:spLocks noGrp="1" noRot="1" noChangeAspect="1"/>
          </p:cNvSpPr>
          <p:nvPr>
            <p:ph type="sldImg"/>
          </p:nvPr>
        </p:nvSpPr>
        <p:spPr>
          <a:xfrm>
            <a:off x="2925763" y="444500"/>
            <a:ext cx="3127375" cy="1760538"/>
          </a:xfrm>
        </p:spPr>
      </p:sp>
    </p:spTree>
    <p:extLst>
      <p:ext uri="{BB962C8B-B14F-4D97-AF65-F5344CB8AC3E}">
        <p14:creationId xmlns:p14="http://schemas.microsoft.com/office/powerpoint/2010/main" val="30477762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eaLnBrk="1" hangingPunct="1"/>
            <a:r>
              <a:rPr lang="en-US" dirty="0"/>
              <a:t>Once you are finished completing the EDI questionnaires for your students, please remember</a:t>
            </a:r>
            <a:r>
              <a:rPr lang="en-US" baseline="0" dirty="0"/>
              <a:t> to fill out your Teacher Profile forms, which are located on the main menu, under My Profile. This information is completely anonymous and confidential and will not be associated with your questionnaires in any way. We do encourage you to complete this, as it provides  valuable information to help us improve your EDI experience. </a:t>
            </a:r>
            <a:endParaRPr lang="en-US" dirty="0">
              <a:latin typeface="AvantGarde" pitchFamily="34"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67</a:t>
            </a:fld>
            <a:endParaRPr lang="en-CA" dirty="0"/>
          </a:p>
        </p:txBody>
      </p:sp>
    </p:spTree>
    <p:extLst>
      <p:ext uri="{BB962C8B-B14F-4D97-AF65-F5344CB8AC3E}">
        <p14:creationId xmlns:p14="http://schemas.microsoft.com/office/powerpoint/2010/main" val="17071655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You should know that all information that will be collected during the EDI implementation</a:t>
            </a:r>
            <a:r>
              <a:rPr lang="en-CA" baseline="0" dirty="0"/>
              <a:t> will be kept completely confidential and will be used for research purposes only. </a:t>
            </a:r>
          </a:p>
          <a:p>
            <a:pPr marL="173305" indent="-173305">
              <a:buFont typeface="Arial" panose="020B0604020202020204" pitchFamily="34" charset="0"/>
              <a:buChar char="•"/>
            </a:pPr>
            <a:r>
              <a:rPr lang="en-CA" baseline="0" dirty="0"/>
              <a:t>No child or teacher is ever identified in our reporting.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68</a:t>
            </a:fld>
            <a:endParaRPr lang="en-CA" dirty="0"/>
          </a:p>
        </p:txBody>
      </p:sp>
    </p:spTree>
    <p:extLst>
      <p:ext uri="{BB962C8B-B14F-4D97-AF65-F5344CB8AC3E}">
        <p14:creationId xmlns:p14="http://schemas.microsoft.com/office/powerpoint/2010/main" val="20657978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note</a:t>
            </a:r>
            <a:r>
              <a:rPr lang="en-CA" baseline="0" dirty="0"/>
              <a:t> that the EDI Team’s website is always available to you with a host of EDI resources including territory specific resources such as the EDI Guide and EDI Teacher’s manual.</a:t>
            </a:r>
          </a:p>
          <a:p>
            <a:pPr marL="171450" indent="-171450">
              <a:buFont typeface="Arial" panose="020B0604020202020204" pitchFamily="34" charset="0"/>
              <a:buChar char="•"/>
            </a:pPr>
            <a:r>
              <a:rPr lang="en-CA" baseline="0" dirty="0"/>
              <a:t>You can visit the website at www/edi.offordcentre.com. </a:t>
            </a:r>
          </a:p>
          <a:p>
            <a:pPr marL="171450" indent="-171450">
              <a:buFont typeface="Arial" panose="020B0604020202020204" pitchFamily="34" charset="0"/>
              <a:buChar char="•"/>
            </a:pPr>
            <a:r>
              <a:rPr lang="en-CA" sz="1200" baseline="0" dirty="0">
                <a:latin typeface="+mn-lt"/>
              </a:rPr>
              <a:t>S</a:t>
            </a:r>
            <a:r>
              <a:rPr lang="en-CA" sz="1200" dirty="0">
                <a:latin typeface="+mn-lt"/>
              </a:rPr>
              <a:t>elect ‘</a:t>
            </a:r>
            <a:r>
              <a:rPr lang="en-CA" sz="1200" b="1" dirty="0">
                <a:latin typeface="+mn-lt"/>
              </a:rPr>
              <a:t>Implementation Resources</a:t>
            </a:r>
            <a:r>
              <a:rPr lang="en-CA" sz="1200" dirty="0">
                <a:latin typeface="+mn-lt"/>
              </a:rPr>
              <a:t>’ from the option list across the top, then select your province.</a:t>
            </a:r>
            <a:endParaRPr lang="en-US" sz="1200" dirty="0">
              <a:latin typeface="+mn-lt"/>
            </a:endParaRP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69</a:t>
            </a:fld>
            <a:endParaRPr lang="en-CA" dirty="0"/>
          </a:p>
        </p:txBody>
      </p:sp>
    </p:spTree>
    <p:extLst>
      <p:ext uri="{BB962C8B-B14F-4D97-AF65-F5344CB8AC3E}">
        <p14:creationId xmlns:p14="http://schemas.microsoft.com/office/powerpoint/2010/main" val="14980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charset="0"/>
                <a:ea typeface="MS PGothic" charset="0"/>
              </a:rPr>
              <a:t>Child and family are</a:t>
            </a:r>
            <a:r>
              <a:rPr lang="en-US" sz="1200" baseline="0" dirty="0">
                <a:latin typeface="Times" charset="0"/>
                <a:ea typeface="MS PGothic" charset="0"/>
              </a:rPr>
              <a:t> not alone – a lot depends on those who surround them. Both in terms of the physical and social networks and in terms of systems – such as health, education, employment – many of the factors that we call “social determinants of health”</a:t>
            </a:r>
            <a:endParaRPr lang="en-US" sz="1200" dirty="0">
              <a:latin typeface="Times" charset="0"/>
              <a:ea typeface="MS PGothic" charset="0"/>
            </a:endParaRPr>
          </a:p>
          <a:p>
            <a:pPr marL="0" indent="0">
              <a:buFontTx/>
              <a:buNone/>
            </a:pPr>
            <a:endParaRPr lang="en-US" dirty="0"/>
          </a:p>
          <a:p>
            <a:pPr marL="0" indent="0">
              <a:buFontTx/>
              <a:buNone/>
            </a:pPr>
            <a:r>
              <a:rPr lang="en-US" baseline="0" dirty="0"/>
              <a:t>In particular, a social determinants approach demands that we consider how social forces shape both our physical/built environment as well as the way we organize our lives, communities, school, economy and that these structural and social, political and cultural forces are particularly impactful during critical periods within the first 7 years of life </a:t>
            </a:r>
            <a:r>
              <a:rPr lang="en-US" b="1" dirty="0"/>
              <a:t>– and that early life experience has a determining influence on subsequent life chances and health through skills development, education, and occupational opportunities…….</a:t>
            </a:r>
            <a:r>
              <a:rPr lang="ja-JP" altLang="en-US" b="1" dirty="0"/>
              <a:t>”</a:t>
            </a:r>
            <a:endParaRPr lang="en-US" altLang="ja-JP" b="1" dirty="0"/>
          </a:p>
          <a:p>
            <a:pPr marL="171450" indent="-171450">
              <a:buFontTx/>
              <a:buChar char="•"/>
            </a:pPr>
            <a:endParaRPr lang="en-US" b="1" dirty="0"/>
          </a:p>
          <a:p>
            <a:pPr marL="0" indent="0">
              <a:buFontTx/>
              <a:buNone/>
            </a:pPr>
            <a:endParaRPr lang="en-US" dirty="0"/>
          </a:p>
          <a:p>
            <a:pPr marL="171450" indent="-171450"/>
            <a:endParaRPr lang="en-US" b="1" dirty="0"/>
          </a:p>
        </p:txBody>
      </p:sp>
    </p:spTree>
    <p:extLst>
      <p:ext uri="{BB962C8B-B14F-4D97-AF65-F5344CB8AC3E}">
        <p14:creationId xmlns:p14="http://schemas.microsoft.com/office/powerpoint/2010/main" val="3373138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you can also </a:t>
            </a:r>
            <a:r>
              <a:rPr lang="en-CA" sz="1200" dirty="0">
                <a:effectLst/>
                <a:latin typeface="Calibri" panose="020F0502020204030204" pitchFamily="34" charset="0"/>
                <a:ea typeface="Calibri" panose="020F0502020204030204" pitchFamily="34" charset="0"/>
                <a:cs typeface="Times New Roman" panose="02020603050405020304" pitchFamily="18" charset="0"/>
              </a:rPr>
              <a:t>find a copy of the Parent Information Letter. This letter has been approved by the McMaster research ethics board. The EDI project utilizes a passive consent model. This means that parents are to be notified that this research is taking place and they have the opportunity to withdraw their child's participation at any point in the process. Unlike active consent parents are not required to sign anything or to return a permission slip to teachers or schools. Parents simply need to be informed that this research is taking place in their school board. </a:t>
            </a:r>
          </a:p>
        </p:txBody>
      </p:sp>
      <p:sp>
        <p:nvSpPr>
          <p:cNvPr id="4" name="Slide Number Placeholder 3"/>
          <p:cNvSpPr>
            <a:spLocks noGrp="1"/>
          </p:cNvSpPr>
          <p:nvPr>
            <p:ph type="sldNum" sz="quarter" idx="10"/>
          </p:nvPr>
        </p:nvSpPr>
        <p:spPr/>
        <p:txBody>
          <a:bodyPr/>
          <a:lstStyle/>
          <a:p>
            <a:fld id="{C8D2AA18-9B6D-4545-9C5F-B916C7B5E4EB}" type="slidenum">
              <a:rPr lang="en-CA" smtClean="0"/>
              <a:t>70</a:t>
            </a:fld>
            <a:endParaRPr lang="en-CA" dirty="0"/>
          </a:p>
        </p:txBody>
      </p:sp>
    </p:spTree>
    <p:extLst>
      <p:ext uri="{BB962C8B-B14F-4D97-AF65-F5344CB8AC3E}">
        <p14:creationId xmlns:p14="http://schemas.microsoft.com/office/powerpoint/2010/main" val="17346881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This concludes the information and training session.</a:t>
            </a:r>
            <a:r>
              <a:rPr lang="en-CA" baseline="0" dirty="0"/>
              <a:t> </a:t>
            </a:r>
          </a:p>
          <a:p>
            <a:pPr marL="173305" indent="-173305">
              <a:buFont typeface="Arial" panose="020B0604020202020204" pitchFamily="34" charset="0"/>
              <a:buChar char="•"/>
            </a:pPr>
            <a:r>
              <a:rPr lang="en-CA" dirty="0"/>
              <a:t>If you have any questions, please do not hesitate</a:t>
            </a:r>
            <a:r>
              <a:rPr lang="en-CA" baseline="0" dirty="0"/>
              <a:t> to contact your local EDI coordinator or the Offord Centre for Child studies at the email address located on the screen. </a:t>
            </a:r>
          </a:p>
          <a:p>
            <a:pPr marL="173305" indent="-173305">
              <a:buFont typeface="Arial" panose="020B0604020202020204" pitchFamily="34" charset="0"/>
              <a:buChar char="•"/>
            </a:pPr>
            <a:r>
              <a:rPr lang="en-CA" baseline="0" dirty="0"/>
              <a:t>We value your participation in the EDI implementation and are happy to answer any and all questions you may have.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71</a:t>
            </a:fld>
            <a:endParaRPr lang="en-CA" dirty="0"/>
          </a:p>
        </p:txBody>
      </p:sp>
    </p:spTree>
    <p:extLst>
      <p:ext uri="{BB962C8B-B14F-4D97-AF65-F5344CB8AC3E}">
        <p14:creationId xmlns:p14="http://schemas.microsoft.com/office/powerpoint/2010/main" val="223792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Thank you for watching and for taking part in this year’s EDI implementation. </a:t>
            </a:r>
          </a:p>
          <a:p>
            <a:pPr marL="173305" indent="-173305">
              <a:buFont typeface="Arial" panose="020B0604020202020204" pitchFamily="34" charset="0"/>
              <a:buChar char="•"/>
            </a:pPr>
            <a:r>
              <a:rPr lang="en-CA" b="1" dirty="0"/>
              <a:t>Without your participation this research would not be possible.  </a:t>
            </a:r>
          </a:p>
          <a:p>
            <a:pPr marL="173305" indent="-173305">
              <a:buFont typeface="Arial" panose="020B0604020202020204" pitchFamily="34" charset="0"/>
              <a:buChar char="•"/>
            </a:pPr>
            <a:r>
              <a:rPr lang="en-CA" b="1" dirty="0"/>
              <a:t>We greatly appreciate your invaluable contribution! </a:t>
            </a:r>
            <a:r>
              <a:rPr lang="en-CA" dirty="0"/>
              <a:t>We wish you all the</a:t>
            </a:r>
            <a:r>
              <a:rPr lang="en-CA" baseline="0" dirty="0"/>
              <a:t> best </a:t>
            </a:r>
            <a:r>
              <a:rPr lang="en-CA" dirty="0"/>
              <a:t>with</a:t>
            </a:r>
            <a:r>
              <a:rPr lang="en-CA" baseline="0" dirty="0"/>
              <a:t> the completion of the EDI questionnaires. </a:t>
            </a:r>
          </a:p>
          <a:p>
            <a:pPr marL="173305" indent="-173305">
              <a:buFont typeface="Arial" panose="020B0604020202020204" pitchFamily="34" charset="0"/>
              <a:buChar char="•"/>
            </a:pPr>
            <a:endParaRPr lang="en-CA"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72</a:t>
            </a:fld>
            <a:endParaRPr lang="en-CA" dirty="0"/>
          </a:p>
        </p:txBody>
      </p:sp>
    </p:spTree>
    <p:extLst>
      <p:ext uri="{BB962C8B-B14F-4D97-AF65-F5344CB8AC3E}">
        <p14:creationId xmlns:p14="http://schemas.microsoft.com/office/powerpoint/2010/main" val="157294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108">
              <a:defRPr sz="2400">
                <a:solidFill>
                  <a:schemeClr val="tx1"/>
                </a:solidFill>
                <a:latin typeface="Comic Sans MS" pitchFamily="66" charset="0"/>
                <a:ea typeface="MS PGothic" pitchFamily="34" charset="-128"/>
              </a:defRPr>
            </a:lvl1pPr>
            <a:lvl2pPr marL="731286" indent="-281264" defTabSz="914108">
              <a:defRPr sz="2400">
                <a:solidFill>
                  <a:schemeClr val="tx1"/>
                </a:solidFill>
                <a:latin typeface="Comic Sans MS" pitchFamily="66" charset="0"/>
                <a:ea typeface="MS PGothic" pitchFamily="34" charset="-128"/>
              </a:defRPr>
            </a:lvl2pPr>
            <a:lvl3pPr marL="1125055" indent="-225011" defTabSz="914108">
              <a:defRPr sz="2400">
                <a:solidFill>
                  <a:schemeClr val="tx1"/>
                </a:solidFill>
                <a:latin typeface="Comic Sans MS" pitchFamily="66" charset="0"/>
                <a:ea typeface="MS PGothic" pitchFamily="34" charset="-128"/>
              </a:defRPr>
            </a:lvl3pPr>
            <a:lvl4pPr marL="1575077" indent="-225011" defTabSz="914108">
              <a:defRPr sz="2400">
                <a:solidFill>
                  <a:schemeClr val="tx1"/>
                </a:solidFill>
                <a:latin typeface="Comic Sans MS" pitchFamily="66" charset="0"/>
                <a:ea typeface="MS PGothic" pitchFamily="34" charset="-128"/>
              </a:defRPr>
            </a:lvl4pPr>
            <a:lvl5pPr marL="2025099" indent="-225011" defTabSz="914108">
              <a:defRPr sz="2400">
                <a:solidFill>
                  <a:schemeClr val="tx1"/>
                </a:solidFill>
                <a:latin typeface="Comic Sans MS" pitchFamily="66" charset="0"/>
                <a:ea typeface="MS PGothic" pitchFamily="34" charset="-128"/>
              </a:defRPr>
            </a:lvl5pPr>
            <a:lvl6pPr marL="2475121"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25143"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375165"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25187"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108" rtl="0" eaLnBrk="1" fontAlgn="auto" latinLnBrk="0" hangingPunct="1">
              <a:lnSpc>
                <a:spcPct val="100000"/>
              </a:lnSpc>
              <a:spcBef>
                <a:spcPts val="0"/>
              </a:spcBef>
              <a:spcAft>
                <a:spcPts val="0"/>
              </a:spcAft>
              <a:buClrTx/>
              <a:buSzTx/>
              <a:buFontTx/>
              <a:buNone/>
              <a:tabLst/>
              <a:defRPr/>
            </a:pPr>
            <a:fld id="{6951D6C1-83D8-479B-892A-41B7FA4D1F84}"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14108"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133122" name="Rectangle 2"/>
          <p:cNvSpPr>
            <a:spLocks noGrp="1" noRot="1" noChangeAspect="1" noChangeArrowheads="1" noTextEdit="1"/>
          </p:cNvSpPr>
          <p:nvPr>
            <p:ph type="sldImg"/>
          </p:nvPr>
        </p:nvSpPr>
        <p:spPr>
          <a:xfrm>
            <a:off x="381000" y="685800"/>
            <a:ext cx="6096000" cy="3429000"/>
          </a:xfrm>
          <a:ln/>
        </p:spPr>
      </p:sp>
      <p:sp>
        <p:nvSpPr>
          <p:cNvPr id="133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CA" altLang="en-US" dirty="0"/>
              <a:t>KEY MESSAGE</a:t>
            </a:r>
          </a:p>
          <a:p>
            <a:pPr algn="l"/>
            <a:endParaRPr lang="en-CA" altLang="en-US" dirty="0"/>
          </a:p>
          <a:p>
            <a:pPr algn="l"/>
            <a:r>
              <a:rPr lang="en-CA" altLang="en-US" dirty="0"/>
              <a:t>In summary, the early years are critical </a:t>
            </a:r>
          </a:p>
          <a:p>
            <a:pPr marL="173305" indent="-173305">
              <a:buFont typeface="Arial" panose="020B0604020202020204" pitchFamily="34" charset="0"/>
              <a:buChar char="•"/>
            </a:pPr>
            <a:r>
              <a:rPr lang="en-CA" altLang="en-US" dirty="0"/>
              <a:t>the later you attempt to change a trajectory, such as a child’s developmental trajectory, the more energy will be required to achieve the change.  </a:t>
            </a:r>
          </a:p>
          <a:p>
            <a:pPr marL="173305" indent="-173305">
              <a:buFont typeface="Arial" panose="020B0604020202020204" pitchFamily="34" charset="0"/>
              <a:buChar char="•"/>
            </a:pPr>
            <a:r>
              <a:rPr lang="en-CA" altLang="en-US" dirty="0"/>
              <a:t>Influence children in the early years when the neural systems are the most flexible, we can achieve longer-lasting positive outcomes.</a:t>
            </a:r>
          </a:p>
        </p:txBody>
      </p:sp>
    </p:spTree>
    <p:extLst>
      <p:ext uri="{BB962C8B-B14F-4D97-AF65-F5344CB8AC3E}">
        <p14:creationId xmlns:p14="http://schemas.microsoft.com/office/powerpoint/2010/main" val="4166803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56C537AE-0D06-405C-9E78-5478003C6E46}" type="slidenum">
              <a:rPr lang="en-US" altLang="en-US" smtClean="0"/>
              <a:pPr/>
              <a:t>9</a:t>
            </a:fld>
            <a:endParaRPr lang="en-US" altLang="en-US" dirty="0"/>
          </a:p>
        </p:txBody>
      </p:sp>
      <p:sp>
        <p:nvSpPr>
          <p:cNvPr id="101379"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End of Early years matter section</a:t>
            </a:r>
          </a:p>
          <a:p>
            <a:pPr marL="173305" indent="-173305">
              <a:buFont typeface="Arial" panose="020B0604020202020204" pitchFamily="34" charset="0"/>
              <a:buChar char="•"/>
            </a:pPr>
            <a:r>
              <a:rPr lang="en-US" altLang="en-US" dirty="0"/>
              <a:t>The next section:  why it is important to measure children’s developmental health.  </a:t>
            </a:r>
          </a:p>
          <a:p>
            <a:pPr algn="l"/>
            <a:endParaRPr lang="en-US" altLang="en-US" dirty="0"/>
          </a:p>
          <a:p>
            <a:pPr marL="173305" indent="-173305">
              <a:buFont typeface="Arial" panose="020B0604020202020204" pitchFamily="34" charset="0"/>
              <a:buChar char="•"/>
            </a:pPr>
            <a:r>
              <a:rPr lang="en-US" altLang="en-US" dirty="0"/>
              <a:t>Questions that measurement can answer:</a:t>
            </a:r>
          </a:p>
          <a:p>
            <a:pPr marL="635450" lvl="1" indent="-173305">
              <a:buFont typeface="Arial" panose="020B0604020202020204" pitchFamily="34" charset="0"/>
              <a:buChar char="•"/>
            </a:pPr>
            <a:r>
              <a:rPr lang="en-US" altLang="en-US" dirty="0"/>
              <a:t>We need to know the developmental status of our young children,</a:t>
            </a:r>
          </a:p>
          <a:p>
            <a:pPr marL="635450" lvl="1" indent="-173305">
              <a:buFont typeface="Arial" panose="020B0604020202020204" pitchFamily="34" charset="0"/>
              <a:buChar char="•"/>
            </a:pPr>
            <a:r>
              <a:rPr lang="en-US" altLang="en-US" dirty="0"/>
              <a:t>We need to know whether intervention and prevention programs help children and their families,</a:t>
            </a:r>
          </a:p>
          <a:p>
            <a:pPr marL="635450" lvl="1" indent="-173305">
              <a:buFont typeface="Arial" panose="020B0604020202020204" pitchFamily="34" charset="0"/>
              <a:buChar char="•"/>
            </a:pPr>
            <a:r>
              <a:rPr lang="en-US" altLang="en-US" dirty="0"/>
              <a:t>We need to know whether these programs are helping those at greatest need,</a:t>
            </a:r>
          </a:p>
          <a:p>
            <a:pPr marL="635450" lvl="1" indent="-173305">
              <a:buFont typeface="Arial" panose="020B0604020202020204" pitchFamily="34" charset="0"/>
              <a:buChar char="•"/>
            </a:pPr>
            <a:r>
              <a:rPr lang="en-US" altLang="en-US" dirty="0"/>
              <a:t>And lastly, we need to know whether we are making a difference in children’s lives.</a:t>
            </a:r>
          </a:p>
          <a:p>
            <a:endParaRPr lang="en-US" altLang="en-US" dirty="0"/>
          </a:p>
          <a:p>
            <a:endParaRPr lang="en-CA"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613100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C:\Users\Caroline\Downloads\FreeGreatPicture.com-30914-child.jp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675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4100" y="-20604"/>
            <a:ext cx="13816911" cy="6905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27382" y="3471144"/>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US" dirty="0"/>
              <a:t>The Early Development Instrument (EDI)</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
        <p:nvSpPr>
          <p:cNvPr id="7" name="Freeform 6"/>
          <p:cNvSpPr>
            <a:spLocks/>
          </p:cNvSpPr>
          <p:nvPr userDrawn="1"/>
        </p:nvSpPr>
        <p:spPr bwMode="auto">
          <a:xfrm rot="2281777">
            <a:off x="-83271" y="184952"/>
            <a:ext cx="1975997" cy="943481"/>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8" name="Picture 7"/>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395" y="44624"/>
            <a:ext cx="1457285" cy="576064"/>
          </a:xfrm>
          <a:prstGeom prst="rect">
            <a:avLst/>
          </a:prstGeom>
          <a:noFill/>
          <a:ln>
            <a:noFill/>
          </a:ln>
        </p:spPr>
      </p:pic>
      <p:pic>
        <p:nvPicPr>
          <p:cNvPr id="10" name="Picture 12"/>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2278" y="-20604"/>
            <a:ext cx="3873500" cy="752475"/>
          </a:xfrm>
          <a:prstGeom prst="rect">
            <a:avLst/>
          </a:prstGeom>
          <a:noFill/>
          <a:effectLst>
            <a:outerShdw blurRad="50800" dist="50800" sx="1000" sy="1000" algn="ctr" rotWithShape="0">
              <a:srgbClr val="000000"/>
            </a:outerShdw>
          </a:effectLst>
        </p:spPr>
      </p:pic>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CA" dirty="0"/>
          </a:p>
        </p:txBody>
      </p:sp>
    </p:spTree>
    <p:extLst>
      <p:ext uri="{BB962C8B-B14F-4D97-AF65-F5344CB8AC3E}">
        <p14:creationId xmlns:p14="http://schemas.microsoft.com/office/powerpoint/2010/main" val="196930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4870989-907E-468C-86B3-0B1FFF8C15C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4637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636011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06216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18007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912917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96"/>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996"/>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65768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4/10/2023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1555114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4/10/2023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16145670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4/10/2023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5572082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4/10/2023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22085338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4/10/2023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043874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77F880D-57E8-4F2F-84C0-6665A06C55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5725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4/10/2023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33805582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4/10/2023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850120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4/10/2023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16094809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4/10/2023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1105228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4/10/2023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5477638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65392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2023-04-10</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4118900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69890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2023-04-10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28787719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4/10/2023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238434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728CDD7A-3A01-4520-92A5-BA8688B2FDF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8678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4/10/2023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32743553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4/10/2023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1931726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4/10/2023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17215843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4/10/2023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2723209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4/10/2023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429856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4/10/2023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0598046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4/10/2023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33764681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4/10/2023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9344369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4/10/2023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9720365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1279419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3B2F39A-CDFC-4464-88BF-E771DB0836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95552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2023-04-10</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19742972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 xmlns:a14="http://schemas.microsoft.com/office/drawing/2010/main"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703033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2023-04-10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131975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94C6E12-ACC9-488C-8814-EA9CF1D9F7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407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0B69C70-F0D4-47DF-AEB5-7189F26B96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934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0F2CD09-9A3C-459F-AF98-4BF746340BA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446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749017-C62C-4E7B-9D08-7E34FA59AA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938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D85A843-53F5-4590-9960-5AFF1FBD7B2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327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DD9CC72-2D8E-46AC-960A-3E95ECB6D3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593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2023-04-10</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914804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8873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914400" y="6248400"/>
            <a:ext cx="2540000" cy="457200"/>
          </a:xfrm>
        </p:spPr>
        <p:txBody>
          <a:bodyPr/>
          <a:lstStyle>
            <a:lvl1pPr>
              <a:defRPr dirty="0"/>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dirty="0"/>
            </a:lvl1pPr>
          </a:lstStyle>
          <a:p>
            <a:pPr>
              <a:defRPr/>
            </a:pPr>
            <a:endParaRPr lang="en-US" dirty="0">
              <a:solidFill>
                <a:srgbClr val="FFFFFF"/>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3A0A4BA-7072-4A92-BB1C-B7CCC9E440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630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F0316F89-091C-4D66-ADBD-A2EB0959704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3649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D7C683-2910-408D-9201-BCC0987834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39833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06F13D-DF8B-452E-B51B-0BA9990746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6104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08440F-D446-4199-B316-DCD523A58F6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87619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753E37-E8D0-40F6-899D-C4D59BD3F8C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73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A8ED110-9603-4FD6-86A0-72B9E28B3FA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3043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F84481-DC51-4091-93D4-3B5AF4AD5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64772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FBEAA0F-7B77-467D-B9FA-509CAE8A3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1826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A5584C8-69BD-4969-96C8-FF28952332A2}" type="datetimeFigureOut">
              <a:rPr lang="en-CA" smtClean="0"/>
              <a:t>2023-04-10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2484004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F38B02-3C4C-4548-A069-182270E3B9F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9511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345150-1502-42C7-AEDA-3D83598AFA5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66681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5E6FEA-40A5-49EA-B92F-6AEE20E7773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4091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8A13B7-D004-49A7-A8E7-6AFA3D505BE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86642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E408F-E233-4B24-9EBF-A2719644D6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73690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B00F2C-ED41-43CF-8E1F-BF59D3E5CB3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203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Caroline\Downloads\FreeGreatPicture.com-30914-chil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33" y="-20638"/>
            <a:ext cx="13815484"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7"/>
          <p:cNvSpPr>
            <a:spLocks/>
          </p:cNvSpPr>
          <p:nvPr userDrawn="1"/>
        </p:nvSpPr>
        <p:spPr bwMode="auto">
          <a:xfrm rot="2281777">
            <a:off x="-82551" y="185739"/>
            <a:ext cx="1974851" cy="942975"/>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8"/>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951" y="44451"/>
            <a:ext cx="145626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1551" y="-20638"/>
            <a:ext cx="3873500" cy="752476"/>
          </a:xfrm>
          <a:prstGeom prst="rect">
            <a:avLst/>
          </a:prstGeom>
          <a:noFill/>
          <a:effectLst>
            <a:outerShdw blurRad="50800" dist="50800" sx="1000" sy="1000" algn="ctr" rotWithShape="0">
              <a:srgbClr val="000000"/>
            </a:outerShdw>
          </a:effectLst>
        </p:spPr>
      </p:pic>
      <p:sp>
        <p:nvSpPr>
          <p:cNvPr id="2" name="Title 1"/>
          <p:cNvSpPr>
            <a:spLocks noGrp="1"/>
          </p:cNvSpPr>
          <p:nvPr>
            <p:ph type="ctrTitle"/>
          </p:nvPr>
        </p:nvSpPr>
        <p:spPr>
          <a:xfrm>
            <a:off x="527382" y="3471148"/>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GB"/>
              <a:t>Click to edit Master title style</a:t>
            </a:r>
            <a:endParaRPr lang="en-CA" dirty="0"/>
          </a:p>
        </p:txBody>
      </p:sp>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3896"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6948" indent="0" algn="ctr">
              <a:buNone/>
              <a:defRPr>
                <a:solidFill>
                  <a:schemeClr val="tx1">
                    <a:tint val="75000"/>
                  </a:schemeClr>
                </a:solidFill>
              </a:defRPr>
            </a:lvl2pPr>
            <a:lvl3pPr marL="913896" indent="0" algn="ctr">
              <a:buNone/>
              <a:defRPr>
                <a:solidFill>
                  <a:schemeClr val="tx1">
                    <a:tint val="75000"/>
                  </a:schemeClr>
                </a:solidFill>
              </a:defRPr>
            </a:lvl3pPr>
            <a:lvl4pPr marL="1370844" indent="0" algn="ctr">
              <a:buNone/>
              <a:defRPr>
                <a:solidFill>
                  <a:schemeClr val="tx1">
                    <a:tint val="75000"/>
                  </a:schemeClr>
                </a:solidFill>
              </a:defRPr>
            </a:lvl4pPr>
            <a:lvl5pPr marL="1827792" indent="0" algn="ctr">
              <a:buNone/>
              <a:defRPr>
                <a:solidFill>
                  <a:schemeClr val="tx1">
                    <a:tint val="75000"/>
                  </a:schemeClr>
                </a:solidFill>
              </a:defRPr>
            </a:lvl5pPr>
            <a:lvl6pPr marL="2284740" indent="0" algn="ctr">
              <a:buNone/>
              <a:defRPr>
                <a:solidFill>
                  <a:schemeClr val="tx1">
                    <a:tint val="75000"/>
                  </a:schemeClr>
                </a:solidFill>
              </a:defRPr>
            </a:lvl6pPr>
            <a:lvl7pPr marL="2741688" indent="0" algn="ctr">
              <a:buNone/>
              <a:defRPr>
                <a:solidFill>
                  <a:schemeClr val="tx1">
                    <a:tint val="75000"/>
                  </a:schemeClr>
                </a:solidFill>
              </a:defRPr>
            </a:lvl7pPr>
            <a:lvl8pPr marL="3198636" indent="0" algn="ctr">
              <a:buNone/>
              <a:defRPr>
                <a:solidFill>
                  <a:schemeClr val="tx1">
                    <a:tint val="75000"/>
                  </a:schemeClr>
                </a:solidFill>
              </a:defRPr>
            </a:lvl8pPr>
            <a:lvl9pPr marL="3655584" indent="0" algn="ctr">
              <a:buNone/>
              <a:defRPr>
                <a:solidFill>
                  <a:schemeClr val="tx1">
                    <a:tint val="75000"/>
                  </a:schemeClr>
                </a:solidFill>
              </a:defRPr>
            </a:lvl9pPr>
          </a:lstStyle>
          <a:p>
            <a:r>
              <a:rPr lang="en-GB"/>
              <a:t>Click to edit Master subtitle style</a:t>
            </a:r>
            <a:endParaRPr lang="en-CA" dirty="0"/>
          </a:p>
        </p:txBody>
      </p:sp>
      <p:sp>
        <p:nvSpPr>
          <p:cNvPr id="8" name="Date Placeholder 3"/>
          <p:cNvSpPr>
            <a:spLocks noGrp="1"/>
          </p:cNvSpPr>
          <p:nvPr>
            <p:ph type="dt" sz="half" idx="10"/>
          </p:nvPr>
        </p:nvSpPr>
        <p:spPr/>
        <p:txBody>
          <a:bodyPr/>
          <a:lstStyle>
            <a:lvl1pPr defTabSz="914400">
              <a:defRPr/>
            </a:lvl1pPr>
          </a:lstStyle>
          <a:p>
            <a:pPr>
              <a:defRPr/>
            </a:pPr>
            <a:fld id="{ED3B9422-B947-CC48-9DF5-825E9FC24CB6}" type="datetimeFigureOut">
              <a:rPr lang="en-CA"/>
              <a:pPr>
                <a:defRPr/>
              </a:pPr>
              <a:t>2023-04-10</a:t>
            </a:fld>
            <a:endParaRPr lang="en-CA" dirty="0"/>
          </a:p>
        </p:txBody>
      </p:sp>
      <p:sp>
        <p:nvSpPr>
          <p:cNvPr id="9" name="Footer Placeholder 4"/>
          <p:cNvSpPr>
            <a:spLocks noGrp="1"/>
          </p:cNvSpPr>
          <p:nvPr>
            <p:ph type="ftr" sz="quarter" idx="11"/>
          </p:nvPr>
        </p:nvSpPr>
        <p:spPr/>
        <p:txBody>
          <a:bodyPr/>
          <a:lstStyle>
            <a:lvl1pPr defTabSz="914400">
              <a:defRPr/>
            </a:lvl1pPr>
          </a:lstStyle>
          <a:p>
            <a:pPr>
              <a:defRPr/>
            </a:pPr>
            <a:endParaRPr lang="en-CA" dirty="0"/>
          </a:p>
        </p:txBody>
      </p:sp>
      <p:sp>
        <p:nvSpPr>
          <p:cNvPr id="10" name="Slide Number Placeholder 5"/>
          <p:cNvSpPr>
            <a:spLocks noGrp="1"/>
          </p:cNvSpPr>
          <p:nvPr>
            <p:ph type="sldNum" sz="quarter" idx="12"/>
          </p:nvPr>
        </p:nvSpPr>
        <p:spPr/>
        <p:txBody>
          <a:bodyPr/>
          <a:lstStyle>
            <a:lvl1pPr defTabSz="914400">
              <a:defRPr/>
            </a:lvl1pPr>
          </a:lstStyle>
          <a:p>
            <a:pPr>
              <a:defRPr/>
            </a:pPr>
            <a:fld id="{D06A861D-7747-3344-9A5F-6AF8DCD18B4E}" type="slidenum">
              <a:rPr lang="en-CA"/>
              <a:pPr>
                <a:defRPr/>
              </a:pPr>
              <a:t>‹#›</a:t>
            </a:fld>
            <a:endParaRPr lang="en-CA" dirty="0"/>
          </a:p>
        </p:txBody>
      </p:sp>
    </p:spTree>
    <p:extLst>
      <p:ext uri="{BB962C8B-B14F-4D97-AF65-F5344CB8AC3E}">
        <p14:creationId xmlns:p14="http://schemas.microsoft.com/office/powerpoint/2010/main" val="2059649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F35E8436-57CA-7B4D-8DD3-666C8CC94D34}" type="datetimeFigureOut">
              <a:rPr lang="en-CA"/>
              <a:pPr>
                <a:defRPr/>
              </a:pPr>
              <a:t>2023-04-10</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26B31963-1E7A-3C4A-86FE-B140A981BD69}" type="slidenum">
              <a:rPr lang="en-CA"/>
              <a:pPr>
                <a:defRPr/>
              </a:pPr>
              <a:t>‹#›</a:t>
            </a:fld>
            <a:endParaRPr lang="en-CA" dirty="0"/>
          </a:p>
        </p:txBody>
      </p:sp>
    </p:spTree>
    <p:extLst>
      <p:ext uri="{BB962C8B-B14F-4D97-AF65-F5344CB8AC3E}">
        <p14:creationId xmlns:p14="http://schemas.microsoft.com/office/powerpoint/2010/main" val="4158995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A76F6879-611D-DA4F-A6F7-1453DDBDA3B9}" type="datetimeFigureOut">
              <a:rPr lang="en-CA"/>
              <a:pPr>
                <a:defRPr/>
              </a:pPr>
              <a:t>2023-04-10</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0C300D2F-0576-FD4A-8BF1-64E5A00296D2}" type="slidenum">
              <a:rPr lang="en-CA"/>
              <a:pPr>
                <a:defRPr/>
              </a:pPr>
              <a:t>‹#›</a:t>
            </a:fld>
            <a:endParaRPr lang="en-CA" dirty="0"/>
          </a:p>
        </p:txBody>
      </p:sp>
    </p:spTree>
    <p:extLst>
      <p:ext uri="{BB962C8B-B14F-4D97-AF65-F5344CB8AC3E}">
        <p14:creationId xmlns:p14="http://schemas.microsoft.com/office/powerpoint/2010/main" val="3693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Freeform 6"/>
          <p:cNvSpPr>
            <a:spLocks/>
          </p:cNvSpPr>
          <p:nvPr userDrawn="1"/>
        </p:nvSpPr>
        <p:spPr bwMode="auto">
          <a:xfrm rot="2281777">
            <a:off x="-16933" y="5797550"/>
            <a:ext cx="1856317" cy="831850"/>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sz="1800" dirty="0">
              <a:solidFill>
                <a:prstClr val="black"/>
              </a:solidFill>
            </a:endParaRPr>
          </a:p>
        </p:txBody>
      </p:sp>
      <p:pic>
        <p:nvPicPr>
          <p:cNvPr id="5"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384" y="6037264"/>
            <a:ext cx="1005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6" name="Date Placeholder 3"/>
          <p:cNvSpPr>
            <a:spLocks noGrp="1"/>
          </p:cNvSpPr>
          <p:nvPr>
            <p:ph type="dt" sz="half" idx="10"/>
          </p:nvPr>
        </p:nvSpPr>
        <p:spPr/>
        <p:txBody>
          <a:bodyPr/>
          <a:lstStyle>
            <a:lvl1pPr defTabSz="914400">
              <a:defRPr/>
            </a:lvl1pPr>
          </a:lstStyle>
          <a:p>
            <a:pPr>
              <a:defRPr/>
            </a:pPr>
            <a:fld id="{D85E814F-7059-1847-9C85-E9A438479360}" type="datetimeFigureOut">
              <a:rPr lang="en-CA"/>
              <a:pPr>
                <a:defRPr/>
              </a:pPr>
              <a:t>2023-04-10</a:t>
            </a:fld>
            <a:endParaRPr lang="en-CA" dirty="0"/>
          </a:p>
        </p:txBody>
      </p:sp>
      <p:sp>
        <p:nvSpPr>
          <p:cNvPr id="7" name="Footer Placeholder 4"/>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5"/>
          <p:cNvSpPr>
            <a:spLocks noGrp="1"/>
          </p:cNvSpPr>
          <p:nvPr>
            <p:ph type="sldNum" sz="quarter" idx="12"/>
          </p:nvPr>
        </p:nvSpPr>
        <p:spPr/>
        <p:txBody>
          <a:bodyPr/>
          <a:lstStyle>
            <a:lvl1pPr defTabSz="914400">
              <a:defRPr/>
            </a:lvl1pPr>
          </a:lstStyle>
          <a:p>
            <a:pPr>
              <a:defRPr/>
            </a:pPr>
            <a:fld id="{3273E45B-FDEA-C244-9FB9-AA4A14B08F80}" type="slidenum">
              <a:rPr lang="en-CA"/>
              <a:pPr>
                <a:defRPr/>
              </a:pPr>
              <a:t>‹#›</a:t>
            </a:fld>
            <a:endParaRPr lang="en-CA" dirty="0"/>
          </a:p>
        </p:txBody>
      </p:sp>
    </p:spTree>
    <p:extLst>
      <p:ext uri="{BB962C8B-B14F-4D97-AF65-F5344CB8AC3E}">
        <p14:creationId xmlns:p14="http://schemas.microsoft.com/office/powerpoint/2010/main" val="19160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A5584C8-69BD-4969-96C8-FF28952332A2}" type="datetimeFigureOut">
              <a:rPr lang="en-CA" smtClean="0"/>
              <a:t>2023-04-10</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414D557E-EF4D-4127-B32F-29920112FADD}" type="slidenum">
              <a:rPr lang="en-CA" smtClean="0"/>
              <a:t>‹#›</a:t>
            </a:fld>
            <a:endParaRPr lang="en-CA" dirty="0"/>
          </a:p>
        </p:txBody>
      </p:sp>
      <p:sp>
        <p:nvSpPr>
          <p:cNvPr id="10" name="Freeform 9"/>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11" name="Picture 10"/>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705755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609600" y="274638"/>
            <a:ext cx="10972800" cy="1143000"/>
          </a:xfrm>
          <a:prstGeom prst="rect">
            <a:avLst/>
          </a:prstGeom>
          <a:solidFill>
            <a:schemeClr val="tx2">
              <a:lumMod val="75000"/>
            </a:schemeClr>
          </a:solidFill>
          <a:ln>
            <a:solidFill>
              <a:schemeClr val="tx2">
                <a:lumMod val="75000"/>
              </a:schemeClr>
            </a:solidFill>
          </a:ln>
        </p:spPr>
        <p:txBody>
          <a:bodyPr lIns="91388" tIns="45696" rIns="91388" bIns="45696" anchor="ctr">
            <a:normAutofit/>
          </a:bodyPr>
          <a:lstStyle>
            <a:lvl1pPr algn="ctr" defTabSz="913896" rtl="0" eaLnBrk="1" latinLnBrk="0" hangingPunct="1">
              <a:spcBef>
                <a:spcPct val="0"/>
              </a:spcBef>
              <a:buNone/>
              <a:defRPr sz="4400" b="0" kern="1200" baseline="0">
                <a:solidFill>
                  <a:schemeClr val="bg1"/>
                </a:solidFill>
                <a:latin typeface="+mj-lt"/>
                <a:ea typeface="+mj-ea"/>
                <a:cs typeface="+mj-cs"/>
              </a:defRPr>
            </a:lvl1pPr>
          </a:lstStyle>
          <a:p>
            <a:pPr>
              <a:defRPr/>
            </a:pPr>
            <a:r>
              <a:rPr lang="en-US" sz="4400" dirty="0">
                <a:solidFill>
                  <a:prstClr val="white"/>
                </a:solidFill>
              </a:rPr>
              <a:t>Click to edit Master title style</a:t>
            </a:r>
            <a:endParaRPr lang="en-CA" sz="4400" dirty="0">
              <a:solidFill>
                <a:prstClr val="white"/>
              </a:solidFill>
            </a:endParaRPr>
          </a:p>
        </p:txBody>
      </p:sp>
      <p:sp>
        <p:nvSpPr>
          <p:cNvPr id="2" name="Title 1"/>
          <p:cNvSpPr>
            <a:spLocks noGrp="1"/>
          </p:cNvSpPr>
          <p:nvPr>
            <p:ph type="title"/>
          </p:nvPr>
        </p:nvSpPr>
        <p:spPr/>
        <p:txBody>
          <a:bodyPr/>
          <a:lstStyle/>
          <a:p>
            <a:r>
              <a:rPr lang="en-GB"/>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F0B1F8DF-8B83-3646-8E55-3BE9205B85DD}" type="datetimeFigureOut">
              <a:rPr lang="en-CA"/>
              <a:pPr>
                <a:defRPr/>
              </a:pPr>
              <a:t>2023-04-10</a:t>
            </a:fld>
            <a:endParaRPr lang="en-CA" dirty="0"/>
          </a:p>
        </p:txBody>
      </p:sp>
      <p:sp>
        <p:nvSpPr>
          <p:cNvPr id="5" name="Footer Placeholder 3"/>
          <p:cNvSpPr>
            <a:spLocks noGrp="1"/>
          </p:cNvSpPr>
          <p:nvPr>
            <p:ph type="ftr" sz="quarter" idx="11"/>
          </p:nvPr>
        </p:nvSpPr>
        <p:spPr/>
        <p:txBody>
          <a:bodyPr/>
          <a:lstStyle>
            <a:lvl1pPr>
              <a:defRPr/>
            </a:lvl1pPr>
          </a:lstStyle>
          <a:p>
            <a:pPr>
              <a:defRPr/>
            </a:pPr>
            <a:endParaRPr lang="en-CA" dirty="0"/>
          </a:p>
        </p:txBody>
      </p:sp>
      <p:sp>
        <p:nvSpPr>
          <p:cNvPr id="6" name="Slide Number Placeholder 4"/>
          <p:cNvSpPr>
            <a:spLocks noGrp="1"/>
          </p:cNvSpPr>
          <p:nvPr>
            <p:ph type="sldNum" sz="quarter" idx="12"/>
          </p:nvPr>
        </p:nvSpPr>
        <p:spPr/>
        <p:txBody>
          <a:bodyPr/>
          <a:lstStyle>
            <a:lvl1pPr>
              <a:defRPr/>
            </a:lvl1pPr>
          </a:lstStyle>
          <a:p>
            <a:pPr>
              <a:defRPr/>
            </a:pPr>
            <a:fld id="{9336A702-2A9A-364C-BD4D-415055138397}" type="slidenum">
              <a:rPr lang="en-CA"/>
              <a:pPr>
                <a:defRPr/>
              </a:pPr>
              <a:t>‹#›</a:t>
            </a:fld>
            <a:endParaRPr lang="en-CA" dirty="0"/>
          </a:p>
        </p:txBody>
      </p:sp>
    </p:spTree>
    <p:extLst>
      <p:ext uri="{BB962C8B-B14F-4D97-AF65-F5344CB8AC3E}">
        <p14:creationId xmlns:p14="http://schemas.microsoft.com/office/powerpoint/2010/main" val="3393462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5" name="Date Placeholder 4"/>
          <p:cNvSpPr>
            <a:spLocks noGrp="1"/>
          </p:cNvSpPr>
          <p:nvPr>
            <p:ph type="dt" sz="half" idx="10"/>
          </p:nvPr>
        </p:nvSpPr>
        <p:spPr/>
        <p:txBody>
          <a:bodyPr/>
          <a:lstStyle>
            <a:lvl1pPr defTabSz="914400">
              <a:defRPr/>
            </a:lvl1pPr>
          </a:lstStyle>
          <a:p>
            <a:pPr>
              <a:defRPr/>
            </a:pPr>
            <a:fld id="{D6060C52-FB4C-0545-80BE-EA4F47A283B3}" type="datetimeFigureOut">
              <a:rPr lang="en-CA"/>
              <a:pPr>
                <a:defRPr/>
              </a:pPr>
              <a:t>2023-04-10</a:t>
            </a:fld>
            <a:endParaRPr lang="en-CA" dirty="0"/>
          </a:p>
        </p:txBody>
      </p:sp>
      <p:sp>
        <p:nvSpPr>
          <p:cNvPr id="6" name="Footer Placeholder 5"/>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6"/>
          <p:cNvSpPr>
            <a:spLocks noGrp="1"/>
          </p:cNvSpPr>
          <p:nvPr>
            <p:ph type="sldNum" sz="quarter" idx="12"/>
          </p:nvPr>
        </p:nvSpPr>
        <p:spPr/>
        <p:txBody>
          <a:bodyPr/>
          <a:lstStyle>
            <a:lvl1pPr defTabSz="914400">
              <a:defRPr/>
            </a:lvl1pPr>
          </a:lstStyle>
          <a:p>
            <a:pPr>
              <a:defRPr/>
            </a:pPr>
            <a:fld id="{9E0C203C-299B-FF4F-B977-B0163AB3F339}" type="slidenum">
              <a:rPr lang="en-CA"/>
              <a:pPr>
                <a:defRPr/>
              </a:pPr>
              <a:t>‹#›</a:t>
            </a:fld>
            <a:endParaRPr lang="en-CA" dirty="0"/>
          </a:p>
        </p:txBody>
      </p:sp>
    </p:spTree>
    <p:extLst>
      <p:ext uri="{BB962C8B-B14F-4D97-AF65-F5344CB8AC3E}">
        <p14:creationId xmlns:p14="http://schemas.microsoft.com/office/powerpoint/2010/main" val="222799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8"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9" name="Date Placeholder 6"/>
          <p:cNvSpPr>
            <a:spLocks noGrp="1"/>
          </p:cNvSpPr>
          <p:nvPr>
            <p:ph type="dt" sz="half" idx="10"/>
          </p:nvPr>
        </p:nvSpPr>
        <p:spPr/>
        <p:txBody>
          <a:bodyPr/>
          <a:lstStyle>
            <a:lvl1pPr defTabSz="914400">
              <a:defRPr/>
            </a:lvl1pPr>
          </a:lstStyle>
          <a:p>
            <a:pPr>
              <a:defRPr/>
            </a:pPr>
            <a:fld id="{D2A7F40D-8540-CC4D-93B1-2227CFE52792}" type="datetimeFigureOut">
              <a:rPr lang="en-CA"/>
              <a:pPr>
                <a:defRPr/>
              </a:pPr>
              <a:t>2023-04-10</a:t>
            </a:fld>
            <a:endParaRPr lang="en-CA" dirty="0"/>
          </a:p>
        </p:txBody>
      </p:sp>
      <p:sp>
        <p:nvSpPr>
          <p:cNvPr id="10" name="Footer Placeholder 7"/>
          <p:cNvSpPr>
            <a:spLocks noGrp="1"/>
          </p:cNvSpPr>
          <p:nvPr>
            <p:ph type="ftr" sz="quarter" idx="11"/>
          </p:nvPr>
        </p:nvSpPr>
        <p:spPr/>
        <p:txBody>
          <a:bodyPr/>
          <a:lstStyle>
            <a:lvl1pPr defTabSz="914400">
              <a:defRPr/>
            </a:lvl1pPr>
          </a:lstStyle>
          <a:p>
            <a:pPr>
              <a:defRPr/>
            </a:pPr>
            <a:endParaRPr lang="en-CA" dirty="0"/>
          </a:p>
        </p:txBody>
      </p:sp>
      <p:sp>
        <p:nvSpPr>
          <p:cNvPr id="11" name="Slide Number Placeholder 8"/>
          <p:cNvSpPr>
            <a:spLocks noGrp="1"/>
          </p:cNvSpPr>
          <p:nvPr>
            <p:ph type="sldNum" sz="quarter" idx="12"/>
          </p:nvPr>
        </p:nvSpPr>
        <p:spPr/>
        <p:txBody>
          <a:bodyPr/>
          <a:lstStyle>
            <a:lvl1pPr defTabSz="914400">
              <a:defRPr/>
            </a:lvl1pPr>
          </a:lstStyle>
          <a:p>
            <a:pPr>
              <a:defRPr/>
            </a:pPr>
            <a:fld id="{9C910C70-A037-AE42-9743-2D2EAD63F61F}" type="slidenum">
              <a:rPr lang="en-CA"/>
              <a:pPr>
                <a:defRPr/>
              </a:pPr>
              <a:t>‹#›</a:t>
            </a:fld>
            <a:endParaRPr lang="en-CA" dirty="0"/>
          </a:p>
        </p:txBody>
      </p:sp>
    </p:spTree>
    <p:extLst>
      <p:ext uri="{BB962C8B-B14F-4D97-AF65-F5344CB8AC3E}">
        <p14:creationId xmlns:p14="http://schemas.microsoft.com/office/powerpoint/2010/main" val="1829507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4"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5" name="Date Placeholder 2"/>
          <p:cNvSpPr>
            <a:spLocks noGrp="1"/>
          </p:cNvSpPr>
          <p:nvPr>
            <p:ph type="dt" sz="half" idx="10"/>
          </p:nvPr>
        </p:nvSpPr>
        <p:spPr/>
        <p:txBody>
          <a:bodyPr/>
          <a:lstStyle>
            <a:lvl1pPr defTabSz="914400">
              <a:defRPr/>
            </a:lvl1pPr>
          </a:lstStyle>
          <a:p>
            <a:pPr>
              <a:defRPr/>
            </a:pPr>
            <a:fld id="{383C36CF-68E9-724B-813C-3548DD842B3E}" type="datetimeFigureOut">
              <a:rPr lang="en-CA"/>
              <a:pPr>
                <a:defRPr/>
              </a:pPr>
              <a:t>2023-04-10</a:t>
            </a:fld>
            <a:endParaRPr lang="en-CA" dirty="0"/>
          </a:p>
        </p:txBody>
      </p:sp>
      <p:sp>
        <p:nvSpPr>
          <p:cNvPr id="6" name="Footer Placeholder 3"/>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4"/>
          <p:cNvSpPr>
            <a:spLocks noGrp="1"/>
          </p:cNvSpPr>
          <p:nvPr>
            <p:ph type="sldNum" sz="quarter" idx="12"/>
          </p:nvPr>
        </p:nvSpPr>
        <p:spPr/>
        <p:txBody>
          <a:bodyPr/>
          <a:lstStyle>
            <a:lvl1pPr defTabSz="914400">
              <a:defRPr/>
            </a:lvl1pPr>
          </a:lstStyle>
          <a:p>
            <a:pPr>
              <a:defRPr/>
            </a:pPr>
            <a:fld id="{ADED7374-4251-674C-86BC-A8BD8483D652}" type="slidenum">
              <a:rPr lang="en-CA"/>
              <a:pPr>
                <a:defRPr/>
              </a:pPr>
              <a:t>‹#›</a:t>
            </a:fld>
            <a:endParaRPr lang="en-CA" dirty="0"/>
          </a:p>
        </p:txBody>
      </p:sp>
    </p:spTree>
    <p:extLst>
      <p:ext uri="{BB962C8B-B14F-4D97-AF65-F5344CB8AC3E}">
        <p14:creationId xmlns:p14="http://schemas.microsoft.com/office/powerpoint/2010/main" val="36155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3"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defTabSz="914400">
              <a:defRPr/>
            </a:lvl1pPr>
          </a:lstStyle>
          <a:p>
            <a:pPr>
              <a:defRPr/>
            </a:pPr>
            <a:fld id="{B5391BEF-854A-AB4D-8407-329DF6A04E90}" type="datetimeFigureOut">
              <a:rPr lang="en-CA"/>
              <a:pPr>
                <a:defRPr/>
              </a:pPr>
              <a:t>2023-04-10</a:t>
            </a:fld>
            <a:endParaRPr lang="en-CA" dirty="0"/>
          </a:p>
        </p:txBody>
      </p:sp>
      <p:sp>
        <p:nvSpPr>
          <p:cNvPr id="5" name="Footer Placeholder 2"/>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3"/>
          <p:cNvSpPr>
            <a:spLocks noGrp="1"/>
          </p:cNvSpPr>
          <p:nvPr>
            <p:ph type="sldNum" sz="quarter" idx="12"/>
          </p:nvPr>
        </p:nvSpPr>
        <p:spPr/>
        <p:txBody>
          <a:bodyPr/>
          <a:lstStyle>
            <a:lvl1pPr defTabSz="914400">
              <a:defRPr/>
            </a:lvl1pPr>
          </a:lstStyle>
          <a:p>
            <a:pPr>
              <a:defRPr/>
            </a:pPr>
            <a:fld id="{66F6828F-70B7-ED42-8269-489DD063E360}" type="slidenum">
              <a:rPr lang="en-CA"/>
              <a:pPr>
                <a:defRPr/>
              </a:pPr>
              <a:t>‹#›</a:t>
            </a:fld>
            <a:endParaRPr lang="en-CA" dirty="0"/>
          </a:p>
        </p:txBody>
      </p:sp>
    </p:spTree>
    <p:extLst>
      <p:ext uri="{BB962C8B-B14F-4D97-AF65-F5344CB8AC3E}">
        <p14:creationId xmlns:p14="http://schemas.microsoft.com/office/powerpoint/2010/main" val="4053907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48" indent="0">
              <a:buNone/>
              <a:defRPr sz="2800"/>
            </a:lvl2pPr>
            <a:lvl3pPr marL="913896" indent="0">
              <a:buNone/>
              <a:defRPr sz="2400"/>
            </a:lvl3pPr>
            <a:lvl4pPr marL="1370844" indent="0">
              <a:buNone/>
              <a:defRPr sz="2000"/>
            </a:lvl4pPr>
            <a:lvl5pPr marL="1827792" indent="0">
              <a:buNone/>
              <a:defRPr sz="2000"/>
            </a:lvl5pPr>
            <a:lvl6pPr marL="2284740" indent="0">
              <a:buNone/>
              <a:defRPr sz="2000"/>
            </a:lvl6pPr>
            <a:lvl7pPr marL="2741688" indent="0">
              <a:buNone/>
              <a:defRPr sz="2000"/>
            </a:lvl7pPr>
            <a:lvl8pPr marL="3198636" indent="0">
              <a:buNone/>
              <a:defRPr sz="2000"/>
            </a:lvl8pPr>
            <a:lvl9pPr marL="3655584" indent="0">
              <a:buNone/>
              <a:defRPr sz="2000"/>
            </a:lvl9pPr>
          </a:lstStyle>
          <a:p>
            <a:pPr lvl="0"/>
            <a:r>
              <a:rPr lang="en-GB" noProof="0" dirty="0"/>
              <a:t>Drag picture to placeholder or click icon to add</a:t>
            </a:r>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36" indent="0">
              <a:buNone/>
              <a:defRPr sz="900"/>
            </a:lvl8pPr>
            <a:lvl9pPr marL="3655584"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lvl1pPr defTabSz="914400">
              <a:defRPr/>
            </a:lvl1pPr>
          </a:lstStyle>
          <a:p>
            <a:pPr>
              <a:defRPr/>
            </a:pPr>
            <a:fld id="{0B6445B5-E111-C44B-A646-8292BACADBB2}" type="datetimeFigureOut">
              <a:rPr lang="en-CA"/>
              <a:pPr>
                <a:defRPr/>
              </a:pPr>
              <a:t>2023-04-10</a:t>
            </a:fld>
            <a:endParaRPr lang="en-CA" dirty="0"/>
          </a:p>
        </p:txBody>
      </p:sp>
      <p:sp>
        <p:nvSpPr>
          <p:cNvPr id="8" name="Footer Placeholder 5"/>
          <p:cNvSpPr>
            <a:spLocks noGrp="1"/>
          </p:cNvSpPr>
          <p:nvPr>
            <p:ph type="ftr" sz="quarter" idx="11"/>
          </p:nvPr>
        </p:nvSpPr>
        <p:spPr/>
        <p:txBody>
          <a:bodyPr/>
          <a:lstStyle>
            <a:lvl1pPr defTabSz="914400">
              <a:defRPr/>
            </a:lvl1pPr>
          </a:lstStyle>
          <a:p>
            <a:pPr>
              <a:defRPr/>
            </a:pPr>
            <a:endParaRPr lang="en-CA" dirty="0"/>
          </a:p>
        </p:txBody>
      </p:sp>
      <p:sp>
        <p:nvSpPr>
          <p:cNvPr id="9" name="Slide Number Placeholder 6"/>
          <p:cNvSpPr>
            <a:spLocks noGrp="1"/>
          </p:cNvSpPr>
          <p:nvPr>
            <p:ph type="sldNum" sz="quarter" idx="12"/>
          </p:nvPr>
        </p:nvSpPr>
        <p:spPr/>
        <p:txBody>
          <a:bodyPr/>
          <a:lstStyle>
            <a:lvl1pPr defTabSz="914400">
              <a:defRPr/>
            </a:lvl1pPr>
          </a:lstStyle>
          <a:p>
            <a:pPr>
              <a:defRPr/>
            </a:pPr>
            <a:fld id="{292B5975-509F-CE49-9085-4D7028E48504}" type="slidenum">
              <a:rPr lang="en-CA"/>
              <a:pPr>
                <a:defRPr/>
              </a:pPr>
              <a:t>‹#›</a:t>
            </a:fld>
            <a:endParaRPr lang="en-CA" dirty="0"/>
          </a:p>
        </p:txBody>
      </p:sp>
    </p:spTree>
    <p:extLst>
      <p:ext uri="{BB962C8B-B14F-4D97-AF65-F5344CB8AC3E}">
        <p14:creationId xmlns:p14="http://schemas.microsoft.com/office/powerpoint/2010/main" val="1054169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1"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rtlCol="0">
            <a:normAutofit/>
          </a:bodyPr>
          <a:lstStyle/>
          <a:p>
            <a:pPr lvl="0"/>
            <a:endParaRPr lang="en-US" noProof="0" dirty="0"/>
          </a:p>
        </p:txBody>
      </p:sp>
    </p:spTree>
    <p:extLst>
      <p:ext uri="{BB962C8B-B14F-4D97-AF65-F5344CB8AC3E}">
        <p14:creationId xmlns:p14="http://schemas.microsoft.com/office/powerpoint/2010/main" val="758401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7970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CF63F4-8B09-DC48-8431-BE4ECDB387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6399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A78643-BF2B-264C-BB96-FF00BACCB95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9563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8A5584C8-69BD-4969-96C8-FF28952332A2}" type="datetimeFigureOut">
              <a:rPr lang="en-CA" smtClean="0"/>
              <a:t>2023-04-10</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414D557E-EF4D-4127-B32F-29920112FADD}" type="slidenum">
              <a:rPr lang="en-CA" smtClean="0"/>
              <a:t>‹#›</a:t>
            </a:fld>
            <a:endParaRPr lang="en-CA" dirty="0"/>
          </a:p>
        </p:txBody>
      </p:sp>
      <p:sp>
        <p:nvSpPr>
          <p:cNvPr id="6" name="Freeform 5"/>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7" name="Picture 6"/>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940637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2F44D-3F30-7B4E-9C7F-7E9A8601371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385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B34887-70C5-5841-A8D0-95739C4EC6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1674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28ED0E-C687-F44F-A25D-4CC88B560B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452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D881141-7069-9743-96BA-8D3E2C1E18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8808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267971-5F5F-1F49-8108-0745F407D0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2964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B4B180-A454-F647-8BA3-A8EF16B0FE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7655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269E78-E087-6C4A-B982-39CFB41349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664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B65C06-08DE-3443-AD64-EEAB222527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465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3ED6A-7D3A-664D-AC9C-9DCAA0A674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6417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0E730-D3BB-C849-8C58-36DD5CBF9E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613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584C8-69BD-4969-96C8-FF28952332A2}" type="datetimeFigureOut">
              <a:rPr lang="en-CA" smtClean="0"/>
              <a:t>2023-04-10</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414D557E-EF4D-4127-B32F-29920112FADD}" type="slidenum">
              <a:rPr lang="en-CA" smtClean="0"/>
              <a:t>‹#›</a:t>
            </a:fld>
            <a:endParaRPr lang="en-CA" dirty="0"/>
          </a:p>
        </p:txBody>
      </p:sp>
      <p:sp>
        <p:nvSpPr>
          <p:cNvPr id="5" name="Freeform 4"/>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6" name="Picture 5"/>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183716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C842C0-1906-C94E-A0CE-D24863CF34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6210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33009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67109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027654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881239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05112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780117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96746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4284624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14984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5584C8-69BD-4969-96C8-FF28952332A2}" type="datetimeFigureOut">
              <a:rPr lang="en-CA" smtClean="0"/>
              <a:t>2023-04-10</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
        <p:nvSpPr>
          <p:cNvPr id="8" name="Freeform 7"/>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9" name="Picture 8"/>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496629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75913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86326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defTabSz="685800"/>
            <a:fld id="{8A5584C8-69BD-4969-96C8-FF28952332A2}" type="datetimeFigureOut">
              <a:rPr lang="en-CA" smtClean="0">
                <a:solidFill>
                  <a:prstClr val="black">
                    <a:tint val="75000"/>
                  </a:prstClr>
                </a:solidFill>
                <a:latin typeface="Calibri"/>
              </a:rPr>
              <a:pPr defTabSz="685800"/>
              <a:t>2023-04-10</a:t>
            </a:fld>
            <a:endParaRPr lang="en-C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7926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2023-04-10</a:t>
            </a:fld>
            <a:endParaRPr lang="en-C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14243386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2023-04-10</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712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2023-04-10</a:t>
            </a:fld>
            <a:endParaRPr lang="en-C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1588036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2023-04-10</a:t>
            </a:fld>
            <a:endParaRPr lang="en-CA"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2206289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2023-04-10</a:t>
            </a:fld>
            <a:endParaRPr lang="en-CA"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993215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2023-04-10</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422"/>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974484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2023-04-10</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422"/>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20358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516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516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dirty="0"/>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dirty="0"/>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4907294-2553-445E-AD41-E81305D280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37462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2023-04-10</a:t>
            </a:fld>
            <a:endParaRPr lang="en-C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290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2023-04-10</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23778638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2023-04-10</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26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F183-A253-48C9-A4D9-B05923CCA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5DC4F53-B616-4212-8B49-6A50B438F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BCB3C8E-0681-428F-A59B-4001186123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5A1458-0407-4CE5-B8C5-695A17C5E2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AA7322-3F57-43B2-8484-78A8920EC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82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B826-3C2D-45E8-840C-D764D568E1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553532-CF80-4477-9E84-3B051F12C9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0C3B244-48DF-492F-A931-51F2B30828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0DFB80-CFF4-4506-A213-30F8842F83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23BFB13-3D4A-4C74-BC0D-F7FD5BEB2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447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6E97-542D-496E-AE57-243A2E2EA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D9F7B52-5CB2-4E5A-A55A-70DEDE44A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4B53F6-2895-4079-A4C7-3CEDF85669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40D836F-7CE2-4B3D-9AEF-43FBB9D049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BC21A6-4B84-4774-9756-4EBAC5322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91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39EDA-43B6-4483-BCB9-8135D35B06B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BBEB1F5-8D0E-4AC3-9114-21B6134459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880FB37-9332-4C68-A01B-B08362931D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C8C4E4B-522C-4482-BC88-B7CD60479F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56A154F-C34D-4F38-8774-7F28FC6EA1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7DE627-435A-40E9-9EC0-5CC3AB9888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28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F436-62E6-427F-83DF-C51F6C0B8DF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C1CE8D-98EA-47D0-8C58-4F3843564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704823-FF0B-4EC9-B286-0AD51FF5E6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DF5369E-E9FB-4B7D-9D9E-DF7048FF8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179F2F-BDEC-41B3-90B1-2401C530C8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619C042-E920-4EF1-AD94-C98457CBC8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AA15F36-6519-4E97-9ADD-2FBC1848B0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B081378-6149-43FE-88DB-AB027FE273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36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2C1E-3880-4CAD-B454-60AF4AB83D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B71DBFA-6470-4408-B148-2765AD2F47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88AE37F-DAD1-40CD-A68E-D201917597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498BD00-F32C-4855-841B-7997A98F14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485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AAAA6-4752-47D2-9F51-7EA30474A3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451E5E-56B3-400E-864A-19789AD8B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4174780-7F31-4896-A001-C2338EC628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27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4109610-CB7C-4539-BD4E-BD82B480F5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1773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0719-B012-4C09-A6CC-365097D84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4AE0A23-545E-4B35-86E9-9A003A0CD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6524BE8-B572-4B13-BC4D-9B0E6FA2B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9ECB28-15FB-4801-84D1-B4DB481C7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6F20B4-8D05-423A-B915-352E0D63A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52C4BC8-FC62-437A-9F9D-04ECAA750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3224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F1F5-B3BD-457C-AFDC-3CAAE1D99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65F603-EEA5-44D5-9AA8-0A7B5DEA8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81545D92-2809-4F04-BEF1-C84E641C9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3DBF09-E44D-4E25-B0A7-D3F3694742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498DD7E-A1C3-4B93-AB5F-2EDAB50123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EBB66F7-40CF-4B8F-86E3-D0062A18D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2839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D1FA-7A15-4F7A-90ED-EF26239CD13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E3DA71-25A0-4C8C-A54F-895FA5563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57CDFC-4E25-43AA-BD82-2698F3DE62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71F85B-3F4C-4E6B-96D5-FB4A61B334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99AE02-B948-4788-BD2D-1F87BFABDE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6882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B646C-212D-4676-8106-96D74DD233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DCAEEBA-D1A0-4329-9471-2E048B4A05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0983A7-AA37-46CB-BA18-095673207D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A65D83F-8601-4036-8923-C0EE3EB8CE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FA18F0-FF95-4DC7-A393-B67F54AD2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30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655070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170437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97387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548028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99440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3137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1.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4.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2023-04-10</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58141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txStyles>
    <p:title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4/10/2023</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20547611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4/10/2023</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343601539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409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0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413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pPr fontAlgn="base">
              <a:spcBef>
                <a:spcPct val="0"/>
              </a:spcBef>
              <a:spcAft>
                <a:spcPct val="0"/>
              </a:spcAft>
              <a:defRPr/>
            </a:pPr>
            <a:fld id="{D2BFD7FC-BCB4-4B2E-A3B4-F6F3D70842A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046033923"/>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itchFamily="34" charset="0"/>
              </a:defRPr>
            </a:lvl1pPr>
          </a:lstStyle>
          <a:p>
            <a:pPr fontAlgn="base">
              <a:spcBef>
                <a:spcPct val="0"/>
              </a:spcBef>
              <a:spcAft>
                <a:spcPct val="0"/>
              </a:spcAft>
            </a:pPr>
            <a:fld id="{AA44CCF4-AEE6-40D3-A9A1-029F00194FC6}" type="slidenum">
              <a:rPr lang="en-US" altLang="en-US" smtClean="0">
                <a:solidFill>
                  <a:srgbClr val="000000"/>
                </a:solidFill>
                <a:ea typeface="ＭＳ Ｐゴシック" pitchFamily="6" charset="-128"/>
              </a:rPr>
              <a:pPr fontAlgn="base">
                <a:spcBef>
                  <a:spcPct val="0"/>
                </a:spcBef>
                <a:spcAft>
                  <a:spcPct val="0"/>
                </a:spcAft>
              </a:pPr>
              <a:t>‹#›</a:t>
            </a:fld>
            <a:endParaRPr lang="en-US" altLang="en-US" dirty="0">
              <a:solidFill>
                <a:srgbClr val="000000"/>
              </a:solidFill>
              <a:ea typeface="ＭＳ Ｐゴシック" pitchFamily="6" charset="-128"/>
            </a:endParaRPr>
          </a:p>
        </p:txBody>
      </p:sp>
    </p:spTree>
    <p:extLst>
      <p:ext uri="{BB962C8B-B14F-4D97-AF65-F5344CB8AC3E}">
        <p14:creationId xmlns:p14="http://schemas.microsoft.com/office/powerpoint/2010/main" val="33554474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6" rIns="91388" bIns="45696" numCol="1" anchor="ctr" anchorCtr="0" compatLnSpc="1">
            <a:prstTxWarp prst="textNoShape">
              <a:avLst/>
            </a:prstTxWarp>
          </a:bodyPr>
          <a:lstStyle/>
          <a:p>
            <a:pPr lvl="0"/>
            <a:r>
              <a:rPr lang="en-GB"/>
              <a:t>Click to edit Master title style</a:t>
            </a:r>
            <a:endParaRPr lang="en-CA"/>
          </a:p>
        </p:txBody>
      </p:sp>
      <p:sp>
        <p:nvSpPr>
          <p:cNvPr id="7577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6" rIns="91388" bIns="4569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388" tIns="45696" rIns="91388" bIns="45696" rtlCol="0" anchor="ctr"/>
          <a:lstStyle>
            <a:lvl1pPr algn="l" defTabSz="913896">
              <a:defRPr sz="1200">
                <a:solidFill>
                  <a:prstClr val="black">
                    <a:tint val="75000"/>
                  </a:prstClr>
                </a:solidFill>
                <a:latin typeface="Calibri"/>
              </a:defRPr>
            </a:lvl1pPr>
          </a:lstStyle>
          <a:p>
            <a:pPr>
              <a:defRPr/>
            </a:pPr>
            <a:fld id="{E23C0B02-1349-4145-86D0-3F86413DDBFD}" type="datetimeFigureOut">
              <a:rPr lang="en-CA"/>
              <a:pPr>
                <a:defRPr/>
              </a:pPr>
              <a:t>2023-04-10</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88" tIns="45696" rIns="91388" bIns="45696" rtlCol="0" anchor="ctr"/>
          <a:lstStyle>
            <a:lvl1pPr algn="ctr" defTabSz="913896">
              <a:defRPr sz="1200">
                <a:solidFill>
                  <a:prstClr val="black">
                    <a:tint val="75000"/>
                  </a:prstClr>
                </a:solidFill>
                <a:latin typeface="Calibri"/>
              </a:defRPr>
            </a:lvl1pPr>
          </a:lstStyle>
          <a:p>
            <a:pPr>
              <a:defRPr/>
            </a:pPr>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88" tIns="45696" rIns="91388" bIns="45696" rtlCol="0" anchor="ctr"/>
          <a:lstStyle>
            <a:lvl1pPr algn="r" defTabSz="913896">
              <a:defRPr sz="1200">
                <a:solidFill>
                  <a:prstClr val="black">
                    <a:tint val="75000"/>
                  </a:prstClr>
                </a:solidFill>
                <a:latin typeface="Calibri"/>
              </a:defRPr>
            </a:lvl1pPr>
          </a:lstStyle>
          <a:p>
            <a:pPr>
              <a:defRPr/>
            </a:pPr>
            <a:fld id="{44AEA972-EB0A-894E-BB0B-FCED5869EAEE}" type="slidenum">
              <a:rPr lang="en-CA"/>
              <a:pPr>
                <a:defRPr/>
              </a:pPr>
              <a:t>‹#›</a:t>
            </a:fld>
            <a:endParaRPr lang="en-CA" dirty="0"/>
          </a:p>
        </p:txBody>
      </p:sp>
    </p:spTree>
    <p:extLst>
      <p:ext uri="{BB962C8B-B14F-4D97-AF65-F5344CB8AC3E}">
        <p14:creationId xmlns:p14="http://schemas.microsoft.com/office/powerpoint/2010/main" val="31522376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861" r:id="rId12"/>
  </p:sldLayoutIdLst>
  <p:txStyles>
    <p:titleStyle>
      <a:lvl1pPr algn="ctr" defTabSz="912813"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12"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60"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08"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56"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96" rtl="0" eaLnBrk="1" latinLnBrk="0" hangingPunct="1">
        <a:defRPr sz="1800" kern="1200">
          <a:solidFill>
            <a:schemeClr val="tx1"/>
          </a:solidFill>
          <a:latin typeface="+mn-lt"/>
          <a:ea typeface="+mn-ea"/>
          <a:cs typeface="+mn-cs"/>
        </a:defRPr>
      </a:lvl1pPr>
      <a:lvl2pPr marL="456948" algn="l" defTabSz="913896" rtl="0" eaLnBrk="1" latinLnBrk="0" hangingPunct="1">
        <a:defRPr sz="1800" kern="1200">
          <a:solidFill>
            <a:schemeClr val="tx1"/>
          </a:solidFill>
          <a:latin typeface="+mn-lt"/>
          <a:ea typeface="+mn-ea"/>
          <a:cs typeface="+mn-cs"/>
        </a:defRPr>
      </a:lvl2pPr>
      <a:lvl3pPr marL="913896" algn="l" defTabSz="913896" rtl="0" eaLnBrk="1" latinLnBrk="0" hangingPunct="1">
        <a:defRPr sz="1800" kern="1200">
          <a:solidFill>
            <a:schemeClr val="tx1"/>
          </a:solidFill>
          <a:latin typeface="+mn-lt"/>
          <a:ea typeface="+mn-ea"/>
          <a:cs typeface="+mn-cs"/>
        </a:defRPr>
      </a:lvl3pPr>
      <a:lvl4pPr marL="1370844" algn="l" defTabSz="913896" rtl="0" eaLnBrk="1" latinLnBrk="0" hangingPunct="1">
        <a:defRPr sz="1800" kern="1200">
          <a:solidFill>
            <a:schemeClr val="tx1"/>
          </a:solidFill>
          <a:latin typeface="+mn-lt"/>
          <a:ea typeface="+mn-ea"/>
          <a:cs typeface="+mn-cs"/>
        </a:defRPr>
      </a:lvl4pPr>
      <a:lvl5pPr marL="1827792" algn="l" defTabSz="913896" rtl="0" eaLnBrk="1" latinLnBrk="0" hangingPunct="1">
        <a:defRPr sz="1800" kern="1200">
          <a:solidFill>
            <a:schemeClr val="tx1"/>
          </a:solidFill>
          <a:latin typeface="+mn-lt"/>
          <a:ea typeface="+mn-ea"/>
          <a:cs typeface="+mn-cs"/>
        </a:defRPr>
      </a:lvl5pPr>
      <a:lvl6pPr marL="2284740" algn="l" defTabSz="913896" rtl="0" eaLnBrk="1" latinLnBrk="0" hangingPunct="1">
        <a:defRPr sz="1800" kern="1200">
          <a:solidFill>
            <a:schemeClr val="tx1"/>
          </a:solidFill>
          <a:latin typeface="+mn-lt"/>
          <a:ea typeface="+mn-ea"/>
          <a:cs typeface="+mn-cs"/>
        </a:defRPr>
      </a:lvl6pPr>
      <a:lvl7pPr marL="2741688" algn="l" defTabSz="913896" rtl="0" eaLnBrk="1" latinLnBrk="0" hangingPunct="1">
        <a:defRPr sz="1800" kern="1200">
          <a:solidFill>
            <a:schemeClr val="tx1"/>
          </a:solidFill>
          <a:latin typeface="+mn-lt"/>
          <a:ea typeface="+mn-ea"/>
          <a:cs typeface="+mn-cs"/>
        </a:defRPr>
      </a:lvl7pPr>
      <a:lvl8pPr marL="3198636" algn="l" defTabSz="913896" rtl="0" eaLnBrk="1" latinLnBrk="0" hangingPunct="1">
        <a:defRPr sz="1800" kern="1200">
          <a:solidFill>
            <a:schemeClr val="tx1"/>
          </a:solidFill>
          <a:latin typeface="+mn-lt"/>
          <a:ea typeface="+mn-ea"/>
          <a:cs typeface="+mn-cs"/>
        </a:defRPr>
      </a:lvl8pPr>
      <a:lvl9pPr marL="3655584" algn="l" defTabSz="91389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0">
          <a:gsLst>
            <a:gs pos="54000">
              <a:schemeClr val="accent6">
                <a:lumMod val="50000"/>
              </a:schemeClr>
            </a:gs>
            <a:gs pos="100000">
              <a:srgbClr val="0000FF"/>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charset="0"/>
              </a:defRPr>
            </a:lvl1pPr>
          </a:lstStyle>
          <a:p>
            <a:pPr fontAlgn="base">
              <a:spcBef>
                <a:spcPct val="0"/>
              </a:spcBef>
              <a:spcAft>
                <a:spcPct val="0"/>
              </a:spcAft>
              <a:defRPr/>
            </a:pPr>
            <a:fld id="{A2F41488-954E-1748-BF76-D4D095F0D69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921810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2023-04-10</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34149730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A5584C8-69BD-4969-96C8-FF28952332A2}" type="datetimeFigureOut">
              <a:rPr lang="en-CA" smtClean="0"/>
              <a:t>2023-04-10</a:t>
            </a:fld>
            <a:endParaRPr lang="en-CA"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CA"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14D557E-EF4D-4127-B32F-29920112FADD}" type="slidenum">
              <a:rPr lang="en-CA" smtClean="0"/>
              <a:t>‹#›</a:t>
            </a:fld>
            <a:endParaRPr lang="en-CA"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24081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FE9FA-85B9-4DAD-B42C-51F1920B7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DD21A04-00F9-432F-8C38-DC5A31E76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3E2D19-97E1-43D9-8DC2-F9E38EDFE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2023-04-10</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B6CD02-1C84-4800-B956-B980DF5AD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C51D0-3861-4C3C-BD06-21BB118A9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75918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C031F53-7C06-EE48-A3B9-5EADAA476453}" type="datetimeFigureOut">
              <a:rPr lang="en-US" smtClean="0">
                <a:solidFill>
                  <a:prstClr val="black">
                    <a:tint val="75000"/>
                  </a:prstClr>
                </a:solidFill>
              </a:rPr>
              <a:pPr defTabSz="457200"/>
              <a:t>4/10/2023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1186563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7.xml"/><Relationship Id="rId5" Type="http://schemas.openxmlformats.org/officeDocument/2006/relationships/image" Target="../media/image24.png"/><Relationship Id="rId4" Type="http://schemas.openxmlformats.org/officeDocument/2006/relationships/hyperlink" Target="../../Video/McMaster%20VS2.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image" Target="../media/image30.wmf"/><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89.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89.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4.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54.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2.jpe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3.jpg"/><Relationship Id="rId7" Type="http://schemas.openxmlformats.org/officeDocument/2006/relationships/image" Target="../media/image66.sv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9" Type="http://schemas.openxmlformats.org/officeDocument/2006/relationships/image" Target="../media/image68.svg"/></Relationships>
</file>

<file path=ppt/slides/_rels/slide4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53.jpg"/><Relationship Id="rId7"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53.jpg"/><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53.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mailto:rasope@mcmaster.ca" TargetMode="External"/><Relationship Id="rId5" Type="http://schemas.openxmlformats.org/officeDocument/2006/relationships/hyperlink" Target="mailto:webmaster@e-edi.ca" TargetMode="External"/><Relationship Id="rId4" Type="http://schemas.microsoft.com/office/2007/relationships/hdphoto" Target="../media/hdphoto4.wdp"/></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rasope@mcmaster.c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4989E9-232E-4B5C-AF88-65BBE07E3C05}"/>
              </a:ext>
            </a:extLst>
          </p:cNvPr>
          <p:cNvSpPr>
            <a:spLocks noGrp="1"/>
          </p:cNvSpPr>
          <p:nvPr>
            <p:ph type="ctrTitle"/>
          </p:nvPr>
        </p:nvSpPr>
        <p:spPr>
          <a:xfrm>
            <a:off x="6581076" y="2564904"/>
            <a:ext cx="4821981" cy="1296144"/>
          </a:xfrm>
        </p:spPr>
        <p:txBody>
          <a:bodyPr anchor="b">
            <a:noAutofit/>
          </a:bodyPr>
          <a:lstStyle/>
          <a:p>
            <a:r>
              <a:rPr lang="en-CA" sz="3600" b="1" dirty="0">
                <a:solidFill>
                  <a:schemeClr val="bg1"/>
                </a:solidFill>
              </a:rPr>
              <a:t>Ontario EDI 2023</a:t>
            </a:r>
            <a:br>
              <a:rPr lang="en-CA" sz="3600" b="1" dirty="0">
                <a:solidFill>
                  <a:schemeClr val="bg1"/>
                </a:solidFill>
              </a:rPr>
            </a:br>
            <a:r>
              <a:rPr lang="en-CA" sz="3600" b="1" dirty="0">
                <a:solidFill>
                  <a:schemeClr val="bg1"/>
                </a:solidFill>
              </a:rPr>
              <a:t>Training Webinar</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834803C0-0DF8-4AC8-9AD5-F4B5375B0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2" y="1851563"/>
            <a:ext cx="4047843" cy="1786703"/>
          </a:xfrm>
          <a:prstGeom prst="rect">
            <a:avLst/>
          </a:prstGeom>
        </p:spPr>
      </p:pic>
    </p:spTree>
    <p:extLst>
      <p:ext uri="{BB962C8B-B14F-4D97-AF65-F5344CB8AC3E}">
        <p14:creationId xmlns:p14="http://schemas.microsoft.com/office/powerpoint/2010/main" val="7282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01" name="Content Placeholder 2"/>
          <p:cNvSpPr>
            <a:spLocks noGrp="1"/>
          </p:cNvSpPr>
          <p:nvPr>
            <p:ph idx="4294967295"/>
          </p:nvPr>
        </p:nvSpPr>
        <p:spPr>
          <a:xfrm>
            <a:off x="1524000" y="620688"/>
            <a:ext cx="9144000" cy="2160588"/>
          </a:xfrm>
        </p:spPr>
        <p:txBody>
          <a:bodyPr/>
          <a:lstStyle/>
          <a:p>
            <a:pPr marL="0" indent="0" algn="ctr" eaLnBrk="1" hangingPunct="1">
              <a:buNone/>
            </a:pPr>
            <a:r>
              <a:rPr lang="en-CA" altLang="en-US" sz="5400" b="1" dirty="0">
                <a:solidFill>
                  <a:schemeClr val="accent4">
                    <a:lumMod val="10000"/>
                  </a:schemeClr>
                </a:solidFill>
                <a:latin typeface="Calibri" panose="020F0502020204030204" pitchFamily="34" charset="0"/>
                <a:ea typeface="ＭＳ Ｐゴシック" pitchFamily="6" charset="-128"/>
              </a:rPr>
              <a:t>“No Data, No Problem, </a:t>
            </a:r>
          </a:p>
          <a:p>
            <a:pPr marL="0" indent="0" algn="ctr" eaLnBrk="1" hangingPunct="1">
              <a:buNone/>
            </a:pPr>
            <a:r>
              <a:rPr lang="en-CA" altLang="en-US" sz="5400" b="1" dirty="0">
                <a:solidFill>
                  <a:schemeClr val="accent4">
                    <a:lumMod val="10000"/>
                  </a:schemeClr>
                </a:solidFill>
                <a:latin typeface="Calibri" panose="020F0502020204030204" pitchFamily="34" charset="0"/>
                <a:ea typeface="ＭＳ Ｐゴシック" pitchFamily="6" charset="-128"/>
              </a:rPr>
              <a:t>No Action”</a:t>
            </a:r>
          </a:p>
          <a:p>
            <a:pPr marL="0" indent="0" algn="ctr" eaLnBrk="1" hangingPunct="1">
              <a:buNone/>
            </a:pPr>
            <a:r>
              <a:rPr lang="en-US" altLang="en-US" sz="2000" b="1" dirty="0">
                <a:solidFill>
                  <a:schemeClr val="accent4">
                    <a:lumMod val="10000"/>
                  </a:schemeClr>
                </a:solidFill>
                <a:latin typeface="Calibri" panose="020F0502020204030204" pitchFamily="34" charset="0"/>
                <a:ea typeface="ＭＳ Ｐゴシック" pitchFamily="6" charset="-128"/>
              </a:rPr>
              <a:t>Alfredo Solari</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17523"/>
            <a:ext cx="91440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36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1771650" y="3418656"/>
            <a:ext cx="8644830" cy="2602632"/>
          </a:xfrm>
        </p:spPr>
        <p:txBody>
          <a:bodyPr/>
          <a:lstStyle/>
          <a:p>
            <a:pPr algn="ctr">
              <a:buFontTx/>
              <a:buNone/>
              <a:defRPr/>
            </a:pPr>
            <a:r>
              <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 large number of children at a small risk for school failure may generate a much greater burden of suffering than a small number of children with a high risk</a:t>
            </a:r>
          </a:p>
          <a:p>
            <a:pPr algn="ctr">
              <a:buFontTx/>
              <a:buNone/>
              <a:defRPr/>
            </a:pPr>
            <a:endPar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algn="ctr">
              <a:buFontTx/>
              <a:buNone/>
              <a:defRPr/>
            </a:pPr>
            <a:r>
              <a:rPr lang="en-US" sz="20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(Based on Rose 1992, Offord et al. 1998)</a:t>
            </a:r>
          </a:p>
          <a:p>
            <a:pPr algn="ctr">
              <a:buFontTx/>
              <a:buNone/>
              <a:defRPr/>
            </a:pPr>
            <a:endParaRPr lang="en-US"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pic>
        <p:nvPicPr>
          <p:cNvPr id="10244" name="Picture 4" descr="382-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5" y="404665"/>
            <a:ext cx="3656967" cy="2962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4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Stock_000007745012XSmall.jpg"/>
          <p:cNvPicPr>
            <a:picLocks noChangeAspect="1"/>
          </p:cNvPicPr>
          <p:nvPr/>
        </p:nvPicPr>
        <p:blipFill>
          <a:blip r:embed="rId3" cstate="print"/>
          <a:srcRect l="7319" r="1888"/>
          <a:stretch>
            <a:fillRect/>
          </a:stretch>
        </p:blipFill>
        <p:spPr bwMode="auto">
          <a:xfrm>
            <a:off x="0" y="-27384"/>
            <a:ext cx="12192000" cy="8180148"/>
          </a:xfrm>
          <a:prstGeom prst="rect">
            <a:avLst/>
          </a:prstGeom>
          <a:noFill/>
          <a:ln w="9525">
            <a:noFill/>
            <a:miter lim="800000"/>
            <a:headEnd/>
            <a:tailEnd/>
          </a:ln>
        </p:spPr>
      </p:pic>
      <p:sp>
        <p:nvSpPr>
          <p:cNvPr id="5123" name="Title 1"/>
          <p:cNvSpPr>
            <a:spLocks noGrp="1"/>
          </p:cNvSpPr>
          <p:nvPr>
            <p:ph type="title"/>
          </p:nvPr>
        </p:nvSpPr>
        <p:spPr>
          <a:xfrm>
            <a:off x="4257678" y="2914473"/>
            <a:ext cx="6562725" cy="1200329"/>
          </a:xfrm>
        </p:spPr>
        <p:txBody>
          <a:bodyPr anchor="t">
            <a:spAutoFit/>
          </a:bodyPr>
          <a:lstStyle/>
          <a:p>
            <a:pPr algn="l" eaLnBrk="1" hangingPunct="1">
              <a:defRPr/>
            </a:pPr>
            <a:r>
              <a:rPr lang="en-US" sz="3600" b="1" dirty="0">
                <a:solidFill>
                  <a:schemeClr val="bg1"/>
                </a:solidFill>
                <a:effectLst>
                  <a:outerShdw blurRad="50800" dist="38100" dir="2700000" algn="tl" rotWithShape="0">
                    <a:prstClr val="black">
                      <a:alpha val="40000"/>
                    </a:prstClr>
                  </a:outerShdw>
                </a:effectLst>
                <a:latin typeface="Trebuchet MS" pitchFamily="34" charset="0"/>
              </a:rPr>
              <a:t>Of Canada’s kindergarten children are vulnerable</a:t>
            </a:r>
            <a:endParaRPr lang="en-US" sz="3400" b="1" i="1" dirty="0">
              <a:solidFill>
                <a:schemeClr val="bg1"/>
              </a:solidFill>
              <a:effectLst>
                <a:outerShdw blurRad="50800" dist="38100" dir="2700000" algn="tl" rotWithShape="0">
                  <a:prstClr val="black">
                    <a:alpha val="40000"/>
                  </a:prstClr>
                </a:outerShdw>
              </a:effectLst>
              <a:latin typeface="Trebuchet MS" pitchFamily="34" charset="0"/>
            </a:endParaRPr>
          </a:p>
        </p:txBody>
      </p:sp>
      <p:sp>
        <p:nvSpPr>
          <p:cNvPr id="5" name="Rectangle 4"/>
          <p:cNvSpPr/>
          <p:nvPr/>
        </p:nvSpPr>
        <p:spPr>
          <a:xfrm>
            <a:off x="4114800" y="914759"/>
            <a:ext cx="6553200" cy="1538883"/>
          </a:xfrm>
          <a:prstGeom prst="rect">
            <a:avLst/>
          </a:prstGeom>
        </p:spPr>
        <p:txBody>
          <a:bodyPr wrap="square">
            <a:spAutoFit/>
          </a:bodyPr>
          <a:lstStyle/>
          <a:p>
            <a:pPr defTabSz="457200">
              <a:defRPr/>
            </a:pPr>
            <a:r>
              <a:rPr lang="en-US" sz="9400" b="1" dirty="0">
                <a:solidFill>
                  <a:srgbClr val="FF9900"/>
                </a:solidFill>
                <a:effectLst>
                  <a:outerShdw blurRad="50800" dist="38100" dir="2700000" algn="tl" rotWithShape="0">
                    <a:prstClr val="black">
                      <a:alpha val="40000"/>
                    </a:prstClr>
                  </a:outerShdw>
                </a:effectLst>
                <a:latin typeface="Trebuchet MS" pitchFamily="34" charset="0"/>
              </a:rPr>
              <a:t>Over 27% </a:t>
            </a:r>
            <a:endParaRPr lang="en-US" sz="9400" dirty="0">
              <a:solidFill>
                <a:prstClr val="black"/>
              </a:solidFill>
              <a:latin typeface="Calibri"/>
            </a:endParaRPr>
          </a:p>
        </p:txBody>
      </p:sp>
    </p:spTree>
    <p:extLst>
      <p:ext uri="{BB962C8B-B14F-4D97-AF65-F5344CB8AC3E}">
        <p14:creationId xmlns:p14="http://schemas.microsoft.com/office/powerpoint/2010/main" val="42342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a.jpg"/>
          <p:cNvPicPr>
            <a:picLocks noChangeAspect="1"/>
          </p:cNvPicPr>
          <p:nvPr/>
        </p:nvPicPr>
        <p:blipFill rotWithShape="1">
          <a:blip r:embed="rId3" cstate="print">
            <a:extLst>
              <a:ext uri="{28A0092B-C50C-407E-A947-70E740481C1C}">
                <a14:useLocalDpi xmlns:a14="http://schemas.microsoft.com/office/drawing/2010/main" val="0"/>
              </a:ext>
            </a:extLst>
          </a:blip>
          <a:srcRect l="5897"/>
          <a:stretch/>
        </p:blipFill>
        <p:spPr>
          <a:xfrm>
            <a:off x="0" y="0"/>
            <a:ext cx="12192000" cy="6858000"/>
          </a:xfrm>
          <a:prstGeom prst="rect">
            <a:avLst/>
          </a:prstGeom>
        </p:spPr>
      </p:pic>
      <p:sp>
        <p:nvSpPr>
          <p:cNvPr id="6" name="Title 1"/>
          <p:cNvSpPr txBox="1">
            <a:spLocks/>
          </p:cNvSpPr>
          <p:nvPr/>
        </p:nvSpPr>
        <p:spPr>
          <a:xfrm>
            <a:off x="263352" y="2240964"/>
            <a:ext cx="6796035" cy="2977738"/>
          </a:xfrm>
          <a:prstGeom prst="rect">
            <a:avLst/>
          </a:prstGeom>
        </p:spPr>
        <p:txBody>
          <a:bodyPr vert="horz" wrap="square" lIns="68580" tIns="34290" rIns="68580" bIns="3429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defRPr/>
            </a:pPr>
            <a:r>
              <a:rPr lang="en-US" sz="2700" b="1" dirty="0">
                <a:solidFill>
                  <a:prstClr val="white"/>
                </a:solidFill>
                <a:effectLst>
                  <a:outerShdw blurRad="50800" dist="38100" dir="2700000" algn="tl" rotWithShape="0">
                    <a:prstClr val="black">
                      <a:alpha val="40000"/>
                    </a:prstClr>
                  </a:outerShdw>
                </a:effectLst>
                <a:latin typeface="Trebuchet MS" pitchFamily="34" charset="0"/>
              </a:rPr>
              <a:t>Children who are vulnerable in kindergarten are </a:t>
            </a: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5400" b="1" dirty="0">
                <a:solidFill>
                  <a:srgbClr val="FF6600"/>
                </a:solidFill>
                <a:effectLst>
                  <a:outerShdw blurRad="50800" dist="38100" dir="2700000" algn="tl" rotWithShape="0">
                    <a:prstClr val="black">
                      <a:alpha val="40000"/>
                    </a:prstClr>
                  </a:outerShdw>
                </a:effectLst>
                <a:latin typeface="Trebuchet MS" pitchFamily="34" charset="0"/>
              </a:rPr>
              <a:t>at least twice </a:t>
            </a:r>
          </a:p>
          <a:p>
            <a:pPr algn="l" defTabSz="342900">
              <a:defRPr/>
            </a:pP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2700" b="1" dirty="0">
                <a:solidFill>
                  <a:prstClr val="white"/>
                </a:solidFill>
                <a:effectLst>
                  <a:outerShdw blurRad="50800" dist="38100" dir="2700000" algn="tl" rotWithShape="0">
                    <a:prstClr val="black">
                      <a:alpha val="40000"/>
                    </a:prstClr>
                  </a:outerShdw>
                </a:effectLst>
                <a:latin typeface="Trebuchet MS" pitchFamily="34" charset="0"/>
              </a:rPr>
              <a:t>more likely to experience academic and social difficulties in later grades</a:t>
            </a:r>
            <a:endParaRPr lang="en-US" sz="2550" b="1" i="1" dirty="0">
              <a:solidFill>
                <a:prstClr val="white"/>
              </a:solidFill>
              <a:effectLst>
                <a:outerShdw blurRad="50800" dist="38100" dir="2700000" algn="tl" rotWithShape="0">
                  <a:prstClr val="black">
                    <a:alpha val="40000"/>
                  </a:prstClr>
                </a:outerShdw>
              </a:effectLst>
              <a:latin typeface="Trebuchet MS" pitchFamily="34" charset="0"/>
            </a:endParaRPr>
          </a:p>
        </p:txBody>
      </p:sp>
      <p:sp>
        <p:nvSpPr>
          <p:cNvPr id="4" name="TextBox 3"/>
          <p:cNvSpPr txBox="1"/>
          <p:nvPr/>
        </p:nvSpPr>
        <p:spPr>
          <a:xfrm>
            <a:off x="2063552" y="404664"/>
            <a:ext cx="8280920" cy="923330"/>
          </a:xfrm>
          <a:prstGeom prst="rect">
            <a:avLst/>
          </a:prstGeom>
          <a:noFill/>
        </p:spPr>
        <p:txBody>
          <a:bodyPr wrap="square" rtlCol="0">
            <a:spAutoFit/>
          </a:bodyPr>
          <a:lstStyle/>
          <a:p>
            <a:pPr defTabSz="685800"/>
            <a:r>
              <a:rPr lang="en-US" sz="5400" b="1" dirty="0">
                <a:solidFill>
                  <a:srgbClr val="FF6600"/>
                </a:solidFill>
                <a:effectLst>
                  <a:outerShdw blurRad="50800" dist="38100" dir="2700000" algn="tl" rotWithShape="0">
                    <a:prstClr val="black">
                      <a:alpha val="40000"/>
                    </a:prstClr>
                  </a:outerShdw>
                </a:effectLst>
                <a:latin typeface="Trebuchet MS" pitchFamily="34" charset="0"/>
              </a:rPr>
              <a:t>Why is it important:</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13118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1275"/>
          <a:stretch/>
        </p:blipFill>
        <p:spPr>
          <a:xfrm>
            <a:off x="3901694" y="1509133"/>
            <a:ext cx="5092700" cy="2298700"/>
          </a:xfrm>
          <a:prstGeom prst="rect">
            <a:avLst/>
          </a:prstGeom>
        </p:spPr>
      </p:pic>
      <p:sp>
        <p:nvSpPr>
          <p:cNvPr id="3" name="TextBox 2">
            <a:extLst>
              <a:ext uri="{FF2B5EF4-FFF2-40B4-BE49-F238E27FC236}">
                <a16:creationId xmlns:a16="http://schemas.microsoft.com/office/drawing/2014/main" id="{D9B0BED8-7708-194C-9087-82B5964E6256}"/>
              </a:ext>
            </a:extLst>
          </p:cNvPr>
          <p:cNvSpPr txBox="1"/>
          <p:nvPr/>
        </p:nvSpPr>
        <p:spPr>
          <a:xfrm>
            <a:off x="1271464" y="4581128"/>
            <a:ext cx="9763188" cy="1815882"/>
          </a:xfrm>
          <a:prstGeom prst="rect">
            <a:avLst/>
          </a:prstGeom>
          <a:noFill/>
        </p:spPr>
        <p:txBody>
          <a:bodyPr wrap="square" rtlCol="0">
            <a:spAutoFit/>
          </a:bodyPr>
          <a:lstStyle/>
          <a:p>
            <a:pPr algn="ctr"/>
            <a:r>
              <a:rPr lang="en-US" sz="2800" dirty="0"/>
              <a:t>Population-level measure of child development in 5 major developmental domains</a:t>
            </a:r>
          </a:p>
          <a:p>
            <a:pPr algn="ctr"/>
            <a:r>
              <a:rPr lang="en-US" sz="2800" dirty="0"/>
              <a:t>Completed by Kindergarten teachers for each child in the second half of the school year</a:t>
            </a:r>
            <a:endParaRPr lang="en-GB" sz="2800" dirty="0"/>
          </a:p>
        </p:txBody>
      </p:sp>
      <p:pic>
        <p:nvPicPr>
          <p:cNvPr id="4" name="Picture 3">
            <a:hlinkClick r:id="rId4" action="ppaction://hlinkfile"/>
            <a:extLst>
              <a:ext uri="{FF2B5EF4-FFF2-40B4-BE49-F238E27FC236}">
                <a16:creationId xmlns:a16="http://schemas.microsoft.com/office/drawing/2014/main" id="{6CBC66EA-F8F1-E249-9119-ABB79A50B3FD}"/>
              </a:ext>
            </a:extLst>
          </p:cNvPr>
          <p:cNvPicPr>
            <a:picLocks noChangeAspect="1"/>
          </p:cNvPicPr>
          <p:nvPr/>
        </p:nvPicPr>
        <p:blipFill>
          <a:blip r:embed="rId5"/>
          <a:stretch>
            <a:fillRect/>
          </a:stretch>
        </p:blipFill>
        <p:spPr>
          <a:xfrm>
            <a:off x="0" y="1"/>
            <a:ext cx="4626104" cy="2601183"/>
          </a:xfrm>
          <a:prstGeom prst="rect">
            <a:avLst/>
          </a:prstGeom>
        </p:spPr>
      </p:pic>
    </p:spTree>
    <p:extLst>
      <p:ext uri="{BB962C8B-B14F-4D97-AF65-F5344CB8AC3E}">
        <p14:creationId xmlns:p14="http://schemas.microsoft.com/office/powerpoint/2010/main" val="3646086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defRPr/>
            </a:pPr>
            <a:r>
              <a:rPr lang="en-US" b="1" dirty="0">
                <a:solidFill>
                  <a:srgbClr val="FFFF00"/>
                </a:solidFill>
                <a:ea typeface="ＭＳ Ｐゴシック" charset="-128"/>
              </a:rPr>
              <a:t>EDI in Canada</a:t>
            </a:r>
            <a:endParaRPr lang="en-CA" b="1" dirty="0">
              <a:solidFill>
                <a:srgbClr val="FFFF00"/>
              </a:solidFill>
              <a:ea typeface="ＭＳ Ｐゴシック" charset="-128"/>
            </a:endParaRPr>
          </a:p>
        </p:txBody>
      </p:sp>
      <p:pic>
        <p:nvPicPr>
          <p:cNvPr id="3" name="Picture 2"/>
          <p:cNvPicPr>
            <a:picLocks noChangeAspect="1"/>
          </p:cNvPicPr>
          <p:nvPr/>
        </p:nvPicPr>
        <p:blipFill>
          <a:blip r:embed="rId3"/>
          <a:stretch>
            <a:fillRect/>
          </a:stretch>
        </p:blipFill>
        <p:spPr>
          <a:xfrm>
            <a:off x="2208213" y="1509714"/>
            <a:ext cx="7704856" cy="5270161"/>
          </a:xfrm>
          <a:prstGeom prst="rect">
            <a:avLst/>
          </a:prstGeom>
        </p:spPr>
      </p:pic>
      <p:sp>
        <p:nvSpPr>
          <p:cNvPr id="6"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EDI Implementations in Canada </a:t>
            </a:r>
          </a:p>
        </p:txBody>
      </p:sp>
    </p:spTree>
    <p:extLst>
      <p:ext uri="{BB962C8B-B14F-4D97-AF65-F5344CB8AC3E}">
        <p14:creationId xmlns:p14="http://schemas.microsoft.com/office/powerpoint/2010/main" val="963365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chart" idx="1"/>
          </p:nvPr>
        </p:nvPicPr>
        <p:blipFill>
          <a:blip r:embed="rId3" cstate="print">
            <a:extLst>
              <a:ext uri="{28A0092B-C50C-407E-A947-70E740481C1C}">
                <a14:useLocalDpi xmlns:a14="http://schemas.microsoft.com/office/drawing/2010/main" val="0"/>
              </a:ext>
            </a:extLst>
          </a:blip>
          <a:stretch>
            <a:fillRect/>
          </a:stretch>
        </p:blipFill>
        <p:spPr>
          <a:xfrm>
            <a:off x="1703512" y="620689"/>
            <a:ext cx="8614740" cy="4698159"/>
          </a:xfrm>
        </p:spPr>
      </p:pic>
    </p:spTree>
    <p:extLst>
      <p:ext uri="{BB962C8B-B14F-4D97-AF65-F5344CB8AC3E}">
        <p14:creationId xmlns:p14="http://schemas.microsoft.com/office/powerpoint/2010/main" val="1086727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p:txBody>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r>
              <a:rPr lang="en-CA"/>
              <a:t>Purpose of the EDI</a:t>
            </a:r>
            <a:endParaRPr lang="en-CA" dirty="0"/>
          </a:p>
        </p:txBody>
      </p:sp>
      <p:sp>
        <p:nvSpPr>
          <p:cNvPr id="3" name="Text Placeholder 2"/>
          <p:cNvSpPr>
            <a:spLocks noGrp="1"/>
          </p:cNvSpPr>
          <p:nvPr>
            <p:ph type="body" sz="half" idx="1"/>
          </p:nvPr>
        </p:nvSpPr>
        <p:spPr/>
        <p:txBody>
          <a:bodyPr/>
          <a:lstStyle/>
          <a:p>
            <a:endParaRPr lang="en-CA" dirty="0"/>
          </a:p>
        </p:txBody>
      </p:sp>
      <p:sp>
        <p:nvSpPr>
          <p:cNvPr id="4" name="Content Placeholder 3"/>
          <p:cNvSpPr>
            <a:spLocks noGrp="1"/>
          </p:cNvSpPr>
          <p:nvPr>
            <p:ph sz="half" idx="2"/>
          </p:nvPr>
        </p:nvSpPr>
        <p:spPr/>
        <p:txBody>
          <a:bodyPr/>
          <a:lstStyle/>
          <a:p>
            <a:endParaRPr lang="en-CA"/>
          </a:p>
        </p:txBody>
      </p:sp>
      <p:pic>
        <p:nvPicPr>
          <p:cNvPr id="7" name="Picture 4"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l="19258" r="16148"/>
          <a:stretch/>
        </p:blipFill>
        <p:spPr bwMode="auto">
          <a:xfrm>
            <a:off x="521792" y="1743796"/>
            <a:ext cx="5472608" cy="14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oronto_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8048" y="1743796"/>
            <a:ext cx="4726570" cy="2537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3861048"/>
            <a:ext cx="3643929" cy="242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Amanda\AppData\Local\Microsoft\Windows\Temporary Internet Files\Content.IE5\VICH47AB\MC90005679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016" y="4306190"/>
            <a:ext cx="3456384" cy="236731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Purposes of the EDI</a:t>
            </a:r>
          </a:p>
        </p:txBody>
      </p:sp>
    </p:spTree>
    <p:extLst>
      <p:ext uri="{BB962C8B-B14F-4D97-AF65-F5344CB8AC3E}">
        <p14:creationId xmlns:p14="http://schemas.microsoft.com/office/powerpoint/2010/main" val="1858647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42413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547110" y="2120900"/>
            <a:ext cx="2322984" cy="830997"/>
          </a:xfrm>
          <a:prstGeom prst="rect">
            <a:avLst/>
          </a:prstGeom>
          <a:solidFill>
            <a:schemeClr val="bg1"/>
          </a:solidFill>
          <a:ln w="28575">
            <a:solidFill>
              <a:srgbClr val="000080"/>
            </a:solidFill>
            <a:miter lim="800000"/>
            <a:headEnd/>
            <a:tailEnd/>
          </a:ln>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Early experiences</a:t>
            </a:r>
            <a:endParaRPr lang="en-US" altLang="en-US" sz="2400" dirty="0">
              <a:solidFill>
                <a:srgbClr val="000099"/>
              </a:solidFill>
              <a:latin typeface="Calibri" pitchFamily="34" charset="0"/>
              <a:ea typeface="ＭＳ Ｐゴシック" pitchFamily="6" charset="-128"/>
            </a:endParaRPr>
          </a:p>
        </p:txBody>
      </p:sp>
      <p:sp>
        <p:nvSpPr>
          <p:cNvPr id="20483" name="AutoShape 4"/>
          <p:cNvSpPr>
            <a:spLocks noChangeArrowheads="1"/>
          </p:cNvSpPr>
          <p:nvPr/>
        </p:nvSpPr>
        <p:spPr bwMode="auto">
          <a:xfrm>
            <a:off x="3886200" y="2286000"/>
            <a:ext cx="914400" cy="457200"/>
          </a:xfrm>
          <a:prstGeom prst="rightArrow">
            <a:avLst>
              <a:gd name="adj1" fmla="val 50000"/>
              <a:gd name="adj2" fmla="val 50000"/>
            </a:avLst>
          </a:prstGeom>
          <a:solidFill>
            <a:srgbClr val="002060"/>
          </a:solidFill>
          <a:ln w="9525">
            <a:solidFill>
              <a:srgbClr val="002060"/>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CA" altLang="en-US" dirty="0">
              <a:solidFill>
                <a:srgbClr val="800000"/>
              </a:solidFill>
              <a:latin typeface="Calibri" pitchFamily="34" charset="0"/>
            </a:endParaRPr>
          </a:p>
        </p:txBody>
      </p:sp>
      <p:sp>
        <p:nvSpPr>
          <p:cNvPr id="20484" name="Text Box 5"/>
          <p:cNvSpPr txBox="1">
            <a:spLocks noChangeArrowheads="1"/>
          </p:cNvSpPr>
          <p:nvPr/>
        </p:nvSpPr>
        <p:spPr bwMode="auto">
          <a:xfrm>
            <a:off x="4876800" y="2133600"/>
            <a:ext cx="2590800" cy="838200"/>
          </a:xfrm>
          <a:prstGeom prst="rect">
            <a:avLst/>
          </a:prstGeom>
          <a:solidFill>
            <a:schemeClr val="bg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Developmental outcomes</a:t>
            </a:r>
            <a:endParaRPr lang="en-US" altLang="en-US" sz="2400" dirty="0">
              <a:solidFill>
                <a:srgbClr val="000099"/>
              </a:solidFill>
              <a:latin typeface="Calibri" pitchFamily="34" charset="0"/>
              <a:ea typeface="ＭＳ Ｐゴシック" pitchFamily="6" charset="-128"/>
            </a:endParaRPr>
          </a:p>
        </p:txBody>
      </p:sp>
      <p:sp>
        <p:nvSpPr>
          <p:cNvPr id="20485" name="AutoShape 6"/>
          <p:cNvSpPr>
            <a:spLocks noChangeArrowheads="1"/>
          </p:cNvSpPr>
          <p:nvPr/>
        </p:nvSpPr>
        <p:spPr bwMode="auto">
          <a:xfrm>
            <a:off x="7543800" y="2286000"/>
            <a:ext cx="914400" cy="457200"/>
          </a:xfrm>
          <a:prstGeom prst="rightArrow">
            <a:avLst>
              <a:gd name="adj1" fmla="val 50000"/>
              <a:gd name="adj2" fmla="val 50000"/>
            </a:avLst>
          </a:prstGeom>
          <a:solidFill>
            <a:srgbClr val="002060"/>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endParaRPr lang="en-GB" altLang="en-US" dirty="0">
              <a:solidFill>
                <a:srgbClr val="FFFFFF"/>
              </a:solidFill>
              <a:latin typeface="Calibri" pitchFamily="34" charset="0"/>
            </a:endParaRPr>
          </a:p>
        </p:txBody>
      </p:sp>
      <p:sp>
        <p:nvSpPr>
          <p:cNvPr id="20486" name="Text Box 7"/>
          <p:cNvSpPr txBox="1">
            <a:spLocks noChangeArrowheads="1"/>
          </p:cNvSpPr>
          <p:nvPr/>
        </p:nvSpPr>
        <p:spPr bwMode="auto">
          <a:xfrm>
            <a:off x="8534400" y="2120900"/>
            <a:ext cx="1905000" cy="850900"/>
          </a:xfrm>
          <a:prstGeom prst="rect">
            <a:avLst/>
          </a:prstGeom>
          <a:solidFill>
            <a:schemeClr val="bg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Success in school</a:t>
            </a:r>
            <a:endParaRPr lang="en-US" altLang="en-US" sz="2400" dirty="0">
              <a:solidFill>
                <a:srgbClr val="000099"/>
              </a:solidFill>
              <a:latin typeface="Calibri" pitchFamily="34" charset="0"/>
              <a:ea typeface="ＭＳ Ｐゴシック" pitchFamily="6" charset="-128"/>
            </a:endParaRPr>
          </a:p>
        </p:txBody>
      </p:sp>
      <p:sp>
        <p:nvSpPr>
          <p:cNvPr id="93192" name="Line 8"/>
          <p:cNvSpPr>
            <a:spLocks noChangeShapeType="1"/>
          </p:cNvSpPr>
          <p:nvPr/>
        </p:nvSpPr>
        <p:spPr bwMode="auto">
          <a:xfrm>
            <a:off x="27432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88" name="Text Box 9"/>
          <p:cNvSpPr txBox="1">
            <a:spLocks noChangeArrowheads="1"/>
          </p:cNvSpPr>
          <p:nvPr/>
        </p:nvSpPr>
        <p:spPr bwMode="auto">
          <a:xfrm>
            <a:off x="5410200" y="4876800"/>
            <a:ext cx="1447800" cy="914400"/>
          </a:xfrm>
          <a:prstGeom prst="rect">
            <a:avLst/>
          </a:prstGeom>
          <a:solidFill>
            <a:schemeClr val="bg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FF0000"/>
                </a:solidFill>
                <a:latin typeface="Calibri" pitchFamily="34" charset="0"/>
                <a:ea typeface="ＭＳ Ｐゴシック" pitchFamily="6" charset="-128"/>
              </a:rPr>
              <a:t>EDI results</a:t>
            </a:r>
            <a:endParaRPr lang="en-US" altLang="en-US" sz="2400" b="1" dirty="0">
              <a:solidFill>
                <a:srgbClr val="FF0000"/>
              </a:solidFill>
              <a:latin typeface="Calibri" pitchFamily="34" charset="0"/>
              <a:ea typeface="ＭＳ Ｐゴシック" pitchFamily="6" charset="-128"/>
            </a:endParaRPr>
          </a:p>
        </p:txBody>
      </p:sp>
      <p:sp>
        <p:nvSpPr>
          <p:cNvPr id="93194" name="Line 10"/>
          <p:cNvSpPr>
            <a:spLocks noChangeShapeType="1"/>
          </p:cNvSpPr>
          <p:nvPr/>
        </p:nvSpPr>
        <p:spPr bwMode="auto">
          <a:xfrm>
            <a:off x="68580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0" name="Text Box 11"/>
          <p:cNvSpPr txBox="1">
            <a:spLocks noChangeArrowheads="1"/>
          </p:cNvSpPr>
          <p:nvPr/>
        </p:nvSpPr>
        <p:spPr bwMode="auto">
          <a:xfrm>
            <a:off x="7391400" y="4724401"/>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Predict</a:t>
            </a:r>
            <a:endParaRPr lang="en-US" altLang="en-US" sz="2400" b="1" dirty="0">
              <a:solidFill>
                <a:srgbClr val="000099"/>
              </a:solidFill>
              <a:latin typeface="Calibri" pitchFamily="34" charset="0"/>
              <a:ea typeface="ＭＳ Ｐゴシック" pitchFamily="6" charset="-128"/>
            </a:endParaRPr>
          </a:p>
        </p:txBody>
      </p:sp>
      <p:sp>
        <p:nvSpPr>
          <p:cNvPr id="93196" name="Line 12"/>
          <p:cNvSpPr>
            <a:spLocks noChangeShapeType="1"/>
          </p:cNvSpPr>
          <p:nvPr/>
        </p:nvSpPr>
        <p:spPr bwMode="auto">
          <a:xfrm>
            <a:off x="6172200" y="3048000"/>
            <a:ext cx="0" cy="1752600"/>
          </a:xfrm>
          <a:prstGeom prst="line">
            <a:avLst/>
          </a:prstGeom>
          <a:noFill/>
          <a:ln w="76200">
            <a:solidFill>
              <a:srgbClr val="002060"/>
            </a:solidFill>
            <a:round/>
            <a:headEnd type="arrow" w="med" len="med"/>
            <a:tailEnd type="arrow" w="med" len="med"/>
          </a:ln>
        </p:spPr>
        <p:txBody>
          <a:bodyPr/>
          <a:lstStyle/>
          <a:p>
            <a:pPr eaLnBrk="0" fontAlgn="base" hangingPunct="0">
              <a:spcBef>
                <a:spcPct val="0"/>
              </a:spcBef>
              <a:spcAft>
                <a:spcPct val="0"/>
              </a:spcAft>
              <a:defRPr/>
            </a:pPr>
            <a:endParaRPr lang="en-US" dirty="0">
              <a:solidFill>
                <a:srgbClr val="FFFFFF"/>
              </a:solidFill>
            </a:endParaRPr>
          </a:p>
        </p:txBody>
      </p:sp>
      <p:sp>
        <p:nvSpPr>
          <p:cNvPr id="93197" name="Line 13"/>
          <p:cNvSpPr>
            <a:spLocks noChangeShapeType="1"/>
          </p:cNvSpPr>
          <p:nvPr/>
        </p:nvSpPr>
        <p:spPr bwMode="auto">
          <a:xfrm>
            <a:off x="95250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93198" name="Line 14"/>
          <p:cNvSpPr>
            <a:spLocks noChangeShapeType="1"/>
          </p:cNvSpPr>
          <p:nvPr/>
        </p:nvSpPr>
        <p:spPr bwMode="auto">
          <a:xfrm>
            <a:off x="27432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4" name="Text Box 15"/>
          <p:cNvSpPr txBox="1">
            <a:spLocks noChangeArrowheads="1"/>
          </p:cNvSpPr>
          <p:nvPr/>
        </p:nvSpPr>
        <p:spPr bwMode="auto">
          <a:xfrm>
            <a:off x="3429000" y="4724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Inform</a:t>
            </a:r>
            <a:endParaRPr lang="en-US" altLang="en-US" sz="2400" b="1" dirty="0">
              <a:solidFill>
                <a:srgbClr val="000099"/>
              </a:solidFill>
              <a:latin typeface="Calibri" pitchFamily="34" charset="0"/>
              <a:ea typeface="ＭＳ Ｐゴシック" pitchFamily="6" charset="-128"/>
            </a:endParaRPr>
          </a:p>
        </p:txBody>
      </p:sp>
      <p:sp>
        <p:nvSpPr>
          <p:cNvPr id="17"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effectLst/>
              </a:rPr>
              <a:t>In terms of what we can influence</a:t>
            </a:r>
          </a:p>
        </p:txBody>
      </p:sp>
    </p:spTree>
    <p:extLst>
      <p:ext uri="{BB962C8B-B14F-4D97-AF65-F5344CB8AC3E}">
        <p14:creationId xmlns:p14="http://schemas.microsoft.com/office/powerpoint/2010/main" val="3413234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Outline</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647728" y="2306119"/>
            <a:ext cx="2254184" cy="2245762"/>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474423" y="2232788"/>
            <a:ext cx="2576211" cy="2576211"/>
          </a:xfrm>
        </p:spPr>
      </p:pic>
      <p:sp>
        <p:nvSpPr>
          <p:cNvPr id="3" name="TextBox 2">
            <a:extLst>
              <a:ext uri="{FF2B5EF4-FFF2-40B4-BE49-F238E27FC236}">
                <a16:creationId xmlns:a16="http://schemas.microsoft.com/office/drawing/2014/main" id="{279D04CF-0A34-EDBE-C422-3FF79D16F073}"/>
              </a:ext>
            </a:extLst>
          </p:cNvPr>
          <p:cNvSpPr txBox="1"/>
          <p:nvPr/>
        </p:nvSpPr>
        <p:spPr>
          <a:xfrm>
            <a:off x="6600056" y="5085184"/>
            <a:ext cx="2927853" cy="461665"/>
          </a:xfrm>
          <a:prstGeom prst="rect">
            <a:avLst/>
          </a:prstGeom>
          <a:noFill/>
        </p:spPr>
        <p:txBody>
          <a:bodyPr wrap="none" rtlCol="0">
            <a:spAutoFit/>
          </a:bodyPr>
          <a:lstStyle/>
          <a:p>
            <a:r>
              <a:rPr lang="en-CA" sz="2400" b="1" kern="1200" dirty="0">
                <a:solidFill>
                  <a:schemeClr val="tx1"/>
                </a:solidFill>
                <a:effectLst/>
                <a:latin typeface="+mn-lt"/>
                <a:ea typeface="+mn-ea"/>
                <a:cs typeface="+mn-cs"/>
              </a:rPr>
              <a:t>rasope@mcmaster.ca</a:t>
            </a:r>
            <a:endParaRPr lang="en-CA" sz="2400" dirty="0"/>
          </a:p>
        </p:txBody>
      </p:sp>
    </p:spTree>
    <p:extLst>
      <p:ext uri="{BB962C8B-B14F-4D97-AF65-F5344CB8AC3E}">
        <p14:creationId xmlns:p14="http://schemas.microsoft.com/office/powerpoint/2010/main" val="49190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body" sz="half" idx="1"/>
          </p:nvPr>
        </p:nvSpPr>
        <p:spPr>
          <a:xfrm>
            <a:off x="1847529" y="548680"/>
            <a:ext cx="3953569" cy="5761038"/>
          </a:xfrm>
          <a:ln>
            <a:solidFill>
              <a:srgbClr val="17375E"/>
            </a:solidFill>
          </a:ln>
        </p:spPr>
        <p:txBody>
          <a:bodyPr/>
          <a:lstStyle/>
          <a:p>
            <a:pPr marL="0" indent="0" eaLnBrk="1" hangingPunct="1">
              <a:buNone/>
              <a:defRPr/>
            </a:pP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The EDI is……</a:t>
            </a:r>
            <a:b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103 item questionnaire</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Completed by teachers</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population (or large group) measure</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understand trends in the development of  children</a:t>
            </a:r>
          </a:p>
        </p:txBody>
      </p:sp>
      <p:sp>
        <p:nvSpPr>
          <p:cNvPr id="43011" name="Rectangle 3"/>
          <p:cNvSpPr>
            <a:spLocks noGrp="1" noChangeArrowheads="1"/>
          </p:cNvSpPr>
          <p:nvPr>
            <p:ph type="body" sz="half" idx="2"/>
          </p:nvPr>
        </p:nvSpPr>
        <p:spPr>
          <a:xfrm>
            <a:off x="6384032" y="548680"/>
            <a:ext cx="4056062" cy="5760640"/>
          </a:xfrm>
          <a:ln>
            <a:solidFill>
              <a:srgbClr val="17375E"/>
            </a:solidFill>
          </a:ln>
        </p:spPr>
        <p:txBody>
          <a:bodyPr/>
          <a:lstStyle/>
          <a:p>
            <a:pPr marL="0" indent="0" eaLnBrk="1" hangingPunct="1">
              <a:buNone/>
              <a:defRPr/>
            </a:pP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The EDI is </a:t>
            </a:r>
            <a:r>
              <a:rPr lang="en-US" sz="3600" b="1" i="1" dirty="0">
                <a:solidFill>
                  <a:srgbClr val="17375E"/>
                </a:solidFill>
                <a:effectLst/>
                <a:latin typeface="Times New Roman" panose="02020603050405020304" pitchFamily="18" charset="0"/>
                <a:ea typeface="ＭＳ Ｐゴシック" charset="-128"/>
                <a:cs typeface="Times New Roman" panose="02020603050405020304" pitchFamily="18" charset="0"/>
              </a:rPr>
              <a:t>not</a:t>
            </a: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a:t>
            </a:r>
            <a:b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32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An individual child or diagnostic measure</a:t>
            </a:r>
          </a:p>
          <a:p>
            <a:pPr marL="519112" indent="-457200" eaLnBrk="1" hangingPunct="1">
              <a:buClrTx/>
              <a:buFont typeface="Arial" panose="020B0604020202020204" pitchFamily="34" charset="0"/>
              <a:buChar char="•"/>
              <a:defRPr/>
            </a:pPr>
            <a:r>
              <a:rPr lang="en-US" sz="32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evaluate teachers</a:t>
            </a:r>
            <a:endParaRPr lang="en-US" i="1"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1203394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8585115" y="1931025"/>
            <a:ext cx="1200150" cy="120015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688" y="1931025"/>
            <a:ext cx="1200152" cy="12001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860" y="1931025"/>
            <a:ext cx="1200152" cy="12001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1813" y="1935732"/>
            <a:ext cx="1200152" cy="120015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9515" y="1935731"/>
            <a:ext cx="1200152" cy="1200152"/>
          </a:xfrm>
          <a:prstGeom prst="rect">
            <a:avLst/>
          </a:prstGeom>
        </p:spPr>
      </p:pic>
      <p:sp>
        <p:nvSpPr>
          <p:cNvPr id="11" name="TextBox 10"/>
          <p:cNvSpPr txBox="1"/>
          <p:nvPr/>
        </p:nvSpPr>
        <p:spPr>
          <a:xfrm>
            <a:off x="2094423" y="3049474"/>
            <a:ext cx="1194441"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Physical Health and Well-Being</a:t>
            </a:r>
          </a:p>
        </p:txBody>
      </p:sp>
      <p:sp>
        <p:nvSpPr>
          <p:cNvPr id="12" name="TextBox 11"/>
          <p:cNvSpPr txBox="1"/>
          <p:nvPr/>
        </p:nvSpPr>
        <p:spPr>
          <a:xfrm>
            <a:off x="3657662" y="3049474"/>
            <a:ext cx="1348446" cy="276999"/>
          </a:xfrm>
          <a:prstGeom prst="rect">
            <a:avLst/>
          </a:prstGeom>
          <a:noFill/>
        </p:spPr>
        <p:txBody>
          <a:bodyPr wrap="none" rtlCol="0">
            <a:spAutoFit/>
          </a:bodyPr>
          <a:lstStyle/>
          <a:p>
            <a:pPr defTabSz="685800"/>
            <a:r>
              <a:rPr lang="en-CA" sz="1200" dirty="0">
                <a:solidFill>
                  <a:prstClr val="black"/>
                </a:solidFill>
                <a:latin typeface="Tw Cen MT" panose="020B0602020104020603"/>
              </a:rPr>
              <a:t>Social Competence</a:t>
            </a:r>
          </a:p>
        </p:txBody>
      </p:sp>
      <p:sp>
        <p:nvSpPr>
          <p:cNvPr id="13" name="TextBox 12"/>
          <p:cNvSpPr txBox="1"/>
          <p:nvPr/>
        </p:nvSpPr>
        <p:spPr>
          <a:xfrm>
            <a:off x="5325640" y="3049474"/>
            <a:ext cx="1327608" cy="276999"/>
          </a:xfrm>
          <a:prstGeom prst="rect">
            <a:avLst/>
          </a:prstGeom>
          <a:noFill/>
        </p:spPr>
        <p:txBody>
          <a:bodyPr wrap="none" rtlCol="0">
            <a:spAutoFit/>
          </a:bodyPr>
          <a:lstStyle/>
          <a:p>
            <a:pPr defTabSz="685800"/>
            <a:r>
              <a:rPr lang="en-CA" sz="1200" dirty="0">
                <a:solidFill>
                  <a:prstClr val="black"/>
                </a:solidFill>
                <a:latin typeface="Tw Cen MT" panose="020B0602020104020603"/>
              </a:rPr>
              <a:t>Emotional Maturity</a:t>
            </a:r>
          </a:p>
        </p:txBody>
      </p:sp>
      <p:sp>
        <p:nvSpPr>
          <p:cNvPr id="14" name="TextBox 13"/>
          <p:cNvSpPr txBox="1"/>
          <p:nvPr/>
        </p:nvSpPr>
        <p:spPr>
          <a:xfrm>
            <a:off x="6759569" y="3018580"/>
            <a:ext cx="1648172"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Language and Cognitive Development</a:t>
            </a:r>
          </a:p>
        </p:txBody>
      </p:sp>
      <p:sp>
        <p:nvSpPr>
          <p:cNvPr id="15" name="TextBox 14"/>
          <p:cNvSpPr txBox="1"/>
          <p:nvPr/>
        </p:nvSpPr>
        <p:spPr>
          <a:xfrm>
            <a:off x="8407741" y="3006821"/>
            <a:ext cx="1704244"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Communication Skills and General Knowledge</a:t>
            </a:r>
          </a:p>
        </p:txBody>
      </p:sp>
      <p:sp>
        <p:nvSpPr>
          <p:cNvPr id="16" name="TextBox 15"/>
          <p:cNvSpPr txBox="1"/>
          <p:nvPr/>
        </p:nvSpPr>
        <p:spPr>
          <a:xfrm>
            <a:off x="1912819" y="3746052"/>
            <a:ext cx="1575836" cy="1384995"/>
          </a:xfrm>
          <a:prstGeom prst="rect">
            <a:avLst/>
          </a:prstGeom>
          <a:noFill/>
        </p:spPr>
        <p:txBody>
          <a:bodyPr wrap="square" rtlCol="0">
            <a:spAutoFit/>
          </a:bodyPr>
          <a:lstStyle/>
          <a:p>
            <a:pPr algn="ctr" defTabSz="685800"/>
            <a:r>
              <a:rPr lang="en-CA" sz="1200" dirty="0">
                <a:solidFill>
                  <a:srgbClr val="42BA97">
                    <a:lumMod val="75000"/>
                  </a:srgbClr>
                </a:solidFill>
                <a:latin typeface="Tw Cen MT" panose="020B0602020104020603"/>
              </a:rPr>
              <a:t>Physical Readiness for the School Day</a:t>
            </a:r>
          </a:p>
          <a:p>
            <a:pPr algn="ctr" defTabSz="685800"/>
            <a:endParaRPr lang="en-CA" sz="1200" dirty="0">
              <a:solidFill>
                <a:srgbClr val="42BA97">
                  <a:lumMod val="75000"/>
                </a:srgbClr>
              </a:solidFill>
              <a:latin typeface="Tw Cen MT" panose="020B0602020104020603"/>
            </a:endParaRPr>
          </a:p>
          <a:p>
            <a:pPr algn="ctr" defTabSz="685800"/>
            <a:r>
              <a:rPr lang="en-CA" sz="1200" dirty="0">
                <a:solidFill>
                  <a:srgbClr val="42BA97">
                    <a:lumMod val="75000"/>
                  </a:srgbClr>
                </a:solidFill>
                <a:latin typeface="Tw Cen MT" panose="020B0602020104020603"/>
              </a:rPr>
              <a:t>Physical Independence</a:t>
            </a:r>
          </a:p>
          <a:p>
            <a:pPr algn="ctr" defTabSz="685800"/>
            <a:endParaRPr lang="en-CA" sz="1200" dirty="0">
              <a:solidFill>
                <a:srgbClr val="42BA97">
                  <a:lumMod val="75000"/>
                </a:srgbClr>
              </a:solidFill>
              <a:latin typeface="Tw Cen MT" panose="020B0602020104020603"/>
            </a:endParaRPr>
          </a:p>
          <a:p>
            <a:pPr algn="ctr" defTabSz="685800"/>
            <a:r>
              <a:rPr lang="en-CA" sz="1200" dirty="0">
                <a:solidFill>
                  <a:srgbClr val="42BA97">
                    <a:lumMod val="75000"/>
                  </a:srgbClr>
                </a:solidFill>
                <a:latin typeface="Tw Cen MT" panose="020B0602020104020603"/>
              </a:rPr>
              <a:t>Gross &amp; Fine Motor Skills</a:t>
            </a:r>
          </a:p>
        </p:txBody>
      </p:sp>
      <p:sp>
        <p:nvSpPr>
          <p:cNvPr id="17" name="TextBox 16"/>
          <p:cNvSpPr txBox="1"/>
          <p:nvPr/>
        </p:nvSpPr>
        <p:spPr>
          <a:xfrm>
            <a:off x="3513801" y="3746051"/>
            <a:ext cx="1629279" cy="2123658"/>
          </a:xfrm>
          <a:prstGeom prst="rect">
            <a:avLst/>
          </a:prstGeom>
          <a:noFill/>
        </p:spPr>
        <p:txBody>
          <a:bodyPr wrap="square" rtlCol="0">
            <a:spAutoFit/>
          </a:bodyPr>
          <a:lstStyle/>
          <a:p>
            <a:pPr algn="ctr" defTabSz="685800"/>
            <a:r>
              <a:rPr lang="en-CA" sz="1200" dirty="0">
                <a:solidFill>
                  <a:srgbClr val="0C94D3"/>
                </a:solidFill>
                <a:latin typeface="Tw Cen MT" panose="020B0602020104020603"/>
              </a:rPr>
              <a:t>Overall Social Competence</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Responsibility and Respect</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Approaches to Learning</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Readiness to Explore New Things</a:t>
            </a:r>
          </a:p>
        </p:txBody>
      </p:sp>
      <p:sp>
        <p:nvSpPr>
          <p:cNvPr id="18" name="TextBox 17"/>
          <p:cNvSpPr txBox="1"/>
          <p:nvPr/>
        </p:nvSpPr>
        <p:spPr>
          <a:xfrm>
            <a:off x="5161974" y="3746051"/>
            <a:ext cx="1629279" cy="1938992"/>
          </a:xfrm>
          <a:prstGeom prst="rect">
            <a:avLst/>
          </a:prstGeom>
          <a:noFill/>
        </p:spPr>
        <p:txBody>
          <a:bodyPr wrap="square" rtlCol="0">
            <a:spAutoFit/>
          </a:bodyPr>
          <a:lstStyle/>
          <a:p>
            <a:pPr algn="ctr" defTabSz="685800"/>
            <a:r>
              <a:rPr lang="en-CA" sz="1200" dirty="0">
                <a:solidFill>
                  <a:srgbClr val="6950A2"/>
                </a:solidFill>
                <a:latin typeface="Tw Cen MT" panose="020B0602020104020603"/>
              </a:rPr>
              <a:t>Prosocial and Helping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Anxious and Fearful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Aggressive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Hyperactive and Inattentive Behaviour</a:t>
            </a:r>
          </a:p>
        </p:txBody>
      </p:sp>
      <p:sp>
        <p:nvSpPr>
          <p:cNvPr id="19" name="TextBox 18"/>
          <p:cNvSpPr txBox="1"/>
          <p:nvPr/>
        </p:nvSpPr>
        <p:spPr>
          <a:xfrm>
            <a:off x="6810146" y="3746051"/>
            <a:ext cx="1629279" cy="1569660"/>
          </a:xfrm>
          <a:prstGeom prst="rect">
            <a:avLst/>
          </a:prstGeom>
          <a:noFill/>
        </p:spPr>
        <p:txBody>
          <a:bodyPr wrap="square" rtlCol="0">
            <a:spAutoFit/>
          </a:bodyPr>
          <a:lstStyle/>
          <a:p>
            <a:pPr algn="ctr" defTabSz="685800"/>
            <a:r>
              <a:rPr lang="en-CA" sz="1200" dirty="0">
                <a:solidFill>
                  <a:srgbClr val="C63B96"/>
                </a:solidFill>
                <a:latin typeface="Tw Cen MT" panose="020B0602020104020603"/>
              </a:rPr>
              <a:t>Basic Literacy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Interest in Literacy/Numeracy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Advanced Literacy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Basic Numeracy</a:t>
            </a:r>
          </a:p>
        </p:txBody>
      </p:sp>
      <p:sp>
        <p:nvSpPr>
          <p:cNvPr id="20" name="TextBox 19"/>
          <p:cNvSpPr txBox="1"/>
          <p:nvPr/>
        </p:nvSpPr>
        <p:spPr>
          <a:xfrm>
            <a:off x="8426606" y="3746052"/>
            <a:ext cx="1629279" cy="646331"/>
          </a:xfrm>
          <a:prstGeom prst="rect">
            <a:avLst/>
          </a:prstGeom>
          <a:noFill/>
        </p:spPr>
        <p:txBody>
          <a:bodyPr wrap="square" rtlCol="0">
            <a:spAutoFit/>
          </a:bodyPr>
          <a:lstStyle/>
          <a:p>
            <a:pPr algn="ctr" defTabSz="685800"/>
            <a:r>
              <a:rPr lang="en-CA" sz="1200" dirty="0">
                <a:solidFill>
                  <a:srgbClr val="DF7630"/>
                </a:solidFill>
                <a:latin typeface="Tw Cen MT" panose="020B0602020104020603"/>
              </a:rPr>
              <a:t>Communication Skills and General Knowledge</a:t>
            </a:r>
          </a:p>
        </p:txBody>
      </p:sp>
      <p:cxnSp>
        <p:nvCxnSpPr>
          <p:cNvPr id="22" name="Straight Connector 21"/>
          <p:cNvCxnSpPr/>
          <p:nvPr/>
        </p:nvCxnSpPr>
        <p:spPr>
          <a:xfrm>
            <a:off x="1756153" y="3560630"/>
            <a:ext cx="8694174" cy="0"/>
          </a:xfrm>
          <a:prstGeom prst="line">
            <a:avLst/>
          </a:prstGeom>
        </p:spPr>
        <p:style>
          <a:lnRef idx="1">
            <a:schemeClr val="dk1"/>
          </a:lnRef>
          <a:fillRef idx="0">
            <a:schemeClr val="dk1"/>
          </a:fillRef>
          <a:effectRef idx="0">
            <a:schemeClr val="dk1"/>
          </a:effectRef>
          <a:fontRef idx="minor">
            <a:schemeClr val="tx1"/>
          </a:fontRef>
        </p:style>
      </p:cxnSp>
      <p:sp>
        <p:nvSpPr>
          <p:cNvPr id="2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EDI Domains</a:t>
            </a:r>
          </a:p>
        </p:txBody>
      </p:sp>
    </p:spTree>
    <p:extLst>
      <p:ext uri="{BB962C8B-B14F-4D97-AF65-F5344CB8AC3E}">
        <p14:creationId xmlns:p14="http://schemas.microsoft.com/office/powerpoint/2010/main" val="307989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3" t="3541" r="2187" b="4152"/>
          <a:stretch/>
        </p:blipFill>
        <p:spPr bwMode="auto">
          <a:xfrm>
            <a:off x="7608168" y="116632"/>
            <a:ext cx="4304714" cy="316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36" t="5089" r="4760" b="3164"/>
          <a:stretch/>
        </p:blipFill>
        <p:spPr bwMode="auto">
          <a:xfrm>
            <a:off x="191344" y="3493931"/>
            <a:ext cx="4740812" cy="3205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84032" y="4149080"/>
            <a:ext cx="5528850" cy="1815882"/>
          </a:xfrm>
          <a:prstGeom prst="rect">
            <a:avLst/>
          </a:prstGeom>
          <a:noFill/>
        </p:spPr>
        <p:txBody>
          <a:bodyPr wrap="square" rtlCol="0">
            <a:spAutoFit/>
          </a:bodyPr>
          <a:lstStyle/>
          <a:p>
            <a:r>
              <a:rPr lang="en-GB" altLang="en-US" sz="2800" dirty="0">
                <a:solidFill>
                  <a:srgbClr val="000066"/>
                </a:solidFill>
              </a:rPr>
              <a:t>Subdomains:</a:t>
            </a:r>
          </a:p>
          <a:p>
            <a:pPr marL="457200" indent="-457200">
              <a:buFont typeface="+mj-lt"/>
              <a:buAutoNum type="arabicPeriod"/>
            </a:pPr>
            <a:r>
              <a:rPr lang="en-GB" altLang="en-US" sz="2800" dirty="0">
                <a:solidFill>
                  <a:srgbClr val="000066"/>
                </a:solidFill>
              </a:rPr>
              <a:t>Physical readiness for school day </a:t>
            </a:r>
          </a:p>
          <a:p>
            <a:pPr marL="457200" indent="-457200">
              <a:buFont typeface="+mj-lt"/>
              <a:buAutoNum type="arabicPeriod"/>
            </a:pPr>
            <a:r>
              <a:rPr lang="en-GB" altLang="en-US" sz="2800" dirty="0">
                <a:solidFill>
                  <a:srgbClr val="000066"/>
                </a:solidFill>
              </a:rPr>
              <a:t>Physical independence </a:t>
            </a:r>
          </a:p>
          <a:p>
            <a:pPr marL="457200" indent="-457200">
              <a:buFont typeface="+mj-lt"/>
              <a:buAutoNum type="arabicPeriod"/>
            </a:pPr>
            <a:r>
              <a:rPr lang="en-GB" altLang="en-US" sz="2800" dirty="0">
                <a:solidFill>
                  <a:srgbClr val="000066"/>
                </a:solidFill>
              </a:rPr>
              <a:t>Gross and fine motor skills</a:t>
            </a:r>
            <a:endParaRPr lang="en-CA" sz="2800" dirty="0">
              <a:solidFill>
                <a:srgbClr val="000066"/>
              </a:solidFill>
            </a:endParaRPr>
          </a:p>
        </p:txBody>
      </p:sp>
      <p:sp>
        <p:nvSpPr>
          <p:cNvPr id="7" name="Rectangle 5"/>
          <p:cNvSpPr>
            <a:spLocks noChangeArrowheads="1"/>
          </p:cNvSpPr>
          <p:nvPr/>
        </p:nvSpPr>
        <p:spPr bwMode="auto">
          <a:xfrm>
            <a:off x="695400" y="548680"/>
            <a:ext cx="537621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CA" sz="4800" b="1" dirty="0">
                <a:solidFill>
                  <a:srgbClr val="000066"/>
                </a:solidFill>
                <a:ea typeface="ＭＳ Ｐゴシック" charset="0"/>
                <a:cs typeface="ＭＳ Ｐゴシック" charset="0"/>
              </a:rPr>
              <a:t>Physical Health &amp; Well-Being</a:t>
            </a:r>
          </a:p>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	</a:t>
            </a:r>
            <a:endParaRPr lang="en-US" sz="4800" b="1" dirty="0">
              <a:solidFill>
                <a:srgbClr val="000066"/>
              </a:solidFill>
              <a:latin typeface="+mj-lt"/>
              <a:ea typeface="ＭＳ Ｐゴシック" charset="0"/>
              <a:cs typeface="ＭＳ Ｐゴシック" charset="0"/>
            </a:endParaRPr>
          </a:p>
        </p:txBody>
      </p:sp>
    </p:spTree>
    <p:extLst>
      <p:ext uri="{BB962C8B-B14F-4D97-AF65-F5344CB8AC3E}">
        <p14:creationId xmlns:p14="http://schemas.microsoft.com/office/powerpoint/2010/main" val="3988270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87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23" t="3568" r="2193" b="3339"/>
          <a:stretch/>
        </p:blipFill>
        <p:spPr bwMode="auto">
          <a:xfrm>
            <a:off x="119336" y="3159210"/>
            <a:ext cx="4773284" cy="352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5"/>
          <p:cNvSpPr>
            <a:spLocks noChangeArrowheads="1"/>
          </p:cNvSpPr>
          <p:nvPr/>
        </p:nvSpPr>
        <p:spPr bwMode="auto">
          <a:xfrm>
            <a:off x="695400" y="548680"/>
            <a:ext cx="53762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Social Competence</a:t>
            </a:r>
          </a:p>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	</a:t>
            </a:r>
            <a:endParaRPr lang="en-US" sz="4800" b="1" dirty="0">
              <a:solidFill>
                <a:srgbClr val="000066"/>
              </a:solidFill>
              <a:latin typeface="+mj-lt"/>
              <a:ea typeface="ＭＳ Ｐゴシック" charset="0"/>
              <a:cs typeface="ＭＳ Ｐゴシック" charset="0"/>
            </a:endParaRPr>
          </a:p>
        </p:txBody>
      </p:sp>
      <p:pic>
        <p:nvPicPr>
          <p:cNvPr id="1587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70" t="3994" r="12500" b="4710"/>
          <a:stretch/>
        </p:blipFill>
        <p:spPr bwMode="auto">
          <a:xfrm>
            <a:off x="7824192" y="168550"/>
            <a:ext cx="4269228" cy="2946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879976" y="3984158"/>
            <a:ext cx="5853404" cy="2246769"/>
          </a:xfrm>
          <a:prstGeom prst="rect">
            <a:avLst/>
          </a:prstGeom>
          <a:noFill/>
        </p:spPr>
        <p:txBody>
          <a:bodyPr wrap="square" rtlCol="0">
            <a:spAutoFit/>
          </a:bodyPr>
          <a:lstStyle/>
          <a:p>
            <a:r>
              <a:rPr lang="en-GB" altLang="en-US" sz="2800" dirty="0">
                <a:solidFill>
                  <a:srgbClr val="000066"/>
                </a:solidFill>
              </a:rPr>
              <a:t>Subdomains:</a:t>
            </a:r>
          </a:p>
          <a:p>
            <a:pPr marL="457200" indent="-457200">
              <a:buFont typeface="+mj-lt"/>
              <a:buAutoNum type="arabicPeriod"/>
            </a:pPr>
            <a:r>
              <a:rPr lang="en-GB" altLang="en-US" sz="2800" dirty="0">
                <a:solidFill>
                  <a:srgbClr val="000066"/>
                </a:solidFill>
              </a:rPr>
              <a:t>Overall social competence</a:t>
            </a:r>
          </a:p>
          <a:p>
            <a:pPr marL="457200" indent="-457200">
              <a:buFont typeface="+mj-lt"/>
              <a:buAutoNum type="arabicPeriod"/>
            </a:pPr>
            <a:r>
              <a:rPr lang="en-GB" sz="2800" dirty="0">
                <a:solidFill>
                  <a:srgbClr val="000066"/>
                </a:solidFill>
              </a:rPr>
              <a:t>Responsibility and respect</a:t>
            </a:r>
          </a:p>
          <a:p>
            <a:pPr marL="457200" indent="-457200">
              <a:buFont typeface="+mj-lt"/>
              <a:buAutoNum type="arabicPeriod"/>
            </a:pPr>
            <a:r>
              <a:rPr lang="en-CA" sz="2800" dirty="0">
                <a:solidFill>
                  <a:srgbClr val="000066"/>
                </a:solidFill>
              </a:rPr>
              <a:t>Approaches to learning</a:t>
            </a:r>
          </a:p>
          <a:p>
            <a:pPr marL="457200" indent="-457200">
              <a:buFont typeface="+mj-lt"/>
              <a:buAutoNum type="arabicPeriod"/>
            </a:pPr>
            <a:r>
              <a:rPr lang="en-CA" sz="2800" dirty="0">
                <a:solidFill>
                  <a:srgbClr val="000066"/>
                </a:solidFill>
              </a:rPr>
              <a:t>Readiness to explore new things</a:t>
            </a:r>
          </a:p>
        </p:txBody>
      </p:sp>
    </p:spTree>
    <p:extLst>
      <p:ext uri="{BB962C8B-B14F-4D97-AF65-F5344CB8AC3E}">
        <p14:creationId xmlns:p14="http://schemas.microsoft.com/office/powerpoint/2010/main" val="1456422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preschooler.thebump.com/DM-Resize/photos.demandstudios.com/getty/article/239/16/rbkm_41.jpg?w=600&amp;h=600&amp;keep_rat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930" y="23777"/>
            <a:ext cx="5270217" cy="3074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portlife-pce.cz/wp-content/uploads/2011/07/hro%C5%A1%C3%AD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05" y="3789040"/>
            <a:ext cx="3876675" cy="271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68008" y="3789040"/>
            <a:ext cx="5184576" cy="1938992"/>
          </a:xfrm>
          <a:prstGeom prst="rect">
            <a:avLst/>
          </a:prstGeom>
          <a:noFill/>
        </p:spPr>
        <p:txBody>
          <a:bodyPr wrap="square" rtlCol="0">
            <a:spAutoFit/>
          </a:bodyPr>
          <a:lstStyle/>
          <a:p>
            <a:r>
              <a:rPr lang="en-GB" altLang="en-US" sz="2400" dirty="0">
                <a:solidFill>
                  <a:srgbClr val="000066"/>
                </a:solidFill>
              </a:rPr>
              <a:t>Subdomains:</a:t>
            </a:r>
          </a:p>
          <a:p>
            <a:pPr marL="457200" indent="-457200">
              <a:buFont typeface="+mj-lt"/>
              <a:buAutoNum type="arabicPeriod"/>
            </a:pPr>
            <a:r>
              <a:rPr lang="en-GB" altLang="en-US" sz="2400" dirty="0">
                <a:solidFill>
                  <a:srgbClr val="000066"/>
                </a:solidFill>
              </a:rPr>
              <a:t>Prosocial and helping behaviour</a:t>
            </a:r>
          </a:p>
          <a:p>
            <a:pPr marL="457200" indent="-457200">
              <a:buFont typeface="+mj-lt"/>
              <a:buAutoNum type="arabicPeriod"/>
            </a:pPr>
            <a:r>
              <a:rPr lang="en-GB" altLang="en-US" sz="2400" dirty="0">
                <a:solidFill>
                  <a:srgbClr val="000066"/>
                </a:solidFill>
              </a:rPr>
              <a:t>Anxious and fearful behaviour</a:t>
            </a:r>
          </a:p>
          <a:p>
            <a:pPr marL="457200" indent="-457200">
              <a:buFont typeface="+mj-lt"/>
              <a:buAutoNum type="arabicPeriod"/>
            </a:pPr>
            <a:r>
              <a:rPr lang="en-GB" altLang="en-US" sz="2400" dirty="0">
                <a:solidFill>
                  <a:srgbClr val="000066"/>
                </a:solidFill>
              </a:rPr>
              <a:t>Aggressive behaviour</a:t>
            </a:r>
          </a:p>
          <a:p>
            <a:pPr marL="457200" indent="-457200">
              <a:buFont typeface="+mj-lt"/>
              <a:buAutoNum type="arabicPeriod"/>
            </a:pPr>
            <a:r>
              <a:rPr lang="en-GB" altLang="en-US" sz="2400" dirty="0">
                <a:solidFill>
                  <a:srgbClr val="000066"/>
                </a:solidFill>
              </a:rPr>
              <a:t>Hyperactivity and inattention</a:t>
            </a:r>
          </a:p>
        </p:txBody>
      </p:sp>
      <p:sp>
        <p:nvSpPr>
          <p:cNvPr id="7" name="Text Box 6"/>
          <p:cNvSpPr txBox="1">
            <a:spLocks noChangeArrowheads="1"/>
          </p:cNvSpPr>
          <p:nvPr/>
        </p:nvSpPr>
        <p:spPr bwMode="auto">
          <a:xfrm>
            <a:off x="407368" y="815687"/>
            <a:ext cx="46085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50000"/>
              </a:spcBef>
              <a:spcAft>
                <a:spcPct val="0"/>
              </a:spcAft>
            </a:pPr>
            <a:r>
              <a:rPr lang="en-US" sz="5400" b="1" dirty="0">
                <a:solidFill>
                  <a:srgbClr val="000066"/>
                </a:solidFill>
                <a:latin typeface="+mn-lt"/>
              </a:rPr>
              <a:t>Emotional </a:t>
            </a:r>
          </a:p>
          <a:p>
            <a:pPr algn="ctr" eaLnBrk="0" fontAlgn="base" hangingPunct="0">
              <a:spcAft>
                <a:spcPct val="0"/>
              </a:spcAft>
            </a:pPr>
            <a:r>
              <a:rPr lang="en-US" sz="5400" b="1" dirty="0">
                <a:solidFill>
                  <a:srgbClr val="000066"/>
                </a:solidFill>
                <a:latin typeface="+mn-lt"/>
              </a:rPr>
              <a:t>Maturity</a:t>
            </a:r>
          </a:p>
          <a:p>
            <a:pPr eaLnBrk="0" fontAlgn="base" hangingPunct="0">
              <a:spcBef>
                <a:spcPct val="50000"/>
              </a:spcBef>
              <a:spcAft>
                <a:spcPct val="0"/>
              </a:spcAft>
            </a:pPr>
            <a:r>
              <a:rPr lang="en-US" sz="4800" b="1" dirty="0">
                <a:solidFill>
                  <a:srgbClr val="000066"/>
                </a:solidFill>
                <a:latin typeface="+mj-lt"/>
              </a:rPr>
              <a:t>	</a:t>
            </a:r>
          </a:p>
        </p:txBody>
      </p:sp>
    </p:spTree>
    <p:extLst>
      <p:ext uri="{BB962C8B-B14F-4D97-AF65-F5344CB8AC3E}">
        <p14:creationId xmlns:p14="http://schemas.microsoft.com/office/powerpoint/2010/main" val="2527597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07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68" t="3588" r="2227" b="3346"/>
          <a:stretch/>
        </p:blipFill>
        <p:spPr bwMode="auto">
          <a:xfrm>
            <a:off x="7752184" y="127559"/>
            <a:ext cx="4278248" cy="3434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4"/>
          <p:cNvSpPr txBox="1">
            <a:spLocks noChangeArrowheads="1"/>
          </p:cNvSpPr>
          <p:nvPr/>
        </p:nvSpPr>
        <p:spPr bwMode="auto">
          <a:xfrm>
            <a:off x="767408" y="476672"/>
            <a:ext cx="3997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CA" sz="4400" b="1" dirty="0">
                <a:solidFill>
                  <a:srgbClr val="000066"/>
                </a:solidFill>
                <a:latin typeface="+mj-lt"/>
              </a:rPr>
              <a:t>Language &amp; Cognitive Development</a:t>
            </a:r>
            <a:endParaRPr lang="en-CA" sz="5400" b="1" dirty="0">
              <a:solidFill>
                <a:srgbClr val="000066"/>
              </a:solidFill>
              <a:latin typeface="+mj-lt"/>
            </a:endParaRPr>
          </a:p>
        </p:txBody>
      </p:sp>
      <p:pic>
        <p:nvPicPr>
          <p:cNvPr id="16077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0" t="5880" r="20802" b="4496"/>
          <a:stretch/>
        </p:blipFill>
        <p:spPr bwMode="auto">
          <a:xfrm>
            <a:off x="119336" y="3652568"/>
            <a:ext cx="4445391" cy="30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341800" y="4077072"/>
            <a:ext cx="4176464" cy="2123658"/>
          </a:xfrm>
          <a:prstGeom prst="rect">
            <a:avLst/>
          </a:prstGeom>
          <a:noFill/>
        </p:spPr>
        <p:txBody>
          <a:bodyPr wrap="square" rtlCol="0">
            <a:spAutoFit/>
          </a:bodyPr>
          <a:lstStyle/>
          <a:p>
            <a:r>
              <a:rPr lang="en-GB" altLang="en-US" sz="2200" dirty="0">
                <a:solidFill>
                  <a:srgbClr val="000066"/>
                </a:solidFill>
              </a:rPr>
              <a:t>Subdomains:</a:t>
            </a:r>
          </a:p>
          <a:p>
            <a:pPr marL="457200" indent="-457200">
              <a:buFont typeface="+mj-lt"/>
              <a:buAutoNum type="arabicPeriod"/>
            </a:pPr>
            <a:r>
              <a:rPr lang="en-GB" altLang="en-US" sz="2200" dirty="0">
                <a:solidFill>
                  <a:srgbClr val="000066"/>
                </a:solidFill>
              </a:rPr>
              <a:t>Basic literacy</a:t>
            </a:r>
          </a:p>
          <a:p>
            <a:pPr marL="457200" indent="-457200">
              <a:buFont typeface="+mj-lt"/>
              <a:buAutoNum type="arabicPeriod"/>
            </a:pPr>
            <a:r>
              <a:rPr lang="en-GB" altLang="en-US" sz="2200" dirty="0">
                <a:solidFill>
                  <a:srgbClr val="000066"/>
                </a:solidFill>
              </a:rPr>
              <a:t>Interest in literacy/numeracy and memory</a:t>
            </a:r>
          </a:p>
          <a:p>
            <a:pPr marL="457200" indent="-457200">
              <a:buFont typeface="+mj-lt"/>
              <a:buAutoNum type="arabicPeriod"/>
            </a:pPr>
            <a:r>
              <a:rPr lang="en-GB" altLang="en-US" sz="2200" dirty="0">
                <a:solidFill>
                  <a:srgbClr val="000066"/>
                </a:solidFill>
              </a:rPr>
              <a:t>Advanced literacy</a:t>
            </a:r>
          </a:p>
          <a:p>
            <a:pPr marL="457200" indent="-457200">
              <a:buFont typeface="+mj-lt"/>
              <a:buAutoNum type="arabicPeriod"/>
            </a:pPr>
            <a:r>
              <a:rPr lang="en-GB" altLang="en-US" sz="2200" dirty="0">
                <a:solidFill>
                  <a:srgbClr val="000066"/>
                </a:solidFill>
              </a:rPr>
              <a:t>Basic numeracy</a:t>
            </a:r>
          </a:p>
        </p:txBody>
      </p:sp>
    </p:spTree>
    <p:extLst>
      <p:ext uri="{BB962C8B-B14F-4D97-AF65-F5344CB8AC3E}">
        <p14:creationId xmlns:p14="http://schemas.microsoft.com/office/powerpoint/2010/main" val="4025825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http://readyforlearning.files.wordpress.com/2010/12/children_learning-zbbjr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489" y="44624"/>
            <a:ext cx="4448175" cy="29337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www.kidstar.co/wp-content/uploads/2014/09/kids-educational-ga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 y="3688541"/>
            <a:ext cx="4762500" cy="3171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55790" y="4132042"/>
            <a:ext cx="6056833" cy="830997"/>
          </a:xfrm>
          <a:prstGeom prst="rect">
            <a:avLst/>
          </a:prstGeom>
          <a:noFill/>
        </p:spPr>
        <p:txBody>
          <a:bodyPr wrap="square" rtlCol="0">
            <a:spAutoFit/>
          </a:bodyPr>
          <a:lstStyle/>
          <a:p>
            <a:r>
              <a:rPr lang="en-GB" altLang="en-US" sz="2400" dirty="0">
                <a:solidFill>
                  <a:srgbClr val="000066"/>
                </a:solidFill>
              </a:rPr>
              <a:t>Subdomain:</a:t>
            </a:r>
          </a:p>
          <a:p>
            <a:pPr marL="457200" indent="-457200">
              <a:buFont typeface="+mj-lt"/>
              <a:buAutoNum type="arabicPeriod"/>
            </a:pPr>
            <a:r>
              <a:rPr lang="en-GB" altLang="en-US" sz="2400" dirty="0">
                <a:solidFill>
                  <a:srgbClr val="000066"/>
                </a:solidFill>
              </a:rPr>
              <a:t>Communication skills &amp; general knowledge</a:t>
            </a:r>
          </a:p>
        </p:txBody>
      </p:sp>
      <p:sp>
        <p:nvSpPr>
          <p:cNvPr id="6" name="Rectangle 4"/>
          <p:cNvSpPr txBox="1">
            <a:spLocks noChangeArrowheads="1"/>
          </p:cNvSpPr>
          <p:nvPr/>
        </p:nvSpPr>
        <p:spPr bwMode="auto">
          <a:xfrm>
            <a:off x="479376" y="539924"/>
            <a:ext cx="5544616" cy="260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a:lstStyle>
          <a:p>
            <a:pPr eaLnBrk="1" hangingPunct="1"/>
            <a:r>
              <a:rPr lang="en-CA" b="1" kern="0" dirty="0">
                <a:solidFill>
                  <a:srgbClr val="000066"/>
                </a:solidFill>
                <a:ea typeface="ＭＳ Ｐゴシック" charset="0"/>
                <a:cs typeface="ＭＳ Ｐゴシック" charset="0"/>
              </a:rPr>
              <a:t>Communication Skills &amp; General Knowledge</a:t>
            </a:r>
            <a:br>
              <a:rPr lang="en-CA" b="1" kern="0" dirty="0">
                <a:solidFill>
                  <a:srgbClr val="000066"/>
                </a:solidFill>
                <a:ea typeface="ＭＳ Ｐゴシック" charset="0"/>
                <a:cs typeface="ＭＳ Ｐゴシック" charset="0"/>
              </a:rPr>
            </a:br>
            <a:endParaRPr lang="en-CA" sz="3200" b="1" kern="0" dirty="0">
              <a:solidFill>
                <a:srgbClr val="000066"/>
              </a:solidFill>
              <a:ea typeface="ＭＳ Ｐゴシック" charset="0"/>
              <a:cs typeface="Comic Sans MS" charset="0"/>
            </a:endParaRPr>
          </a:p>
        </p:txBody>
      </p:sp>
    </p:spTree>
    <p:extLst>
      <p:ext uri="{BB962C8B-B14F-4D97-AF65-F5344CB8AC3E}">
        <p14:creationId xmlns:p14="http://schemas.microsoft.com/office/powerpoint/2010/main" val="1400134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72385C-A8E0-6075-03AE-E0D7CBE26F29}"/>
              </a:ext>
            </a:extLst>
          </p:cNvPr>
          <p:cNvPicPr>
            <a:picLocks noChangeAspect="1"/>
          </p:cNvPicPr>
          <p:nvPr/>
        </p:nvPicPr>
        <p:blipFill>
          <a:blip r:embed="rId3"/>
          <a:stretch>
            <a:fillRect/>
          </a:stretch>
        </p:blipFill>
        <p:spPr>
          <a:xfrm>
            <a:off x="1199456" y="1700808"/>
            <a:ext cx="9618816" cy="2842543"/>
          </a:xfrm>
          <a:prstGeom prst="rect">
            <a:avLst/>
          </a:prstGeom>
        </p:spPr>
      </p:pic>
      <p:sp>
        <p:nvSpPr>
          <p:cNvPr id="2" name="Title 1"/>
          <p:cNvSpPr>
            <a:spLocks noGrp="1"/>
          </p:cNvSpPr>
          <p:nvPr>
            <p:ph type="title"/>
          </p:nvPr>
        </p:nvSpPr>
        <p:spPr/>
        <p:txBody>
          <a:bodyPr/>
          <a:lstStyle/>
          <a:p>
            <a:r>
              <a:rPr lang="en-CA" dirty="0">
                <a:latin typeface="+mj-lt"/>
              </a:rPr>
              <a:t>EDI in Ontario</a:t>
            </a:r>
          </a:p>
        </p:txBody>
      </p:sp>
      <p:sp>
        <p:nvSpPr>
          <p:cNvPr id="3" name="Content Placeholder 2"/>
          <p:cNvSpPr>
            <a:spLocks noGrp="1"/>
          </p:cNvSpPr>
          <p:nvPr>
            <p:ph idx="1"/>
          </p:nvPr>
        </p:nvSpPr>
        <p:spPr/>
        <p:txBody>
          <a:bodyPr/>
          <a:lstStyle/>
          <a:p>
            <a:pPr marL="457200" lvl="1" indent="0">
              <a:buNone/>
            </a:pPr>
            <a:endParaRPr lang="en-CA" dirty="0">
              <a:latin typeface="+mj-lt"/>
            </a:endParaRPr>
          </a:p>
          <a:p>
            <a:pPr marL="457200" lvl="1" indent="0">
              <a:buNone/>
            </a:pPr>
            <a:endParaRPr lang="en-CA" dirty="0">
              <a:latin typeface="+mj-lt"/>
            </a:endParaRPr>
          </a:p>
          <a:p>
            <a:pPr marL="457200" lvl="1" indent="0">
              <a:buNone/>
            </a:pPr>
            <a:endParaRPr lang="en-CA" dirty="0">
              <a:latin typeface="+mj-lt"/>
            </a:endParaRPr>
          </a:p>
          <a:p>
            <a:pPr marL="457200" lvl="1" indent="0">
              <a:buNone/>
            </a:pPr>
            <a:endParaRPr lang="en-CA" dirty="0">
              <a:latin typeface="+mj-lt"/>
            </a:endParaRPr>
          </a:p>
          <a:p>
            <a:pPr marL="457200" lvl="1" indent="0">
              <a:buNone/>
            </a:pPr>
            <a:endParaRPr lang="en-CA" dirty="0">
              <a:latin typeface="+mj-lt"/>
            </a:endParaRPr>
          </a:p>
          <a:p>
            <a:pPr marL="457200" lvl="1" indent="0">
              <a:buNone/>
            </a:pPr>
            <a:endParaRPr lang="en-CA" dirty="0">
              <a:latin typeface="+mj-lt"/>
            </a:endParaRPr>
          </a:p>
        </p:txBody>
      </p:sp>
      <p:pic>
        <p:nvPicPr>
          <p:cNvPr id="1028" name="Picture 4" descr="Ministry of Education (Ontario) - Wikipedia">
            <a:extLst>
              <a:ext uri="{FF2B5EF4-FFF2-40B4-BE49-F238E27FC236}">
                <a16:creationId xmlns:a16="http://schemas.microsoft.com/office/drawing/2014/main" id="{C976B1AB-6E65-D7CC-5FAC-EB1411DA4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56" y="4643958"/>
            <a:ext cx="5023118" cy="203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445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Calibir"/>
              </a:rPr>
              <a:t>Ontario Cycle I-V Vulnerability</a:t>
            </a:r>
          </a:p>
        </p:txBody>
      </p:sp>
      <p:graphicFrame>
        <p:nvGraphicFramePr>
          <p:cNvPr id="6" name="Chart 5"/>
          <p:cNvGraphicFramePr/>
          <p:nvPr>
            <p:extLst>
              <p:ext uri="{D42A27DB-BD31-4B8C-83A1-F6EECF244321}">
                <p14:modId xmlns:p14="http://schemas.microsoft.com/office/powerpoint/2010/main" val="4078681857"/>
              </p:ext>
            </p:extLst>
          </p:nvPr>
        </p:nvGraphicFramePr>
        <p:xfrm>
          <a:off x="2063552" y="1628800"/>
          <a:ext cx="8352928" cy="47525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244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tx2">
              <a:lumMod val="75000"/>
            </a:schemeClr>
          </a:solidFill>
        </p:spPr>
        <p:txBody>
          <a:bodyPr/>
          <a:lstStyle/>
          <a:p>
            <a:r>
              <a:rPr lang="en-CA" dirty="0">
                <a:solidFill>
                  <a:schemeClr val="bg1"/>
                </a:solidFill>
              </a:rPr>
              <a:t>The Early Development Instrument</a:t>
            </a:r>
            <a:br>
              <a:rPr lang="en-CA" dirty="0">
                <a:solidFill>
                  <a:schemeClr val="bg1"/>
                </a:solidFill>
              </a:rPr>
            </a:br>
            <a:r>
              <a:rPr lang="en-CA" dirty="0">
                <a:solidFill>
                  <a:schemeClr val="bg1"/>
                </a:solidFill>
              </a:rPr>
              <a:t>(EDI)</a:t>
            </a:r>
          </a:p>
        </p:txBody>
      </p:sp>
      <p:sp>
        <p:nvSpPr>
          <p:cNvPr id="3" name="Subtitle 2"/>
          <p:cNvSpPr>
            <a:spLocks noGrp="1"/>
          </p:cNvSpPr>
          <p:nvPr>
            <p:ph type="subTitle" idx="1"/>
          </p:nvPr>
        </p:nvSpPr>
        <p:spPr>
          <a:xfrm>
            <a:off x="1487488" y="5254352"/>
            <a:ext cx="8875712" cy="910952"/>
          </a:xfrm>
        </p:spPr>
        <p:txBody>
          <a:bodyPr/>
          <a:lstStyle/>
          <a:p>
            <a:r>
              <a:rPr lang="en-US" dirty="0"/>
              <a:t>e-        Teacher Information &amp; Training Session</a:t>
            </a:r>
            <a:endParaRPr lang="en-CA" dirty="0"/>
          </a:p>
          <a:p>
            <a:endParaRPr lang="en-CA" dirty="0"/>
          </a:p>
        </p:txBody>
      </p:sp>
      <p:pic>
        <p:nvPicPr>
          <p:cNvPr id="4" name="Picture 6" descr="https://usedi.ucla.edu/images/EDI%20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7568" y="5370405"/>
            <a:ext cx="682094" cy="432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60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403728" y="1622423"/>
            <a:ext cx="11384544" cy="5118946"/>
          </a:xfrm>
          <a:prstGeom prst="rect">
            <a:avLst/>
          </a:prstGeom>
        </p:spPr>
      </p:pic>
      <p:sp>
        <p:nvSpPr>
          <p:cNvPr id="2" name="Title 1"/>
          <p:cNvSpPr>
            <a:spLocks noGrp="1"/>
          </p:cNvSpPr>
          <p:nvPr>
            <p:ph type="title"/>
          </p:nvPr>
        </p:nvSpPr>
        <p:spPr>
          <a:xfrm>
            <a:off x="335360" y="274638"/>
            <a:ext cx="11521280" cy="1143000"/>
          </a:xfrm>
        </p:spPr>
        <p:txBody>
          <a:bodyPr/>
          <a:lstStyle/>
          <a:p>
            <a:r>
              <a:rPr lang="en-US" dirty="0">
                <a:latin typeface="+mj-lt"/>
                <a:cs typeface="Times New Roman" panose="02020603050405020304" pitchFamily="18" charset="0"/>
              </a:rPr>
              <a:t>Outline</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2279576" y="1628800"/>
            <a:ext cx="9508695" cy="4741987"/>
          </a:xfrm>
        </p:spPr>
        <p:txBody>
          <a:bodyPr>
            <a:normAutofit/>
          </a:bodyPr>
          <a:lstStyle/>
          <a:p>
            <a:pPr>
              <a:lnSpc>
                <a:spcPct val="150000"/>
              </a:lnSpc>
            </a:pPr>
            <a:endParaRPr lang="en-US" sz="3600" dirty="0">
              <a:cs typeface="Times New Roman" panose="02020603050405020304" pitchFamily="18" charset="0"/>
            </a:endParaRPr>
          </a:p>
          <a:p>
            <a:pPr>
              <a:lnSpc>
                <a:spcPct val="150000"/>
              </a:lnSpc>
            </a:pPr>
            <a:r>
              <a:rPr lang="en-US" sz="3600" b="1" dirty="0">
                <a:latin typeface="+mn-lt"/>
                <a:cs typeface="Times New Roman" panose="02020603050405020304" pitchFamily="18" charset="0"/>
              </a:rPr>
              <a:t>Early Childhood Development</a:t>
            </a:r>
          </a:p>
          <a:p>
            <a:pPr>
              <a:lnSpc>
                <a:spcPct val="150000"/>
              </a:lnSpc>
            </a:pPr>
            <a:r>
              <a:rPr lang="en-US" sz="3600" b="1" dirty="0">
                <a:latin typeface="+mn-lt"/>
                <a:cs typeface="Times New Roman" panose="02020603050405020304" pitchFamily="18" charset="0"/>
              </a:rPr>
              <a:t>The Early Development Instrument (EDI)</a:t>
            </a:r>
          </a:p>
          <a:p>
            <a:pPr>
              <a:lnSpc>
                <a:spcPct val="150000"/>
              </a:lnSpc>
            </a:pPr>
            <a:r>
              <a:rPr lang="en-US" sz="3600" b="1" dirty="0">
                <a:latin typeface="+mn-lt"/>
                <a:cs typeface="Times New Roman" panose="02020603050405020304" pitchFamily="18" charset="0"/>
              </a:rPr>
              <a:t>EDI resources</a:t>
            </a:r>
            <a:endParaRPr lang="en-CA" sz="3600" dirty="0"/>
          </a:p>
        </p:txBody>
      </p:sp>
    </p:spTree>
    <p:extLst>
      <p:ext uri="{BB962C8B-B14F-4D97-AF65-F5344CB8AC3E}">
        <p14:creationId xmlns:p14="http://schemas.microsoft.com/office/powerpoint/2010/main" val="381630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aroline\Downloads\FreeGreatPicture.com-25502-happy-childhoo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487488" y="143661"/>
            <a:ext cx="10287000" cy="6714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360" y="143661"/>
            <a:ext cx="11439128" cy="1143000"/>
          </a:xfrm>
        </p:spPr>
        <p:txBody>
          <a:bodyPr/>
          <a:lstStyle/>
          <a:p>
            <a:r>
              <a:rPr lang="en-CA" dirty="0">
                <a:latin typeface="+mj-lt"/>
              </a:rPr>
              <a:t>Overview</a:t>
            </a:r>
          </a:p>
        </p:txBody>
      </p:sp>
      <p:sp>
        <p:nvSpPr>
          <p:cNvPr id="3" name="Content Placeholder 2"/>
          <p:cNvSpPr>
            <a:spLocks noGrp="1"/>
          </p:cNvSpPr>
          <p:nvPr>
            <p:ph idx="1"/>
          </p:nvPr>
        </p:nvSpPr>
        <p:spPr>
          <a:xfrm>
            <a:off x="1981200" y="1600201"/>
            <a:ext cx="4260534" cy="4525963"/>
          </a:xfrm>
        </p:spPr>
        <p:txBody>
          <a:bodyPr/>
          <a:lstStyle/>
          <a:p>
            <a:r>
              <a:rPr lang="en-CA" b="1" dirty="0"/>
              <a:t>Information about the e-       process</a:t>
            </a:r>
          </a:p>
          <a:p>
            <a:endParaRPr lang="en-CA" dirty="0"/>
          </a:p>
          <a:p>
            <a:r>
              <a:rPr lang="en-CA" b="1" dirty="0"/>
              <a:t>How to complete the online questionnaire</a:t>
            </a:r>
          </a:p>
        </p:txBody>
      </p:sp>
      <p:pic>
        <p:nvPicPr>
          <p:cNvPr id="7" name="Picture 2"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7634" y="2132857"/>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12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665296" cy="1143000"/>
          </a:xfrm>
        </p:spPr>
        <p:txBody>
          <a:bodyPr/>
          <a:lstStyle/>
          <a:p>
            <a:r>
              <a:rPr lang="en-CA" dirty="0">
                <a:latin typeface="+mj-lt"/>
              </a:rPr>
              <a:t>Getting Started</a:t>
            </a:r>
          </a:p>
        </p:txBody>
      </p:sp>
      <p:sp>
        <p:nvSpPr>
          <p:cNvPr id="3" name="Content Placeholder 2"/>
          <p:cNvSpPr>
            <a:spLocks noGrp="1"/>
          </p:cNvSpPr>
          <p:nvPr>
            <p:ph idx="1"/>
          </p:nvPr>
        </p:nvSpPr>
        <p:spPr>
          <a:xfrm>
            <a:off x="609600" y="1600201"/>
            <a:ext cx="11247040" cy="4525963"/>
          </a:xfrm>
        </p:spPr>
        <p:txBody>
          <a:bodyPr/>
          <a:lstStyle/>
          <a:p>
            <a:pPr marL="0" indent="0">
              <a:buNone/>
            </a:pPr>
            <a:r>
              <a:rPr lang="en-CA" dirty="0"/>
              <a:t>Teachers need to the following resources in order to complete their EDI questionnaires</a:t>
            </a:r>
          </a:p>
          <a:p>
            <a:pPr marL="0" indent="0">
              <a:buNone/>
            </a:pPr>
            <a:endParaRPr lang="en-CA" dirty="0"/>
          </a:p>
          <a:p>
            <a:pPr marL="971550" lvl="1" indent="-514350">
              <a:buFont typeface="+mj-lt"/>
              <a:buAutoNum type="arabicPeriod"/>
            </a:pPr>
            <a:r>
              <a:rPr lang="en-CA" dirty="0"/>
              <a:t>Local class list </a:t>
            </a:r>
          </a:p>
          <a:p>
            <a:pPr marL="971550" lvl="1" indent="-514350">
              <a:buFont typeface="+mj-lt"/>
              <a:buAutoNum type="arabicPeriod"/>
            </a:pPr>
            <a:r>
              <a:rPr lang="en-CA" dirty="0"/>
              <a:t>e-EDI Teacher log-in &amp; password	</a:t>
            </a:r>
          </a:p>
          <a:p>
            <a:pPr marL="971550" lvl="1" indent="-514350">
              <a:buFont typeface="+mj-lt"/>
              <a:buAutoNum type="arabicPeriod"/>
            </a:pPr>
            <a:r>
              <a:rPr lang="en-CA" dirty="0"/>
              <a:t>EDI Guide				</a:t>
            </a:r>
          </a:p>
          <a:p>
            <a:pPr marL="971550" lvl="1" indent="-514350">
              <a:buFont typeface="+mj-lt"/>
              <a:buAutoNum type="arabicPeriod"/>
            </a:pPr>
            <a:r>
              <a:rPr lang="en-CA" dirty="0"/>
              <a:t>e-EDI Teacher Manual			</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534858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Caroline\Children pictures\FreeGreatPicture.com-30962-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805308"/>
            <a:ext cx="5571771" cy="6296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EDI Guide &amp; Teacher’s Manual</a:t>
            </a:r>
          </a:p>
        </p:txBody>
      </p:sp>
      <p:sp>
        <p:nvSpPr>
          <p:cNvPr id="3" name="Content Placeholder 2"/>
          <p:cNvSpPr>
            <a:spLocks noGrp="1"/>
          </p:cNvSpPr>
          <p:nvPr>
            <p:ph idx="1"/>
          </p:nvPr>
        </p:nvSpPr>
        <p:spPr>
          <a:xfrm>
            <a:off x="4007768" y="1600200"/>
            <a:ext cx="6336704" cy="5213176"/>
          </a:xfrm>
          <a:solidFill>
            <a:schemeClr val="bg1"/>
          </a:solidFill>
        </p:spPr>
        <p:txBody>
          <a:bodyPr>
            <a:normAutofit/>
          </a:bodyPr>
          <a:lstStyle/>
          <a:p>
            <a:endParaRPr lang="en-CA" sz="2600" dirty="0"/>
          </a:p>
          <a:p>
            <a:endParaRPr lang="en-CA" sz="2600" dirty="0"/>
          </a:p>
          <a:p>
            <a:r>
              <a:rPr lang="en-CA" sz="2600" dirty="0"/>
              <a:t>They are intended to facilitate completion of the </a:t>
            </a:r>
          </a:p>
          <a:p>
            <a:endParaRPr lang="en-CA" sz="1200" dirty="0"/>
          </a:p>
          <a:p>
            <a:r>
              <a:rPr lang="en-CA" sz="2600" dirty="0"/>
              <a:t>The Manual provides steps to guide the on-line completion of the          questionnaires </a:t>
            </a:r>
          </a:p>
          <a:p>
            <a:endParaRPr lang="en-CA" sz="1200" dirty="0"/>
          </a:p>
          <a:p>
            <a:r>
              <a:rPr lang="en-CA" sz="2600" dirty="0"/>
              <a:t>The Guide provides more detailed information about each question in the </a:t>
            </a:r>
          </a:p>
          <a:p>
            <a:pPr marL="0" indent="0">
              <a:buNone/>
            </a:pPr>
            <a:endParaRPr lang="en-CA" sz="1200" dirty="0"/>
          </a:p>
        </p:txBody>
      </p:sp>
      <p:pic>
        <p:nvPicPr>
          <p:cNvPr id="6"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152" y="4014097"/>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3912" y="2996952"/>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4392" y="5085184"/>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766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088" y="3705944"/>
            <a:ext cx="2799564" cy="303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66814" y="188640"/>
            <a:ext cx="11593288" cy="1143000"/>
          </a:xfrm>
        </p:spPr>
        <p:txBody>
          <a:bodyPr/>
          <a:lstStyle/>
          <a:p>
            <a:r>
              <a:rPr lang="en-CA" dirty="0">
                <a:latin typeface="+mj-lt"/>
              </a:rPr>
              <a:t>Before You Begin the e-EDI</a:t>
            </a:r>
          </a:p>
        </p:txBody>
      </p:sp>
      <p:sp>
        <p:nvSpPr>
          <p:cNvPr id="3" name="Content Placeholder 2"/>
          <p:cNvSpPr>
            <a:spLocks noGrp="1"/>
          </p:cNvSpPr>
          <p:nvPr>
            <p:ph idx="1"/>
          </p:nvPr>
        </p:nvSpPr>
        <p:spPr>
          <a:xfrm>
            <a:off x="623392" y="1556792"/>
            <a:ext cx="8352928" cy="5184576"/>
          </a:xfrm>
        </p:spPr>
        <p:txBody>
          <a:bodyPr>
            <a:noAutofit/>
          </a:bodyPr>
          <a:lstStyle/>
          <a:p>
            <a:pPr marL="514350" indent="-514350">
              <a:buFont typeface="+mj-lt"/>
              <a:buAutoNum type="arabicPeriod"/>
            </a:pPr>
            <a:r>
              <a:rPr lang="en-CA" sz="2400" dirty="0"/>
              <a:t>Receive your           training!</a:t>
            </a:r>
          </a:p>
          <a:p>
            <a:pPr marL="514350" indent="-514350">
              <a:buFont typeface="+mj-lt"/>
              <a:buAutoNum type="arabicPeriod"/>
            </a:pPr>
            <a:endParaRPr lang="en-CA" sz="600" dirty="0"/>
          </a:p>
          <a:p>
            <a:pPr marL="514350" indent="-514350">
              <a:buFont typeface="+mj-lt"/>
              <a:buAutoNum type="arabicPeriod"/>
            </a:pPr>
            <a:r>
              <a:rPr lang="en-CA" sz="2400" dirty="0"/>
              <a:t>Get your login &amp; password</a:t>
            </a:r>
          </a:p>
          <a:p>
            <a:pPr marL="514350" indent="-514350">
              <a:buFont typeface="+mj-lt"/>
              <a:buAutoNum type="arabicPeriod"/>
            </a:pPr>
            <a:endParaRPr lang="en-CA" sz="600" dirty="0"/>
          </a:p>
          <a:p>
            <a:pPr marL="514350" indent="-514350">
              <a:buFont typeface="+mj-lt"/>
              <a:buAutoNum type="arabicPeriod"/>
            </a:pPr>
            <a:r>
              <a:rPr lang="en-CA" sz="2400" dirty="0"/>
              <a:t>Review the           questions</a:t>
            </a:r>
          </a:p>
          <a:p>
            <a:pPr marL="514350" indent="-514350">
              <a:buFont typeface="+mj-lt"/>
              <a:buAutoNum type="arabicPeriod"/>
            </a:pPr>
            <a:endParaRPr lang="en-CA" sz="600" dirty="0"/>
          </a:p>
          <a:p>
            <a:pPr marL="514350" indent="-514350">
              <a:buFont typeface="+mj-lt"/>
              <a:buAutoNum type="arabicPeriod"/>
            </a:pPr>
            <a:r>
              <a:rPr lang="en-CA" sz="2400" dirty="0"/>
              <a:t>Have your class list handy</a:t>
            </a:r>
          </a:p>
          <a:p>
            <a:pPr marL="514350" indent="-514350">
              <a:buFont typeface="+mj-lt"/>
              <a:buAutoNum type="arabicPeriod"/>
            </a:pPr>
            <a:endParaRPr lang="en-CA" sz="600" dirty="0"/>
          </a:p>
          <a:p>
            <a:pPr marL="514350" indent="-514350">
              <a:buFont typeface="+mj-lt"/>
              <a:buAutoNum type="arabicPeriod"/>
            </a:pPr>
            <a:r>
              <a:rPr lang="en-CA" sz="2400" dirty="0"/>
              <a:t>Ensure that all the children in your class(es) have a local ID &amp; are included on your list</a:t>
            </a:r>
          </a:p>
          <a:p>
            <a:pPr marL="514350" indent="-514350">
              <a:buFont typeface="+mj-lt"/>
              <a:buAutoNum type="arabicPeriod"/>
            </a:pPr>
            <a:endParaRPr lang="en-CA" sz="600" dirty="0"/>
          </a:p>
          <a:p>
            <a:pPr marL="514350" indent="-514350">
              <a:buFont typeface="+mj-lt"/>
              <a:buAutoNum type="arabicPeriod"/>
            </a:pPr>
            <a:r>
              <a:rPr lang="en-CA" sz="2400" dirty="0"/>
              <a:t>Review any background materials (e.g.</a:t>
            </a:r>
            <a:br>
              <a:rPr lang="en-CA" sz="2400" dirty="0"/>
            </a:br>
            <a:r>
              <a:rPr lang="en-CA" sz="2400" dirty="0"/>
              <a:t>Guide, Teacher’s Manual)</a:t>
            </a:r>
          </a:p>
          <a:p>
            <a:pPr marL="514350" indent="-514350">
              <a:buFont typeface="+mj-lt"/>
              <a:buAutoNum type="arabicPeriod"/>
            </a:pPr>
            <a:endParaRPr lang="en-CA" sz="600" dirty="0"/>
          </a:p>
          <a:p>
            <a:pPr marL="514350" indent="-514350">
              <a:buFont typeface="+mj-lt"/>
              <a:buAutoNum type="arabicPeriod"/>
            </a:pPr>
            <a:r>
              <a:rPr lang="en-CA" sz="2400" dirty="0"/>
              <a:t>If applicable, list students whose parents/guardians have refused to participate</a:t>
            </a:r>
          </a:p>
          <a:p>
            <a:pPr marL="514350" indent="-514350">
              <a:buFont typeface="+mj-lt"/>
              <a:buAutoNum type="arabicPeriod"/>
            </a:pPr>
            <a:endParaRPr lang="en-CA" sz="600" dirty="0"/>
          </a:p>
        </p:txBody>
      </p:sp>
      <p:pic>
        <p:nvPicPr>
          <p:cNvPr id="4"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656" y="1556792"/>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632" y="2636912"/>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682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Tip #1</a:t>
            </a:r>
          </a:p>
        </p:txBody>
      </p:sp>
      <p:sp>
        <p:nvSpPr>
          <p:cNvPr id="3" name="Content Placeholder 2"/>
          <p:cNvSpPr>
            <a:spLocks noGrp="1"/>
          </p:cNvSpPr>
          <p:nvPr>
            <p:ph idx="1"/>
          </p:nvPr>
        </p:nvSpPr>
        <p:spPr>
          <a:xfrm>
            <a:off x="1981200" y="1567334"/>
            <a:ext cx="8229600" cy="4525963"/>
          </a:xfrm>
          <a:ln w="22225">
            <a:solidFill>
              <a:schemeClr val="tx2">
                <a:lumMod val="75000"/>
              </a:schemeClr>
            </a:solidFill>
          </a:ln>
        </p:spPr>
        <p:txBody>
          <a:bodyPr>
            <a:normAutofit/>
          </a:bodyPr>
          <a:lstStyle/>
          <a:p>
            <a:pPr marL="0" indent="0" algn="ctr">
              <a:buNone/>
            </a:pPr>
            <a:endParaRPr lang="en-CA" dirty="0"/>
          </a:p>
          <a:p>
            <a:pPr marL="0" indent="0" algn="ctr">
              <a:buNone/>
            </a:pPr>
            <a:r>
              <a:rPr lang="en-CA" sz="2800" dirty="0"/>
              <a:t>Read the entire         Guide </a:t>
            </a:r>
            <a:r>
              <a:rPr lang="en-CA" sz="2800" b="1" i="1" dirty="0"/>
              <a:t>once</a:t>
            </a:r>
            <a:r>
              <a:rPr lang="en-CA" sz="2800" dirty="0"/>
              <a:t> before starting on the questionnaires</a:t>
            </a:r>
          </a:p>
          <a:p>
            <a:pPr marL="0" indent="0" algn="ctr">
              <a:buNone/>
            </a:pPr>
            <a:endParaRPr lang="en-CA" sz="1200" dirty="0"/>
          </a:p>
          <a:p>
            <a:pPr marL="0" indent="0" algn="ctr">
              <a:buNone/>
            </a:pPr>
            <a:r>
              <a:rPr lang="en-CA" sz="2800" dirty="0"/>
              <a:t>After having read the Guide, please consult it if you have any doubts about a given question</a:t>
            </a:r>
          </a:p>
          <a:p>
            <a:pPr marL="0" indent="0" algn="ctr">
              <a:buNone/>
            </a:pPr>
            <a:endParaRPr lang="en-CA" sz="1200" dirty="0"/>
          </a:p>
          <a:p>
            <a:pPr marL="0" indent="0" algn="ctr">
              <a:buNone/>
            </a:pPr>
            <a:r>
              <a:rPr lang="en-CA" sz="2800" dirty="0"/>
              <a:t>Have the e-        Teacher’s Manual with you when completing the questionnaires</a:t>
            </a:r>
          </a:p>
        </p:txBody>
      </p:sp>
      <p:pic>
        <p:nvPicPr>
          <p:cNvPr id="6146"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816" y="2132857"/>
            <a:ext cx="694378" cy="440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3792" y="4509120"/>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914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Implementation Timelines &amp; Deadlines</a:t>
            </a:r>
          </a:p>
        </p:txBody>
      </p:sp>
      <p:sp>
        <p:nvSpPr>
          <p:cNvPr id="3" name="Content Placeholder 2"/>
          <p:cNvSpPr>
            <a:spLocks noGrp="1"/>
          </p:cNvSpPr>
          <p:nvPr>
            <p:ph sz="half" idx="1"/>
          </p:nvPr>
        </p:nvSpPr>
        <p:spPr>
          <a:xfrm>
            <a:off x="1981200" y="1600201"/>
            <a:ext cx="4978896" cy="4525963"/>
          </a:xfrm>
        </p:spPr>
        <p:txBody>
          <a:bodyPr/>
          <a:lstStyle/>
          <a:p>
            <a:pPr marL="514350" indent="-514350">
              <a:buFont typeface="+mj-lt"/>
              <a:buAutoNum type="arabicPeriod"/>
            </a:pPr>
            <a:r>
              <a:rPr lang="en-CA" dirty="0"/>
              <a:t>Teachers receive e-</a:t>
            </a:r>
            <a:br>
              <a:rPr lang="en-CA" dirty="0"/>
            </a:br>
            <a:r>
              <a:rPr lang="en-CA" dirty="0"/>
              <a:t> training</a:t>
            </a:r>
            <a:br>
              <a:rPr lang="en-CA" dirty="0"/>
            </a:br>
            <a:endParaRPr lang="en-CA" dirty="0"/>
          </a:p>
          <a:p>
            <a:pPr marL="514350" indent="-514350">
              <a:buFont typeface="+mj-lt"/>
              <a:buAutoNum type="arabicPeriod"/>
            </a:pPr>
            <a:r>
              <a:rPr lang="en-CA" dirty="0"/>
              <a:t>Teachers complete the questionnaire online</a:t>
            </a:r>
            <a:br>
              <a:rPr lang="en-CA" dirty="0"/>
            </a:br>
            <a:endParaRPr lang="en-CA" dirty="0"/>
          </a:p>
          <a:p>
            <a:pPr marL="514350" indent="-514350">
              <a:buFont typeface="+mj-lt"/>
              <a:buAutoNum type="arabicPeriod"/>
            </a:pPr>
            <a:r>
              <a:rPr lang="en-CA" dirty="0"/>
              <a:t>Teachers </a:t>
            </a:r>
            <a:r>
              <a:rPr lang="en-CA" b="1" dirty="0"/>
              <a:t>lock &amp; submit </a:t>
            </a:r>
            <a:r>
              <a:rPr lang="en-CA" dirty="0"/>
              <a:t>each child’s questionnaire as they are completed</a:t>
            </a:r>
          </a:p>
        </p:txBody>
      </p:sp>
      <p:sp>
        <p:nvSpPr>
          <p:cNvPr id="4" name="Content Placeholder 3"/>
          <p:cNvSpPr>
            <a:spLocks noGrp="1"/>
          </p:cNvSpPr>
          <p:nvPr>
            <p:ph sz="half" idx="2"/>
          </p:nvPr>
        </p:nvSpPr>
        <p:spPr>
          <a:xfrm>
            <a:off x="7392144" y="1600201"/>
            <a:ext cx="2818656" cy="4525963"/>
          </a:xfrm>
        </p:spPr>
        <p:txBody>
          <a:bodyPr/>
          <a:lstStyle/>
          <a:p>
            <a:pPr>
              <a:buFont typeface="Times New Roman" pitchFamily="18" charset="0"/>
              <a:buChar char="→"/>
            </a:pPr>
            <a:r>
              <a:rPr lang="en-CA" b="1" dirty="0"/>
              <a:t> </a:t>
            </a:r>
            <a:r>
              <a:rPr lang="en-CA" b="1" dirty="0">
                <a:solidFill>
                  <a:srgbClr val="C00000"/>
                </a:solidFill>
              </a:rPr>
              <a:t>Today!</a:t>
            </a:r>
          </a:p>
          <a:p>
            <a:endParaRPr lang="en-CA" dirty="0"/>
          </a:p>
          <a:p>
            <a:endParaRPr lang="en-CA" sz="1800" dirty="0"/>
          </a:p>
          <a:p>
            <a:pPr>
              <a:buFont typeface="Times New Roman" pitchFamily="18" charset="0"/>
              <a:buChar char="→"/>
            </a:pPr>
            <a:r>
              <a:rPr lang="en-CA" b="1" dirty="0"/>
              <a:t> </a:t>
            </a:r>
            <a:r>
              <a:rPr lang="en-CA" b="1" dirty="0">
                <a:solidFill>
                  <a:srgbClr val="C00000"/>
                </a:solidFill>
              </a:rPr>
              <a:t>May 31</a:t>
            </a:r>
            <a:r>
              <a:rPr lang="en-CA" b="1" baseline="30000" dirty="0">
                <a:solidFill>
                  <a:srgbClr val="C00000"/>
                </a:solidFill>
              </a:rPr>
              <a:t>st</a:t>
            </a:r>
          </a:p>
          <a:p>
            <a:pPr>
              <a:buFont typeface="Times New Roman" pitchFamily="18" charset="0"/>
              <a:buChar char="→"/>
            </a:pPr>
            <a:endParaRPr lang="en-CA" sz="2400" b="1" baseline="30000" dirty="0">
              <a:solidFill>
                <a:srgbClr val="C00000"/>
              </a:solidFill>
            </a:endParaRPr>
          </a:p>
          <a:p>
            <a:pPr marL="0" indent="0">
              <a:buNone/>
            </a:pPr>
            <a:endParaRPr lang="en-CA" sz="2400" dirty="0"/>
          </a:p>
          <a:p>
            <a:pPr>
              <a:buFont typeface="Times New Roman" pitchFamily="18" charset="0"/>
              <a:buChar char="→"/>
            </a:pPr>
            <a:r>
              <a:rPr lang="en-CA" b="1" dirty="0"/>
              <a:t> </a:t>
            </a:r>
            <a:r>
              <a:rPr lang="en-CA" b="1" dirty="0">
                <a:solidFill>
                  <a:srgbClr val="C00000"/>
                </a:solidFill>
              </a:rPr>
              <a:t>May 31st</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9"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5920" y="1617009"/>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68" y="2996953"/>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94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roline\Downloads\FreeGreatPicture.com-30976-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40" y="135256"/>
            <a:ext cx="9282260" cy="6722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3392" y="162671"/>
            <a:ext cx="10972800" cy="1143000"/>
          </a:xfrm>
        </p:spPr>
        <p:txBody>
          <a:bodyPr/>
          <a:lstStyle/>
          <a:p>
            <a:r>
              <a:rPr lang="en-CA" dirty="0"/>
              <a:t>Time</a:t>
            </a:r>
          </a:p>
        </p:txBody>
      </p:sp>
      <p:sp>
        <p:nvSpPr>
          <p:cNvPr id="3" name="Content Placeholder 2"/>
          <p:cNvSpPr>
            <a:spLocks noGrp="1"/>
          </p:cNvSpPr>
          <p:nvPr>
            <p:ph idx="1"/>
          </p:nvPr>
        </p:nvSpPr>
        <p:spPr>
          <a:xfrm>
            <a:off x="2063552" y="1628801"/>
            <a:ext cx="5040560" cy="4817133"/>
          </a:xfrm>
        </p:spPr>
        <p:txBody>
          <a:bodyPr>
            <a:normAutofit lnSpcReduction="10000"/>
          </a:bodyPr>
          <a:lstStyle/>
          <a:p>
            <a:r>
              <a:rPr lang="en-CA" sz="2800" dirty="0"/>
              <a:t>About </a:t>
            </a:r>
            <a:r>
              <a:rPr lang="en-CA" sz="2800" b="1" u="sng" dirty="0"/>
              <a:t>20 minutes</a:t>
            </a:r>
            <a:r>
              <a:rPr lang="en-CA" sz="2800" dirty="0"/>
              <a:t> per questionnaire</a:t>
            </a:r>
            <a:br>
              <a:rPr lang="en-CA" sz="2800" dirty="0"/>
            </a:br>
            <a:endParaRPr lang="en-CA" sz="1600" dirty="0"/>
          </a:p>
          <a:p>
            <a:r>
              <a:rPr lang="en-CA" sz="2800" dirty="0"/>
              <a:t>After completing a few, it should take closer to </a:t>
            </a:r>
            <a:r>
              <a:rPr lang="en-CA" sz="2800" b="1" u="sng" dirty="0"/>
              <a:t>10 minutes</a:t>
            </a:r>
            <a:r>
              <a:rPr lang="en-CA" sz="2800" b="1" dirty="0"/>
              <a:t> </a:t>
            </a:r>
            <a:r>
              <a:rPr lang="en-CA" sz="2800" dirty="0"/>
              <a:t>per questionnaire</a:t>
            </a:r>
          </a:p>
          <a:p>
            <a:endParaRPr lang="en-CA" sz="1400" dirty="0"/>
          </a:p>
          <a:p>
            <a:endParaRPr lang="en-CA" sz="1200" dirty="0"/>
          </a:p>
          <a:p>
            <a:r>
              <a:rPr lang="en-CA" sz="2800" dirty="0"/>
              <a:t>        s for best students and struggling students are completed more quickly… middle ground students  require more thought.</a:t>
            </a:r>
          </a:p>
        </p:txBody>
      </p:sp>
      <p:pic>
        <p:nvPicPr>
          <p:cNvPr id="8" name="Picture 7"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3929" y="4293097"/>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3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T:\Caroline\Children pictures\FreeGreatPicture.com-31004-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96" y="0"/>
            <a:ext cx="9180512" cy="10413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General Instructions</a:t>
            </a:r>
          </a:p>
        </p:txBody>
      </p:sp>
      <p:sp>
        <p:nvSpPr>
          <p:cNvPr id="3" name="Content Placeholder 2"/>
          <p:cNvSpPr>
            <a:spLocks noGrp="1"/>
          </p:cNvSpPr>
          <p:nvPr>
            <p:ph idx="1"/>
          </p:nvPr>
        </p:nvSpPr>
        <p:spPr>
          <a:xfrm>
            <a:off x="4655840" y="1772816"/>
            <a:ext cx="5760640" cy="5085184"/>
          </a:xfrm>
          <a:solidFill>
            <a:schemeClr val="bg1"/>
          </a:solidFill>
        </p:spPr>
        <p:txBody>
          <a:bodyPr>
            <a:normAutofit/>
          </a:bodyPr>
          <a:lstStyle/>
          <a:p>
            <a:endParaRPr lang="en-CA" sz="2600" dirty="0"/>
          </a:p>
          <a:p>
            <a:r>
              <a:rPr lang="en-CA" sz="2600" dirty="0"/>
              <a:t>Responses should be based on your observations of the students which reflect his/her </a:t>
            </a:r>
            <a:r>
              <a:rPr lang="en-CA" sz="2600" b="1" dirty="0">
                <a:solidFill>
                  <a:srgbClr val="C00000"/>
                </a:solidFill>
              </a:rPr>
              <a:t>current</a:t>
            </a:r>
            <a:r>
              <a:rPr lang="en-CA" sz="2600" dirty="0"/>
              <a:t> developmental status.</a:t>
            </a:r>
            <a:endParaRPr lang="en-CA" sz="1200" dirty="0"/>
          </a:p>
          <a:p>
            <a:endParaRPr lang="en-CA" sz="1200" dirty="0"/>
          </a:p>
          <a:p>
            <a:r>
              <a:rPr lang="en-CA" sz="2600" b="1" dirty="0"/>
              <a:t>Exception</a:t>
            </a:r>
            <a:r>
              <a:rPr lang="en-CA" sz="2600" dirty="0"/>
              <a:t>: Section C</a:t>
            </a:r>
          </a:p>
          <a:p>
            <a:pPr lvl="1"/>
            <a:r>
              <a:rPr lang="en-CA" sz="2200" dirty="0"/>
              <a:t>Responses should be based on observations of the students </a:t>
            </a:r>
            <a:r>
              <a:rPr lang="en-CA" sz="2200" b="1" dirty="0">
                <a:solidFill>
                  <a:srgbClr val="C00000"/>
                </a:solidFill>
              </a:rPr>
              <a:t>now</a:t>
            </a:r>
            <a:r>
              <a:rPr lang="en-CA" sz="2200" dirty="0"/>
              <a:t>, but using the time since the beginning of the school year as a frame of reference.</a:t>
            </a:r>
          </a:p>
        </p:txBody>
      </p:sp>
    </p:spTree>
    <p:extLst>
      <p:ext uri="{BB962C8B-B14F-4D97-AF65-F5344CB8AC3E}">
        <p14:creationId xmlns:p14="http://schemas.microsoft.com/office/powerpoint/2010/main" val="1672821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9" y="1124744"/>
            <a:ext cx="448512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a:t>General Instructions</a:t>
            </a:r>
          </a:p>
        </p:txBody>
      </p:sp>
      <p:sp>
        <p:nvSpPr>
          <p:cNvPr id="3" name="Content Placeholder 2"/>
          <p:cNvSpPr>
            <a:spLocks noGrp="1"/>
          </p:cNvSpPr>
          <p:nvPr>
            <p:ph idx="1"/>
          </p:nvPr>
        </p:nvSpPr>
        <p:spPr>
          <a:xfrm>
            <a:off x="456760" y="1988840"/>
            <a:ext cx="5904656" cy="5184576"/>
          </a:xfrm>
          <a:solidFill>
            <a:schemeClr val="bg1"/>
          </a:solidFill>
        </p:spPr>
        <p:txBody>
          <a:bodyPr>
            <a:normAutofit/>
          </a:bodyPr>
          <a:lstStyle/>
          <a:p>
            <a:r>
              <a:rPr lang="en-CA" sz="2600" dirty="0"/>
              <a:t>Use “Don’t know” as a last resort.</a:t>
            </a:r>
          </a:p>
          <a:p>
            <a:endParaRPr lang="en-CA" sz="1200" dirty="0"/>
          </a:p>
          <a:p>
            <a:r>
              <a:rPr lang="en-CA" sz="2600" dirty="0"/>
              <a:t>Questionnaires received with too many ‘I don’t knows’ cannot be used in the analyses.</a:t>
            </a:r>
          </a:p>
          <a:p>
            <a:endParaRPr lang="en-CA" sz="1200" dirty="0"/>
          </a:p>
          <a:p>
            <a:r>
              <a:rPr lang="en-CA" sz="2600" dirty="0"/>
              <a:t>If you have not seen a child exhibit a particular behaviour, select </a:t>
            </a:r>
            <a:r>
              <a:rPr lang="en-CA" sz="2600" b="1" dirty="0"/>
              <a:t>Never</a:t>
            </a:r>
            <a:r>
              <a:rPr lang="en-CA" sz="2600" dirty="0"/>
              <a:t> or </a:t>
            </a:r>
            <a:r>
              <a:rPr lang="en-CA" sz="2600" b="1" dirty="0"/>
              <a:t>Not True </a:t>
            </a:r>
            <a:r>
              <a:rPr lang="en-CA" sz="2600" dirty="0"/>
              <a:t>(</a:t>
            </a:r>
            <a:r>
              <a:rPr lang="en-CA" sz="2600" u="sng" dirty="0"/>
              <a:t>not</a:t>
            </a:r>
            <a:r>
              <a:rPr lang="en-CA" sz="2600" dirty="0"/>
              <a:t> “Don’t Know”) </a:t>
            </a:r>
          </a:p>
        </p:txBody>
      </p:sp>
    </p:spTree>
    <p:extLst>
      <p:ext uri="{BB962C8B-B14F-4D97-AF65-F5344CB8AC3E}">
        <p14:creationId xmlns:p14="http://schemas.microsoft.com/office/powerpoint/2010/main" val="3193783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Tip #2</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t>	</a:t>
            </a:r>
          </a:p>
          <a:p>
            <a:pPr marL="0" indent="0" algn="ctr">
              <a:buNone/>
            </a:pPr>
            <a:r>
              <a:rPr lang="en-CA" dirty="0"/>
              <a:t>Due to the “learning curve” involved, it is considerably more efficient to complete all the questionnaires </a:t>
            </a:r>
            <a:r>
              <a:rPr lang="en-CA" b="1" u="sng" dirty="0">
                <a:solidFill>
                  <a:srgbClr val="C00000"/>
                </a:solidFill>
              </a:rPr>
              <a:t>in one sitting</a:t>
            </a:r>
            <a:r>
              <a:rPr lang="en-CA" dirty="0"/>
              <a:t>*</a:t>
            </a:r>
          </a:p>
          <a:p>
            <a:pPr marL="0" indent="0" algn="ctr">
              <a:buNone/>
            </a:pPr>
            <a:endParaRPr lang="en-CA" dirty="0"/>
          </a:p>
          <a:p>
            <a:pPr marL="0" indent="0" algn="ctr">
              <a:buNone/>
            </a:pPr>
            <a:r>
              <a:rPr lang="en-CA" sz="2800" dirty="0"/>
              <a:t>* One sitting may involve 2 or 3 consecutive days, depending on the number of students you have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130488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593288" cy="1143000"/>
          </a:xfrm>
        </p:spPr>
        <p:txBody>
          <a:bodyPr/>
          <a:lstStyle/>
          <a:p>
            <a:r>
              <a:rPr lang="en-US" dirty="0">
                <a:latin typeface="+mj-lt"/>
                <a:cs typeface="Times New Roman" panose="02020603050405020304" pitchFamily="18" charset="0"/>
              </a:rPr>
              <a:t>Early Years Matter</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1919536" y="1556792"/>
            <a:ext cx="8507288" cy="936104"/>
          </a:xfrm>
        </p:spPr>
        <p:txBody>
          <a:bodyPr>
            <a:normAutofit/>
          </a:bodyPr>
          <a:lstStyle/>
          <a:p>
            <a:pPr marL="0" indent="0" algn="ctr">
              <a:lnSpc>
                <a:spcPct val="150000"/>
              </a:lnSpc>
              <a:buNone/>
            </a:pPr>
            <a:r>
              <a:rPr lang="en-CA" sz="3600" dirty="0">
                <a:latin typeface="+mn-lt"/>
              </a:rPr>
              <a:t>They set the stage for further development</a:t>
            </a:r>
          </a:p>
        </p:txBody>
      </p:sp>
      <p:pic>
        <p:nvPicPr>
          <p:cNvPr id="5" name="Picture 4"/>
          <p:cNvPicPr>
            <a:picLocks noChangeAspect="1"/>
          </p:cNvPicPr>
          <p:nvPr/>
        </p:nvPicPr>
        <p:blipFill>
          <a:blip r:embed="rId3"/>
          <a:stretch>
            <a:fillRect/>
          </a:stretch>
        </p:blipFill>
        <p:spPr>
          <a:xfrm>
            <a:off x="2980324" y="2632050"/>
            <a:ext cx="6303360" cy="4202240"/>
          </a:xfrm>
          <a:prstGeom prst="rect">
            <a:avLst/>
          </a:prstGeom>
        </p:spPr>
      </p:pic>
    </p:spTree>
    <p:extLst>
      <p:ext uri="{BB962C8B-B14F-4D97-AF65-F5344CB8AC3E}">
        <p14:creationId xmlns:p14="http://schemas.microsoft.com/office/powerpoint/2010/main" val="325833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Tip #3</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t>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Graphic 5" descr="Classroom with solid fill">
            <a:extLst>
              <a:ext uri="{FF2B5EF4-FFF2-40B4-BE49-F238E27FC236}">
                <a16:creationId xmlns:a16="http://schemas.microsoft.com/office/drawing/2014/main" id="{8E9633EC-88A8-0D4C-E25A-853D946809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50997" y="1815464"/>
            <a:ext cx="1277253" cy="1277253"/>
          </a:xfrm>
          <a:prstGeom prst="rect">
            <a:avLst/>
          </a:prstGeom>
        </p:spPr>
      </p:pic>
      <p:sp>
        <p:nvSpPr>
          <p:cNvPr id="16" name="Content Placeholder 2">
            <a:extLst>
              <a:ext uri="{FF2B5EF4-FFF2-40B4-BE49-F238E27FC236}">
                <a16:creationId xmlns:a16="http://schemas.microsoft.com/office/drawing/2014/main" id="{2BBA0834-EEE1-7C43-3CC4-8EA2099D7782}"/>
              </a:ext>
            </a:extLst>
          </p:cNvPr>
          <p:cNvSpPr txBox="1">
            <a:spLocks/>
          </p:cNvSpPr>
          <p:nvPr/>
        </p:nvSpPr>
        <p:spPr>
          <a:xfrm>
            <a:off x="1981200" y="1556793"/>
            <a:ext cx="8229600" cy="4550401"/>
          </a:xfrm>
          <a:prstGeom prst="rect">
            <a:avLst/>
          </a:prstGeom>
          <a:ln w="22225">
            <a:solidFill>
              <a:schemeClr val="tx2">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CA" dirty="0"/>
              <a:t>	</a:t>
            </a:r>
          </a:p>
          <a:p>
            <a:pPr marL="0" indent="0" algn="r">
              <a:buFont typeface="Arial" pitchFamily="34" charset="0"/>
              <a:buNone/>
            </a:pPr>
            <a:endParaRPr lang="en-CA" dirty="0"/>
          </a:p>
          <a:p>
            <a:pPr marL="0" indent="0" algn="r">
              <a:buFont typeface="Arial" pitchFamily="34" charset="0"/>
              <a:buNone/>
            </a:pPr>
            <a:endParaRPr lang="en-CA" dirty="0"/>
          </a:p>
          <a:p>
            <a:pPr marL="0" indent="0" algn="r">
              <a:buFont typeface="Arial" pitchFamily="34" charset="0"/>
              <a:buNone/>
            </a:pPr>
            <a:endParaRPr lang="en-CA" dirty="0"/>
          </a:p>
          <a:p>
            <a:pPr marL="0" indent="0" algn="r">
              <a:buFont typeface="Arial" pitchFamily="34" charset="0"/>
              <a:buNone/>
            </a:pPr>
            <a:endParaRPr lang="en-CA" dirty="0"/>
          </a:p>
          <a:p>
            <a:pPr marL="0" indent="0" algn="r">
              <a:buFont typeface="Arial" pitchFamily="34" charset="0"/>
              <a:buNone/>
            </a:pPr>
            <a:r>
              <a:rPr lang="en-CA" dirty="0"/>
              <a:t>Encourage teachers to “think like researchers”</a:t>
            </a:r>
          </a:p>
        </p:txBody>
      </p:sp>
      <p:pic>
        <p:nvPicPr>
          <p:cNvPr id="18" name="Graphic 17" descr="Thought with solid fill">
            <a:extLst>
              <a:ext uri="{FF2B5EF4-FFF2-40B4-BE49-F238E27FC236}">
                <a16:creationId xmlns:a16="http://schemas.microsoft.com/office/drawing/2014/main" id="{0AB811AC-A4BE-2DD0-3F5D-2886B6692C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2444" y="1815464"/>
            <a:ext cx="2104727" cy="2104727"/>
          </a:xfrm>
          <a:prstGeom prst="rect">
            <a:avLst/>
          </a:prstGeom>
        </p:spPr>
      </p:pic>
      <p:pic>
        <p:nvPicPr>
          <p:cNvPr id="25" name="Graphic 24" descr="Arrow Right with solid fill">
            <a:extLst>
              <a:ext uri="{FF2B5EF4-FFF2-40B4-BE49-F238E27FC236}">
                <a16:creationId xmlns:a16="http://schemas.microsoft.com/office/drawing/2014/main" id="{71D58E95-4015-5544-0892-AF15C2F75B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5797" y="2150228"/>
            <a:ext cx="1534009" cy="1534009"/>
          </a:xfrm>
          <a:prstGeom prst="rect">
            <a:avLst/>
          </a:prstGeom>
        </p:spPr>
      </p:pic>
      <p:pic>
        <p:nvPicPr>
          <p:cNvPr id="27" name="Graphic 26" descr="Classroom with solid fill">
            <a:extLst>
              <a:ext uri="{FF2B5EF4-FFF2-40B4-BE49-F238E27FC236}">
                <a16:creationId xmlns:a16="http://schemas.microsoft.com/office/drawing/2014/main" id="{015C2743-F447-697D-DA9F-849615F527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0015" y="2537805"/>
            <a:ext cx="1254324" cy="1254324"/>
          </a:xfrm>
          <a:prstGeom prst="rect">
            <a:avLst/>
          </a:prstGeom>
        </p:spPr>
      </p:pic>
      <p:pic>
        <p:nvPicPr>
          <p:cNvPr id="28" name="Graphic 27" descr="Classroom with solid fill">
            <a:extLst>
              <a:ext uri="{FF2B5EF4-FFF2-40B4-BE49-F238E27FC236}">
                <a16:creationId xmlns:a16="http://schemas.microsoft.com/office/drawing/2014/main" id="{50416024-B17E-C803-28E8-6DEDC1F967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31455" y="3031213"/>
            <a:ext cx="1254324" cy="1254324"/>
          </a:xfrm>
          <a:prstGeom prst="rect">
            <a:avLst/>
          </a:prstGeom>
        </p:spPr>
      </p:pic>
    </p:spTree>
    <p:extLst>
      <p:ext uri="{BB962C8B-B14F-4D97-AF65-F5344CB8AC3E}">
        <p14:creationId xmlns:p14="http://schemas.microsoft.com/office/powerpoint/2010/main" val="3486545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Tip #4</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normAutofit/>
          </a:bodyPr>
          <a:lstStyle/>
          <a:p>
            <a:pPr marL="0" indent="0" algn="ctr">
              <a:buNone/>
            </a:pPr>
            <a:endParaRPr lang="en-CA" dirty="0"/>
          </a:p>
          <a:p>
            <a:pPr marL="0" indent="0" algn="ctr">
              <a:buNone/>
            </a:pPr>
            <a:endParaRPr lang="en-CA" dirty="0"/>
          </a:p>
          <a:p>
            <a:pPr marL="0" indent="0" algn="ctr">
              <a:buNone/>
            </a:pPr>
            <a:endParaRPr lang="en-CA" dirty="0"/>
          </a:p>
          <a:p>
            <a:pPr marL="0" indent="0" algn="ctr">
              <a:buNone/>
            </a:pPr>
            <a:r>
              <a:rPr lang="en-CA" dirty="0"/>
              <a:t>	</a:t>
            </a:r>
          </a:p>
          <a:p>
            <a:pPr marL="0" indent="0">
              <a:buNone/>
            </a:pPr>
            <a:r>
              <a:rPr lang="en-CA" dirty="0"/>
              <a:t>EDI Reports, Data, and</a:t>
            </a:r>
          </a:p>
          <a:p>
            <a:pPr marL="0" indent="0">
              <a:buNone/>
            </a:pPr>
            <a:r>
              <a:rPr lang="en-CA" dirty="0"/>
              <a:t>Collaboration</a:t>
            </a:r>
          </a:p>
          <a:p>
            <a:pPr marL="0" indent="0" algn="ctr">
              <a:buNone/>
            </a:pPr>
            <a:endParaRPr lang="en-CA" sz="32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5">
            <a:extLst>
              <a:ext uri="{FF2B5EF4-FFF2-40B4-BE49-F238E27FC236}">
                <a16:creationId xmlns:a16="http://schemas.microsoft.com/office/drawing/2014/main" id="{4546879D-7C00-34DF-7DD4-B208D9802025}"/>
              </a:ext>
            </a:extLst>
          </p:cNvPr>
          <p:cNvPicPr>
            <a:picLocks noChangeAspect="1"/>
          </p:cNvPicPr>
          <p:nvPr/>
        </p:nvPicPr>
        <p:blipFill>
          <a:blip r:embed="rId4"/>
          <a:stretch>
            <a:fillRect/>
          </a:stretch>
        </p:blipFill>
        <p:spPr>
          <a:xfrm>
            <a:off x="6456040" y="1652700"/>
            <a:ext cx="3466530" cy="4440596"/>
          </a:xfrm>
          <a:prstGeom prst="rect">
            <a:avLst/>
          </a:prstGeom>
        </p:spPr>
      </p:pic>
      <p:pic>
        <p:nvPicPr>
          <p:cNvPr id="8" name="Graphic 7" descr="Presentation with bar chart with solid fill">
            <a:extLst>
              <a:ext uri="{FF2B5EF4-FFF2-40B4-BE49-F238E27FC236}">
                <a16:creationId xmlns:a16="http://schemas.microsoft.com/office/drawing/2014/main" id="{D58C47E8-FD44-F446-FDB5-732A8E7E18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1387" y="1961380"/>
            <a:ext cx="1440160" cy="1440160"/>
          </a:xfrm>
          <a:prstGeom prst="rect">
            <a:avLst/>
          </a:prstGeom>
        </p:spPr>
      </p:pic>
      <p:pic>
        <p:nvPicPr>
          <p:cNvPr id="10" name="Graphic 9" descr="Remote work with solid fill">
            <a:extLst>
              <a:ext uri="{FF2B5EF4-FFF2-40B4-BE49-F238E27FC236}">
                <a16:creationId xmlns:a16="http://schemas.microsoft.com/office/drawing/2014/main" id="{ACF4F26A-6172-7EE3-A301-E1BED38DE8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9777" y="1853368"/>
            <a:ext cx="1656184" cy="1656184"/>
          </a:xfrm>
          <a:prstGeom prst="rect">
            <a:avLst/>
          </a:prstGeom>
        </p:spPr>
      </p:pic>
    </p:spTree>
    <p:extLst>
      <p:ext uri="{BB962C8B-B14F-4D97-AF65-F5344CB8AC3E}">
        <p14:creationId xmlns:p14="http://schemas.microsoft.com/office/powerpoint/2010/main" val="22878534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oline\Downloads\FreeGreatPicture.com-30990-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119" y="44624"/>
            <a:ext cx="8430914" cy="6094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3633" y="3789041"/>
            <a:ext cx="6120680" cy="1200329"/>
          </a:xfrm>
          <a:prstGeom prst="rect">
            <a:avLst/>
          </a:prstGeom>
          <a:noFill/>
        </p:spPr>
        <p:txBody>
          <a:bodyPr wrap="square" rtlCol="0">
            <a:spAutoFit/>
          </a:bodyPr>
          <a:lstStyle/>
          <a:p>
            <a:pPr algn="ctr"/>
            <a:r>
              <a:rPr lang="en-CA" sz="3600" b="1" dirty="0">
                <a:latin typeface="Times New Roman" pitchFamily="18" charset="0"/>
                <a:cs typeface="Times New Roman" pitchFamily="18" charset="0"/>
              </a:rPr>
              <a:t>How to complete the e-	  questionnaires</a:t>
            </a:r>
          </a:p>
        </p:txBody>
      </p:sp>
      <p:pic>
        <p:nvPicPr>
          <p:cNvPr id="3078"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0216" y="3882049"/>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70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Caroline\Children pictures\FreeGreatPicture.com-25022-baby-wide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7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3352" y="274638"/>
            <a:ext cx="11593288" cy="1143000"/>
          </a:xfrm>
        </p:spPr>
        <p:txBody>
          <a:bodyPr/>
          <a:lstStyle/>
          <a:p>
            <a:r>
              <a:rPr lang="en-CA" dirty="0"/>
              <a:t>Accessing the e-EDI</a:t>
            </a:r>
          </a:p>
        </p:txBody>
      </p:sp>
      <p:sp>
        <p:nvSpPr>
          <p:cNvPr id="3" name="Content Placeholder 2"/>
          <p:cNvSpPr>
            <a:spLocks noGrp="1"/>
          </p:cNvSpPr>
          <p:nvPr>
            <p:ph idx="1"/>
          </p:nvPr>
        </p:nvSpPr>
        <p:spPr>
          <a:xfrm>
            <a:off x="6672064" y="1639342"/>
            <a:ext cx="3538736" cy="4525963"/>
          </a:xfrm>
        </p:spPr>
        <p:txBody>
          <a:bodyPr>
            <a:normAutofit/>
          </a:bodyPr>
          <a:lstStyle/>
          <a:p>
            <a:pPr marL="0" indent="0" algn="ctr">
              <a:buNone/>
            </a:pPr>
            <a:r>
              <a:rPr lang="en-CA" sz="2800" b="1" dirty="0"/>
              <a:t>In your Internet browser type in:</a:t>
            </a:r>
          </a:p>
          <a:p>
            <a:pPr marL="0" indent="0" algn="ctr">
              <a:buNone/>
            </a:pPr>
            <a:r>
              <a:rPr lang="en-CA" sz="2800" b="1" dirty="0">
                <a:solidFill>
                  <a:srgbClr val="C00000"/>
                </a:solidFill>
              </a:rPr>
              <a:t>www.e-edi.ca</a:t>
            </a:r>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8" y="3356993"/>
            <a:ext cx="2376264" cy="66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959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1464" y="1483250"/>
            <a:ext cx="9793088" cy="5429635"/>
          </a:xfrm>
          <a:prstGeom prst="rect">
            <a:avLst/>
          </a:prstGeom>
        </p:spPr>
      </p:pic>
      <p:sp>
        <p:nvSpPr>
          <p:cNvPr id="2" name="Title 1"/>
          <p:cNvSpPr>
            <a:spLocks noGrp="1"/>
          </p:cNvSpPr>
          <p:nvPr>
            <p:ph type="title"/>
          </p:nvPr>
        </p:nvSpPr>
        <p:spPr/>
        <p:txBody>
          <a:bodyPr/>
          <a:lstStyle/>
          <a:p>
            <a:r>
              <a:rPr lang="en-CA" dirty="0"/>
              <a:t>Signing In</a:t>
            </a:r>
          </a:p>
        </p:txBody>
      </p:sp>
      <p:sp>
        <p:nvSpPr>
          <p:cNvPr id="5" name="AutoShape 9"/>
          <p:cNvSpPr>
            <a:spLocks noChangeArrowheads="1"/>
          </p:cNvSpPr>
          <p:nvPr/>
        </p:nvSpPr>
        <p:spPr bwMode="auto">
          <a:xfrm>
            <a:off x="7536160" y="3116981"/>
            <a:ext cx="2916237" cy="1081087"/>
          </a:xfrm>
          <a:prstGeom prst="wedgeEllipseCallout">
            <a:avLst>
              <a:gd name="adj1" fmla="val -80124"/>
              <a:gd name="adj2" fmla="val 5316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dirty="0">
                <a:latin typeface="Times New Roman" pitchFamily="18" charset="0"/>
                <a:cs typeface="Times New Roman" pitchFamily="18" charset="0"/>
              </a:rPr>
              <a:t>Teacher’s email here</a:t>
            </a:r>
            <a:endParaRPr lang="en-CA" sz="2000" dirty="0">
              <a:latin typeface="Times New Roman" pitchFamily="18" charset="0"/>
              <a:cs typeface="Times New Roman" pitchFamily="18" charset="0"/>
            </a:endParaRPr>
          </a:p>
        </p:txBody>
      </p:sp>
      <p:sp>
        <p:nvSpPr>
          <p:cNvPr id="7" name="AutoShape 10"/>
          <p:cNvSpPr>
            <a:spLocks noChangeArrowheads="1"/>
          </p:cNvSpPr>
          <p:nvPr/>
        </p:nvSpPr>
        <p:spPr bwMode="auto">
          <a:xfrm>
            <a:off x="7248128" y="4337222"/>
            <a:ext cx="3204269" cy="1008062"/>
          </a:xfrm>
          <a:prstGeom prst="wedgeEllipseCallout">
            <a:avLst>
              <a:gd name="adj1" fmla="val -73285"/>
              <a:gd name="adj2" fmla="val -17706"/>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a:latin typeface="Times New Roman" pitchFamily="18" charset="0"/>
                <a:cs typeface="Times New Roman" pitchFamily="18" charset="0"/>
              </a:rPr>
              <a:t>Teacher password provided on class list</a:t>
            </a:r>
            <a:endParaRPr lang="en-CA" dirty="0">
              <a:latin typeface="Times New Roman" pitchFamily="18" charset="0"/>
              <a:cs typeface="Times New Roman" pitchFamily="18" charset="0"/>
            </a:endParaRPr>
          </a:p>
        </p:txBody>
      </p:sp>
    </p:spTree>
    <p:extLst>
      <p:ext uri="{BB962C8B-B14F-4D97-AF65-F5344CB8AC3E}">
        <p14:creationId xmlns:p14="http://schemas.microsoft.com/office/powerpoint/2010/main" val="495463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4C21B8-A398-35B0-442E-D92668E312A3}"/>
              </a:ext>
            </a:extLst>
          </p:cNvPr>
          <p:cNvPicPr>
            <a:picLocks noChangeAspect="1"/>
          </p:cNvPicPr>
          <p:nvPr/>
        </p:nvPicPr>
        <p:blipFill>
          <a:blip r:embed="rId3"/>
          <a:stretch>
            <a:fillRect/>
          </a:stretch>
        </p:blipFill>
        <p:spPr>
          <a:xfrm>
            <a:off x="581931" y="1537185"/>
            <a:ext cx="10804670" cy="5332212"/>
          </a:xfrm>
          <a:prstGeom prst="rect">
            <a:avLst/>
          </a:prstGeom>
        </p:spPr>
      </p:pic>
      <p:sp>
        <p:nvSpPr>
          <p:cNvPr id="3" name="Title 2"/>
          <p:cNvSpPr>
            <a:spLocks noGrp="1"/>
          </p:cNvSpPr>
          <p:nvPr>
            <p:ph type="title"/>
          </p:nvPr>
        </p:nvSpPr>
        <p:spPr/>
        <p:txBody>
          <a:bodyPr/>
          <a:lstStyle/>
          <a:p>
            <a:r>
              <a:rPr lang="en-CA" dirty="0"/>
              <a:t>Teacher Dashboard</a:t>
            </a:r>
          </a:p>
        </p:txBody>
      </p:sp>
      <p:sp>
        <p:nvSpPr>
          <p:cNvPr id="9" name="Right Arrow 8"/>
          <p:cNvSpPr/>
          <p:nvPr/>
        </p:nvSpPr>
        <p:spPr>
          <a:xfrm>
            <a:off x="413061" y="314867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ight Arrow 10"/>
          <p:cNvSpPr/>
          <p:nvPr/>
        </p:nvSpPr>
        <p:spPr>
          <a:xfrm>
            <a:off x="413061" y="3648875"/>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ight Arrow 11"/>
          <p:cNvSpPr/>
          <p:nvPr/>
        </p:nvSpPr>
        <p:spPr>
          <a:xfrm>
            <a:off x="413061" y="414908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4050104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E30F73-4DBC-B149-8E76-87CE85383EF6}"/>
              </a:ext>
            </a:extLst>
          </p:cNvPr>
          <p:cNvPicPr>
            <a:picLocks noChangeAspect="1"/>
          </p:cNvPicPr>
          <p:nvPr/>
        </p:nvPicPr>
        <p:blipFill>
          <a:blip r:embed="rId3"/>
          <a:stretch>
            <a:fillRect/>
          </a:stretch>
        </p:blipFill>
        <p:spPr>
          <a:xfrm>
            <a:off x="479376" y="1524566"/>
            <a:ext cx="10804670" cy="5332212"/>
          </a:xfrm>
          <a:prstGeom prst="rect">
            <a:avLst/>
          </a:prstGeom>
        </p:spPr>
      </p:pic>
      <p:sp>
        <p:nvSpPr>
          <p:cNvPr id="2" name="Title 1"/>
          <p:cNvSpPr>
            <a:spLocks noGrp="1"/>
          </p:cNvSpPr>
          <p:nvPr>
            <p:ph type="title"/>
          </p:nvPr>
        </p:nvSpPr>
        <p:spPr/>
        <p:txBody>
          <a:bodyPr/>
          <a:lstStyle/>
          <a:p>
            <a:r>
              <a:rPr lang="en-CA" dirty="0"/>
              <a:t>EDI Questionnaires</a:t>
            </a:r>
          </a:p>
        </p:txBody>
      </p:sp>
      <p:sp>
        <p:nvSpPr>
          <p:cNvPr id="9" name="Oval 8"/>
          <p:cNvSpPr/>
          <p:nvPr/>
        </p:nvSpPr>
        <p:spPr>
          <a:xfrm>
            <a:off x="515380" y="3566692"/>
            <a:ext cx="1296144" cy="50405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Rounded Rectangular Callout 2"/>
          <p:cNvSpPr/>
          <p:nvPr/>
        </p:nvSpPr>
        <p:spPr>
          <a:xfrm>
            <a:off x="1785178" y="4190672"/>
            <a:ext cx="1800200" cy="1296144"/>
          </a:xfrm>
          <a:prstGeom prst="wedgeRoundRectCallout">
            <a:avLst>
              <a:gd name="adj1" fmla="val -48044"/>
              <a:gd name="adj2" fmla="val -71877"/>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Times New Roman" pitchFamily="18" charset="0"/>
                <a:cs typeface="Times New Roman" pitchFamily="18" charset="0"/>
              </a:rPr>
              <a:t>Click here to access your class list &amp; questionnaires </a:t>
            </a:r>
          </a:p>
        </p:txBody>
      </p:sp>
    </p:spTree>
    <p:extLst>
      <p:ext uri="{BB962C8B-B14F-4D97-AF65-F5344CB8AC3E}">
        <p14:creationId xmlns:p14="http://schemas.microsoft.com/office/powerpoint/2010/main" val="3035914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Class list(s)</a:t>
            </a:r>
            <a:endParaRPr lang="en-CA" dirty="0"/>
          </a:p>
        </p:txBody>
      </p:sp>
      <p:pic>
        <p:nvPicPr>
          <p:cNvPr id="4" name="Picture 3">
            <a:extLst>
              <a:ext uri="{FF2B5EF4-FFF2-40B4-BE49-F238E27FC236}">
                <a16:creationId xmlns:a16="http://schemas.microsoft.com/office/drawing/2014/main" id="{56AFA152-9241-71B9-6A87-3D41F9A9C115}"/>
              </a:ext>
            </a:extLst>
          </p:cNvPr>
          <p:cNvPicPr>
            <a:picLocks noChangeAspect="1"/>
          </p:cNvPicPr>
          <p:nvPr/>
        </p:nvPicPr>
        <p:blipFill>
          <a:blip r:embed="rId3"/>
          <a:stretch>
            <a:fillRect/>
          </a:stretch>
        </p:blipFill>
        <p:spPr>
          <a:xfrm>
            <a:off x="504142" y="1662527"/>
            <a:ext cx="11183716" cy="4920835"/>
          </a:xfrm>
          <a:prstGeom prst="rect">
            <a:avLst/>
          </a:prstGeom>
        </p:spPr>
      </p:pic>
    </p:spTree>
    <p:extLst>
      <p:ext uri="{BB962C8B-B14F-4D97-AF65-F5344CB8AC3E}">
        <p14:creationId xmlns:p14="http://schemas.microsoft.com/office/powerpoint/2010/main" val="2351385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B2E185-4D55-D39E-E66A-DB65D7F4BFFA}"/>
              </a:ext>
            </a:extLst>
          </p:cNvPr>
          <p:cNvPicPr>
            <a:picLocks noChangeAspect="1"/>
          </p:cNvPicPr>
          <p:nvPr/>
        </p:nvPicPr>
        <p:blipFill>
          <a:blip r:embed="rId3"/>
          <a:stretch>
            <a:fillRect/>
          </a:stretch>
        </p:blipFill>
        <p:spPr>
          <a:xfrm>
            <a:off x="1127448" y="2204864"/>
            <a:ext cx="9595161" cy="4221871"/>
          </a:xfrm>
          <a:prstGeom prst="rect">
            <a:avLst/>
          </a:prstGeom>
        </p:spPr>
      </p:pic>
      <p:sp>
        <p:nvSpPr>
          <p:cNvPr id="3" name="Content Placeholder 2"/>
          <p:cNvSpPr>
            <a:spLocks noGrp="1"/>
          </p:cNvSpPr>
          <p:nvPr>
            <p:ph idx="1"/>
          </p:nvPr>
        </p:nvSpPr>
        <p:spPr>
          <a:xfrm>
            <a:off x="1981200" y="1484784"/>
            <a:ext cx="8229600" cy="5256584"/>
          </a:xfrm>
        </p:spPr>
        <p:txBody>
          <a:bodyPr>
            <a:normAutofit fontScale="92500" lnSpcReduction="10000"/>
          </a:bodyPr>
          <a:lstStyle/>
          <a:p>
            <a:pPr marL="0" indent="0" algn="ctr">
              <a:buNone/>
            </a:pPr>
            <a:r>
              <a:rPr lang="en-CA" sz="2000" dirty="0"/>
              <a:t>Match the corresponding </a:t>
            </a:r>
            <a:r>
              <a:rPr lang="en-CA" sz="2000" b="1" dirty="0"/>
              <a:t>Local ID</a:t>
            </a:r>
            <a:r>
              <a:rPr lang="en-CA" sz="2000" dirty="0"/>
              <a:t> with the Local class list (which contains children’s names) to ensure you are thinking about the right child.</a:t>
            </a:r>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CA" sz="2000" dirty="0"/>
          </a:p>
          <a:p>
            <a:pPr marL="0" indent="0" algn="ctr">
              <a:buNone/>
            </a:pPr>
            <a:endParaRPr lang="en-CA" sz="105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r>
              <a:rPr lang="en-CA" sz="1800" dirty="0"/>
              <a:t>** For privacy issues, the children’s names do not appear anywhere on the questionnaire</a:t>
            </a:r>
          </a:p>
        </p:txBody>
      </p:sp>
      <p:sp>
        <p:nvSpPr>
          <p:cNvPr id="2" name="Title 1"/>
          <p:cNvSpPr>
            <a:spLocks noGrp="1"/>
          </p:cNvSpPr>
          <p:nvPr>
            <p:ph type="title"/>
          </p:nvPr>
        </p:nvSpPr>
        <p:spPr/>
        <p:txBody>
          <a:bodyPr/>
          <a:lstStyle/>
          <a:p>
            <a:r>
              <a:rPr lang="en-CA" dirty="0"/>
              <a:t>Step 1: Identify the Child</a:t>
            </a:r>
          </a:p>
        </p:txBody>
      </p:sp>
    </p:spTree>
    <p:extLst>
      <p:ext uri="{BB962C8B-B14F-4D97-AF65-F5344CB8AC3E}">
        <p14:creationId xmlns:p14="http://schemas.microsoft.com/office/powerpoint/2010/main" val="1036813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67205C-3170-9C7C-71A9-A48542DC4ADD}"/>
              </a:ext>
            </a:extLst>
          </p:cNvPr>
          <p:cNvPicPr>
            <a:picLocks noChangeAspect="1"/>
          </p:cNvPicPr>
          <p:nvPr/>
        </p:nvPicPr>
        <p:blipFill>
          <a:blip r:embed="rId3"/>
          <a:stretch>
            <a:fillRect/>
          </a:stretch>
        </p:blipFill>
        <p:spPr>
          <a:xfrm>
            <a:off x="1217363" y="2492896"/>
            <a:ext cx="9595161" cy="4221871"/>
          </a:xfrm>
          <a:prstGeom prst="rect">
            <a:avLst/>
          </a:prstGeom>
        </p:spPr>
      </p:pic>
      <p:sp>
        <p:nvSpPr>
          <p:cNvPr id="2" name="Title 1"/>
          <p:cNvSpPr>
            <a:spLocks noGrp="1"/>
          </p:cNvSpPr>
          <p:nvPr>
            <p:ph type="title"/>
          </p:nvPr>
        </p:nvSpPr>
        <p:spPr/>
        <p:txBody>
          <a:bodyPr/>
          <a:lstStyle/>
          <a:p>
            <a:r>
              <a:rPr lang="en-CA" dirty="0"/>
              <a:t>Entering into the Questionnaire</a:t>
            </a:r>
          </a:p>
        </p:txBody>
      </p:sp>
      <p:sp>
        <p:nvSpPr>
          <p:cNvPr id="7" name="TextBox 6"/>
          <p:cNvSpPr txBox="1"/>
          <p:nvPr/>
        </p:nvSpPr>
        <p:spPr>
          <a:xfrm>
            <a:off x="1991544" y="1591225"/>
            <a:ext cx="8208912" cy="830997"/>
          </a:xfrm>
          <a:prstGeom prst="rect">
            <a:avLst/>
          </a:prstGeom>
          <a:noFill/>
        </p:spPr>
        <p:txBody>
          <a:bodyPr wrap="square" rtlCol="0">
            <a:spAutoFit/>
          </a:bodyPr>
          <a:lstStyle/>
          <a:p>
            <a:pPr algn="ctr"/>
            <a:r>
              <a:rPr lang="en-CA" sz="2400" dirty="0">
                <a:latin typeface="Times New Roman" pitchFamily="18" charset="0"/>
                <a:cs typeface="Times New Roman" pitchFamily="18" charset="0"/>
              </a:rPr>
              <a:t>To access a questionnaire, select one of the flashing blue EDIs on the right-hand side of the screen. </a:t>
            </a:r>
          </a:p>
        </p:txBody>
      </p:sp>
      <p:sp>
        <p:nvSpPr>
          <p:cNvPr id="5" name="Oval 7"/>
          <p:cNvSpPr>
            <a:spLocks noChangeArrowheads="1"/>
          </p:cNvSpPr>
          <p:nvPr/>
        </p:nvSpPr>
        <p:spPr bwMode="auto">
          <a:xfrm>
            <a:off x="9777409" y="3199833"/>
            <a:ext cx="1188132" cy="3050356"/>
          </a:xfrm>
          <a:prstGeom prst="ellipse">
            <a:avLst/>
          </a:prstGeom>
          <a:noFill/>
          <a:ln w="28575">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cxnSp>
        <p:nvCxnSpPr>
          <p:cNvPr id="9" name="Straight Arrow Connector 8"/>
          <p:cNvCxnSpPr/>
          <p:nvPr/>
        </p:nvCxnSpPr>
        <p:spPr>
          <a:xfrm flipH="1">
            <a:off x="10738363" y="2351549"/>
            <a:ext cx="576064" cy="107745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9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609600" y="1916832"/>
            <a:ext cx="7574632" cy="4848200"/>
          </a:xfrm>
        </p:spPr>
        <p:txBody>
          <a:bodyPr/>
          <a:lstStyle/>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experiences in the early years of life influence the way the children’s genes are expressed</a:t>
            </a:r>
          </a:p>
          <a:p>
            <a:pPr eaLnBrk="1" hangingPunct="1">
              <a:buClrTx/>
              <a:buFont typeface="Arial" panose="020B0604020202020204" pitchFamily="34" charset="0"/>
              <a:buChar char="•"/>
              <a:defRPr/>
            </a:pP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ability to learn when they enter school is strongly influenced by the brain development that takes place in the early years</a:t>
            </a:r>
          </a:p>
          <a:p>
            <a:pPr marL="0" indent="0" eaLnBrk="1" hangingPunct="1">
              <a:buClrTx/>
              <a:buNone/>
              <a:defRPr/>
            </a:pPr>
            <a:endPar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sp>
        <p:nvSpPr>
          <p:cNvPr id="6" name="Title 1"/>
          <p:cNvSpPr txBox="1">
            <a:spLocks noGrp="1"/>
          </p:cNvSpPr>
          <p:nvPr>
            <p:ph type="title"/>
          </p:nvPr>
        </p:nvSpPr>
        <p:spPr>
          <a:xfrm>
            <a:off x="407368" y="277813"/>
            <a:ext cx="11305256"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effectLst/>
                <a:latin typeface="Calibri" panose="020F0502020204030204" pitchFamily="34" charset="0"/>
                <a:cs typeface="Calibri" panose="020F0502020204030204" pitchFamily="34" charset="0"/>
              </a:rPr>
              <a:t>Early Years Matter</a:t>
            </a:r>
          </a:p>
        </p:txBody>
      </p:sp>
      <p:pic>
        <p:nvPicPr>
          <p:cNvPr id="2" name="Picture 1"/>
          <p:cNvPicPr>
            <a:picLocks noChangeAspect="1"/>
          </p:cNvPicPr>
          <p:nvPr/>
        </p:nvPicPr>
        <p:blipFill>
          <a:blip r:embed="rId3"/>
          <a:stretch>
            <a:fillRect/>
          </a:stretch>
        </p:blipFill>
        <p:spPr>
          <a:xfrm>
            <a:off x="8976320" y="1628800"/>
            <a:ext cx="1745478" cy="3952403"/>
          </a:xfrm>
          <a:prstGeom prst="rect">
            <a:avLst/>
          </a:prstGeom>
        </p:spPr>
      </p:pic>
    </p:spTree>
    <p:extLst>
      <p:ext uri="{BB962C8B-B14F-4D97-AF65-F5344CB8AC3E}">
        <p14:creationId xmlns:p14="http://schemas.microsoft.com/office/powerpoint/2010/main" val="3754932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Child Demographics</a:t>
            </a:r>
          </a:p>
        </p:txBody>
      </p:sp>
      <p:sp>
        <p:nvSpPr>
          <p:cNvPr id="3" name="Content Placeholder 2"/>
          <p:cNvSpPr>
            <a:spLocks noGrp="1"/>
          </p:cNvSpPr>
          <p:nvPr>
            <p:ph idx="1"/>
          </p:nvPr>
        </p:nvSpPr>
        <p:spPr>
          <a:xfrm>
            <a:off x="1981200" y="6324082"/>
            <a:ext cx="8291264" cy="489294"/>
          </a:xfrm>
        </p:spPr>
        <p:txBody>
          <a:bodyPr>
            <a:normAutofit/>
          </a:bodyPr>
          <a:lstStyle/>
          <a:p>
            <a:pPr marL="0" indent="0" algn="ctr">
              <a:buNone/>
            </a:pPr>
            <a:r>
              <a:rPr lang="en-CA" sz="2000" dirty="0"/>
              <a:t>* For province/territory-specific questions, please refer to your Guide</a:t>
            </a:r>
          </a:p>
        </p:txBody>
      </p:sp>
      <p:pic>
        <p:nvPicPr>
          <p:cNvPr id="5" name="Picture 4">
            <a:extLst>
              <a:ext uri="{FF2B5EF4-FFF2-40B4-BE49-F238E27FC236}">
                <a16:creationId xmlns:a16="http://schemas.microsoft.com/office/drawing/2014/main" id="{49166565-6A8E-DA9A-5106-482D66816E18}"/>
              </a:ext>
            </a:extLst>
          </p:cNvPr>
          <p:cNvPicPr>
            <a:picLocks noChangeAspect="1"/>
          </p:cNvPicPr>
          <p:nvPr/>
        </p:nvPicPr>
        <p:blipFill>
          <a:blip r:embed="rId3"/>
          <a:stretch>
            <a:fillRect/>
          </a:stretch>
        </p:blipFill>
        <p:spPr>
          <a:xfrm>
            <a:off x="263352" y="1556792"/>
            <a:ext cx="11463064" cy="4360129"/>
          </a:xfrm>
          <a:prstGeom prst="rect">
            <a:avLst/>
          </a:prstGeom>
        </p:spPr>
      </p:pic>
    </p:spTree>
    <p:extLst>
      <p:ext uri="{BB962C8B-B14F-4D97-AF65-F5344CB8AC3E}">
        <p14:creationId xmlns:p14="http://schemas.microsoft.com/office/powerpoint/2010/main" val="878363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B1583B-E1B2-C8CF-CD6A-62DAE8FEA5C0}"/>
              </a:ext>
            </a:extLst>
          </p:cNvPr>
          <p:cNvPicPr>
            <a:picLocks noChangeAspect="1"/>
          </p:cNvPicPr>
          <p:nvPr/>
        </p:nvPicPr>
        <p:blipFill rotWithShape="1">
          <a:blip r:embed="rId3"/>
          <a:srcRect b="17810"/>
          <a:stretch/>
        </p:blipFill>
        <p:spPr>
          <a:xfrm>
            <a:off x="839416" y="3396949"/>
            <a:ext cx="10972800" cy="3317978"/>
          </a:xfrm>
          <a:prstGeom prst="rect">
            <a:avLst/>
          </a:prstGeom>
        </p:spPr>
      </p:pic>
      <p:sp>
        <p:nvSpPr>
          <p:cNvPr id="2" name="Title 1"/>
          <p:cNvSpPr>
            <a:spLocks noGrp="1"/>
          </p:cNvSpPr>
          <p:nvPr>
            <p:ph type="title"/>
          </p:nvPr>
        </p:nvSpPr>
        <p:spPr/>
        <p:txBody>
          <a:bodyPr/>
          <a:lstStyle/>
          <a:p>
            <a:r>
              <a:rPr lang="en-CA" dirty="0"/>
              <a:t>Missing or Incorrect Information</a:t>
            </a:r>
          </a:p>
        </p:txBody>
      </p:sp>
      <p:sp>
        <p:nvSpPr>
          <p:cNvPr id="3" name="Content Placeholder 2"/>
          <p:cNvSpPr>
            <a:spLocks noGrp="1"/>
          </p:cNvSpPr>
          <p:nvPr>
            <p:ph idx="1"/>
          </p:nvPr>
        </p:nvSpPr>
        <p:spPr/>
        <p:txBody>
          <a:bodyPr>
            <a:normAutofit/>
          </a:bodyPr>
          <a:lstStyle/>
          <a:p>
            <a:r>
              <a:rPr lang="en-CA" sz="2600" dirty="0"/>
              <a:t>If any of the information is incorrect or missing, </a:t>
            </a:r>
            <a:r>
              <a:rPr lang="en-CA" sz="2600" b="1" dirty="0"/>
              <a:t>enter the correct information </a:t>
            </a:r>
            <a:r>
              <a:rPr lang="en-CA" sz="2600" dirty="0"/>
              <a:t>in the Child Demographics section</a:t>
            </a:r>
          </a:p>
          <a:p>
            <a:endParaRPr lang="en-CA" sz="1200" dirty="0"/>
          </a:p>
          <a:p>
            <a:r>
              <a:rPr lang="en-CA" sz="2600" dirty="0"/>
              <a:t>Click </a:t>
            </a:r>
            <a:r>
              <a:rPr lang="en-CA" sz="2600" b="1" dirty="0"/>
              <a:t>Save EDI</a:t>
            </a:r>
            <a:endParaRPr lang="en-CA" sz="2600" dirty="0"/>
          </a:p>
        </p:txBody>
      </p:sp>
      <p:sp>
        <p:nvSpPr>
          <p:cNvPr id="11" name="Right Arrow 8">
            <a:extLst>
              <a:ext uri="{FF2B5EF4-FFF2-40B4-BE49-F238E27FC236}">
                <a16:creationId xmlns:a16="http://schemas.microsoft.com/office/drawing/2014/main" id="{75DD5095-F4C2-4CFE-86BD-B78C4192C247}"/>
              </a:ext>
            </a:extLst>
          </p:cNvPr>
          <p:cNvSpPr/>
          <p:nvPr/>
        </p:nvSpPr>
        <p:spPr>
          <a:xfrm>
            <a:off x="10128448" y="342900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974541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EE915-3BC9-6749-80B2-515912954076}"/>
              </a:ext>
            </a:extLst>
          </p:cNvPr>
          <p:cNvPicPr>
            <a:picLocks noChangeAspect="1"/>
          </p:cNvPicPr>
          <p:nvPr/>
        </p:nvPicPr>
        <p:blipFill>
          <a:blip r:embed="rId3"/>
          <a:stretch>
            <a:fillRect/>
          </a:stretch>
        </p:blipFill>
        <p:spPr>
          <a:xfrm>
            <a:off x="554690" y="1957108"/>
            <a:ext cx="10972801" cy="4173651"/>
          </a:xfrm>
          <a:prstGeom prst="rect">
            <a:avLst/>
          </a:prstGeom>
        </p:spPr>
      </p:pic>
      <p:sp>
        <p:nvSpPr>
          <p:cNvPr id="2" name="Title 1"/>
          <p:cNvSpPr>
            <a:spLocks noGrp="1"/>
          </p:cNvSpPr>
          <p:nvPr>
            <p:ph type="title"/>
          </p:nvPr>
        </p:nvSpPr>
        <p:spPr/>
        <p:txBody>
          <a:bodyPr/>
          <a:lstStyle/>
          <a:p>
            <a:r>
              <a:rPr lang="en-CA" dirty="0"/>
              <a:t>Sections A-E of the EDI</a:t>
            </a:r>
          </a:p>
        </p:txBody>
      </p:sp>
      <p:sp>
        <p:nvSpPr>
          <p:cNvPr id="8" name="Oval 7"/>
          <p:cNvSpPr/>
          <p:nvPr/>
        </p:nvSpPr>
        <p:spPr>
          <a:xfrm>
            <a:off x="0" y="2432436"/>
            <a:ext cx="1440160" cy="18722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p:cNvSpPr/>
          <p:nvPr/>
        </p:nvSpPr>
        <p:spPr>
          <a:xfrm>
            <a:off x="10642020" y="2454027"/>
            <a:ext cx="101002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ounded Rectangular Callout 9"/>
          <p:cNvSpPr/>
          <p:nvPr/>
        </p:nvSpPr>
        <p:spPr>
          <a:xfrm>
            <a:off x="2351584" y="4077072"/>
            <a:ext cx="2376264" cy="1728192"/>
          </a:xfrm>
          <a:prstGeom prst="wedgeRoundRectCallout">
            <a:avLst>
              <a:gd name="adj1" fmla="val -88375"/>
              <a:gd name="adj2" fmla="val -70308"/>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Times New Roman" pitchFamily="18" charset="0"/>
                <a:cs typeface="Times New Roman" pitchFamily="18" charset="0"/>
              </a:rPr>
              <a:t>To access a specific section of the EDI, click on one of the sections listed in red on the left of your screen </a:t>
            </a:r>
          </a:p>
        </p:txBody>
      </p:sp>
    </p:spTree>
    <p:extLst>
      <p:ext uri="{BB962C8B-B14F-4D97-AF65-F5344CB8AC3E}">
        <p14:creationId xmlns:p14="http://schemas.microsoft.com/office/powerpoint/2010/main" val="2294533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Sections A-E of the EDI</a:t>
            </a:r>
          </a:p>
        </p:txBody>
      </p:sp>
      <p:sp>
        <p:nvSpPr>
          <p:cNvPr id="3" name="Content Placeholder 2"/>
          <p:cNvSpPr>
            <a:spLocks noGrp="1"/>
          </p:cNvSpPr>
          <p:nvPr>
            <p:ph idx="1"/>
          </p:nvPr>
        </p:nvSpPr>
        <p:spPr/>
        <p:txBody>
          <a:bodyPr>
            <a:normAutofit/>
          </a:bodyPr>
          <a:lstStyle/>
          <a:p>
            <a:r>
              <a:rPr lang="en-CA" sz="2400" dirty="0"/>
              <a:t>Complete Sections A to E by selecting the appropriate response for each question</a:t>
            </a:r>
          </a:p>
        </p:txBody>
      </p:sp>
      <p:pic>
        <p:nvPicPr>
          <p:cNvPr id="7" name="Picture 6">
            <a:extLst>
              <a:ext uri="{FF2B5EF4-FFF2-40B4-BE49-F238E27FC236}">
                <a16:creationId xmlns:a16="http://schemas.microsoft.com/office/drawing/2014/main" id="{F90C64EC-AF4E-9601-7580-E7BCF7E4BC10}"/>
              </a:ext>
            </a:extLst>
          </p:cNvPr>
          <p:cNvPicPr>
            <a:picLocks noChangeAspect="1"/>
          </p:cNvPicPr>
          <p:nvPr/>
        </p:nvPicPr>
        <p:blipFill rotWithShape="1">
          <a:blip r:embed="rId3"/>
          <a:srcRect r="17010"/>
          <a:stretch/>
        </p:blipFill>
        <p:spPr>
          <a:xfrm>
            <a:off x="579040" y="2276873"/>
            <a:ext cx="10972800" cy="4395370"/>
          </a:xfrm>
          <a:prstGeom prst="rect">
            <a:avLst/>
          </a:prstGeom>
        </p:spPr>
      </p:pic>
    </p:spTree>
    <p:extLst>
      <p:ext uri="{BB962C8B-B14F-4D97-AF65-F5344CB8AC3E}">
        <p14:creationId xmlns:p14="http://schemas.microsoft.com/office/powerpoint/2010/main" val="12390397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Section D</a:t>
            </a:r>
          </a:p>
        </p:txBody>
      </p:sp>
      <p:pic>
        <p:nvPicPr>
          <p:cNvPr id="4" name="Picture 3">
            <a:extLst>
              <a:ext uri="{FF2B5EF4-FFF2-40B4-BE49-F238E27FC236}">
                <a16:creationId xmlns:a16="http://schemas.microsoft.com/office/drawing/2014/main" id="{64E28CB1-93FA-24DF-72BC-6A1200F3E119}"/>
              </a:ext>
            </a:extLst>
          </p:cNvPr>
          <p:cNvPicPr>
            <a:picLocks noChangeAspect="1"/>
          </p:cNvPicPr>
          <p:nvPr/>
        </p:nvPicPr>
        <p:blipFill rotWithShape="1">
          <a:blip r:embed="rId3"/>
          <a:srcRect r="14466"/>
          <a:stretch/>
        </p:blipFill>
        <p:spPr>
          <a:xfrm>
            <a:off x="610200" y="1628800"/>
            <a:ext cx="10972200" cy="4954562"/>
          </a:xfrm>
          <a:prstGeom prst="rect">
            <a:avLst/>
          </a:prstGeom>
        </p:spPr>
      </p:pic>
    </p:spTree>
    <p:extLst>
      <p:ext uri="{BB962C8B-B14F-4D97-AF65-F5344CB8AC3E}">
        <p14:creationId xmlns:p14="http://schemas.microsoft.com/office/powerpoint/2010/main" val="1669087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Section E</a:t>
            </a:r>
          </a:p>
        </p:txBody>
      </p:sp>
      <p:sp>
        <p:nvSpPr>
          <p:cNvPr id="3" name="Content Placeholder 2"/>
          <p:cNvSpPr>
            <a:spLocks noGrp="1"/>
          </p:cNvSpPr>
          <p:nvPr>
            <p:ph idx="1"/>
          </p:nvPr>
        </p:nvSpPr>
        <p:spPr>
          <a:xfrm>
            <a:off x="609600" y="1600201"/>
            <a:ext cx="10972800" cy="2764903"/>
          </a:xfrm>
        </p:spPr>
        <p:txBody>
          <a:bodyPr>
            <a:normAutofit/>
          </a:bodyPr>
          <a:lstStyle/>
          <a:p>
            <a:endParaRPr lang="en-CA" sz="1000" dirty="0"/>
          </a:p>
          <a:p>
            <a:r>
              <a:rPr lang="en-CA" sz="2600" dirty="0"/>
              <a:t>Answer these questions </a:t>
            </a:r>
            <a:r>
              <a:rPr lang="en-CA" sz="2600" b="1" u="sng" dirty="0">
                <a:solidFill>
                  <a:srgbClr val="C00000"/>
                </a:solidFill>
              </a:rPr>
              <a:t>to the best of your knowledge</a:t>
            </a:r>
            <a:endParaRPr lang="en-CA" sz="2600" b="1" dirty="0">
              <a:solidFill>
                <a:srgbClr val="C00000"/>
              </a:solidFill>
            </a:endParaRPr>
          </a:p>
          <a:p>
            <a:endParaRPr lang="en-CA" sz="1000" dirty="0"/>
          </a:p>
          <a:p>
            <a:r>
              <a:rPr lang="en-CA" sz="2600" dirty="0"/>
              <a:t>Use data from the students’ records, if available</a:t>
            </a:r>
          </a:p>
          <a:p>
            <a:endParaRPr lang="en-CA" sz="1000" dirty="0"/>
          </a:p>
          <a:p>
            <a:r>
              <a:rPr lang="en-CA" sz="2600" dirty="0"/>
              <a:t>If you don’t know the answer to the questions, please indicate “don’t know”</a:t>
            </a:r>
          </a:p>
          <a:p>
            <a:endParaRPr lang="en-CA" sz="10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2733881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6496" y="2446405"/>
            <a:ext cx="1802854" cy="3940664"/>
          </a:xfrm>
          <a:prstGeom prst="rect">
            <a:avLst/>
          </a:prstGeom>
        </p:spPr>
      </p:pic>
      <p:pic>
        <p:nvPicPr>
          <p:cNvPr id="8" name="Picture 7"/>
          <p:cNvPicPr>
            <a:picLocks noChangeAspect="1"/>
          </p:cNvPicPr>
          <p:nvPr/>
        </p:nvPicPr>
        <p:blipFill>
          <a:blip r:embed="rId4"/>
          <a:stretch>
            <a:fillRect/>
          </a:stretch>
        </p:blipFill>
        <p:spPr>
          <a:xfrm>
            <a:off x="692346" y="2434480"/>
            <a:ext cx="1820404" cy="3952589"/>
          </a:xfrm>
          <a:prstGeom prst="rect">
            <a:avLst/>
          </a:prstGeom>
        </p:spPr>
      </p:pic>
      <p:sp>
        <p:nvSpPr>
          <p:cNvPr id="2" name="Title 1"/>
          <p:cNvSpPr>
            <a:spLocks noGrp="1"/>
          </p:cNvSpPr>
          <p:nvPr>
            <p:ph type="title"/>
          </p:nvPr>
        </p:nvSpPr>
        <p:spPr/>
        <p:txBody>
          <a:bodyPr/>
          <a:lstStyle/>
          <a:p>
            <a:r>
              <a:rPr lang="en-CA" dirty="0"/>
              <a:t>Finishing &amp; Checking</a:t>
            </a:r>
          </a:p>
        </p:txBody>
      </p:sp>
      <p:sp>
        <p:nvSpPr>
          <p:cNvPr id="3" name="Content Placeholder 2"/>
          <p:cNvSpPr>
            <a:spLocks noGrp="1"/>
          </p:cNvSpPr>
          <p:nvPr>
            <p:ph idx="1"/>
          </p:nvPr>
        </p:nvSpPr>
        <p:spPr>
          <a:xfrm>
            <a:off x="692346" y="1596567"/>
            <a:ext cx="10972800" cy="4525963"/>
          </a:xfrm>
        </p:spPr>
        <p:txBody>
          <a:bodyPr>
            <a:normAutofit/>
          </a:bodyPr>
          <a:lstStyle/>
          <a:p>
            <a:pPr marL="0" indent="0">
              <a:buNone/>
            </a:pPr>
            <a:r>
              <a:rPr lang="en-CA" sz="2400" dirty="0"/>
              <a:t>Before clicking </a:t>
            </a:r>
            <a:r>
              <a:rPr lang="en-CA" sz="2400" b="1" dirty="0"/>
              <a:t>Lock Questionnaire</a:t>
            </a:r>
            <a:r>
              <a:rPr lang="en-CA" sz="2400" dirty="0"/>
              <a:t>, if the system tells you:</a:t>
            </a:r>
          </a:p>
        </p:txBody>
      </p:sp>
      <p:sp>
        <p:nvSpPr>
          <p:cNvPr id="5" name="AutoShape 17"/>
          <p:cNvSpPr>
            <a:spLocks noChangeArrowheads="1"/>
          </p:cNvSpPr>
          <p:nvPr/>
        </p:nvSpPr>
        <p:spPr bwMode="auto">
          <a:xfrm>
            <a:off x="2207568" y="3214985"/>
            <a:ext cx="3456384" cy="2561030"/>
          </a:xfrm>
          <a:prstGeom prst="leftArrow">
            <a:avLst>
              <a:gd name="adj1" fmla="val 64276"/>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Times New Roman" pitchFamily="18" charset="0"/>
                <a:cs typeface="Times New Roman" pitchFamily="18" charset="0"/>
              </a:rPr>
              <a:t>Go back to incomplete </a:t>
            </a:r>
          </a:p>
          <a:p>
            <a:pPr algn="ctr"/>
            <a:r>
              <a:rPr lang="en-US" dirty="0">
                <a:latin typeface="Times New Roman" pitchFamily="18" charset="0"/>
                <a:cs typeface="Times New Roman" pitchFamily="18" charset="0"/>
              </a:rPr>
              <a:t>sections and fill in </a:t>
            </a:r>
          </a:p>
          <a:p>
            <a:pPr algn="ctr"/>
            <a:r>
              <a:rPr lang="en-US" dirty="0">
                <a:latin typeface="Times New Roman" pitchFamily="18" charset="0"/>
                <a:cs typeface="Times New Roman" pitchFamily="18" charset="0"/>
              </a:rPr>
              <a:t>any answers you missed</a:t>
            </a:r>
            <a:endParaRPr lang="en-CA" dirty="0">
              <a:latin typeface="Times New Roman" pitchFamily="18" charset="0"/>
              <a:cs typeface="Times New Roman" pitchFamily="18" charset="0"/>
            </a:endParaRPr>
          </a:p>
        </p:txBody>
      </p:sp>
      <p:sp>
        <p:nvSpPr>
          <p:cNvPr id="9" name="AutoShape 30"/>
          <p:cNvSpPr>
            <a:spLocks noChangeArrowheads="1"/>
          </p:cNvSpPr>
          <p:nvPr/>
        </p:nvSpPr>
        <p:spPr bwMode="auto">
          <a:xfrm>
            <a:off x="9853145" y="4240270"/>
            <a:ext cx="1122619" cy="1353182"/>
          </a:xfrm>
          <a:prstGeom prst="downArrow">
            <a:avLst>
              <a:gd name="adj1" fmla="val 50000"/>
              <a:gd name="adj2" fmla="val 3207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Times New Roman" pitchFamily="18" charset="0"/>
                <a:cs typeface="Times New Roman" pitchFamily="18" charset="0"/>
              </a:rPr>
              <a:t>Click </a:t>
            </a:r>
          </a:p>
          <a:p>
            <a:pPr algn="ctr"/>
            <a:r>
              <a:rPr lang="en-US" dirty="0">
                <a:latin typeface="Times New Roman" pitchFamily="18" charset="0"/>
                <a:cs typeface="Times New Roman" pitchFamily="18" charset="0"/>
              </a:rPr>
              <a:t>here</a:t>
            </a:r>
            <a:endParaRPr lang="en-CA" dirty="0">
              <a:latin typeface="Times New Roman" pitchFamily="18" charset="0"/>
              <a:cs typeface="Times New Roman" pitchFamily="18" charset="0"/>
            </a:endParaRPr>
          </a:p>
        </p:txBody>
      </p:sp>
      <p:sp>
        <p:nvSpPr>
          <p:cNvPr id="7" name="AutoShape 23"/>
          <p:cNvSpPr>
            <a:spLocks noChangeArrowheads="1"/>
          </p:cNvSpPr>
          <p:nvPr/>
        </p:nvSpPr>
        <p:spPr bwMode="auto">
          <a:xfrm>
            <a:off x="7740035" y="3326837"/>
            <a:ext cx="2994947" cy="1338237"/>
          </a:xfrm>
          <a:prstGeom prst="leftArrow">
            <a:avLst>
              <a:gd name="adj1" fmla="val 42222"/>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Times New Roman" pitchFamily="18" charset="0"/>
                <a:cs typeface="Times New Roman" pitchFamily="18" charset="0"/>
              </a:rPr>
              <a:t>You are done!</a:t>
            </a:r>
            <a:endParaRPr lang="en-CA" dirty="0">
              <a:latin typeface="Times New Roman" pitchFamily="18" charset="0"/>
              <a:cs typeface="Times New Roman" pitchFamily="18" charset="0"/>
            </a:endParaRPr>
          </a:p>
        </p:txBody>
      </p:sp>
      <p:pic>
        <p:nvPicPr>
          <p:cNvPr id="10242" name="Picture 2">
            <a:extLst>
              <a:ext uri="{FF2B5EF4-FFF2-40B4-BE49-F238E27FC236}">
                <a16:creationId xmlns:a16="http://schemas.microsoft.com/office/drawing/2014/main" id="{9D807863-2D69-4209-9543-5D73E5F20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2468" y="5687080"/>
            <a:ext cx="30289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8436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Locking a Questionnaire</a:t>
            </a: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a:t>You will get a message asking you if you are sure you want to continue with locking a questionnaire</a:t>
            </a:r>
          </a:p>
          <a:p>
            <a:r>
              <a:rPr lang="en-CA" sz="2600" dirty="0"/>
              <a:t>You will get a reminder to ensure that all sections are completed</a:t>
            </a:r>
          </a:p>
          <a:p>
            <a:pPr marL="0" indent="0">
              <a:buNone/>
            </a:pPr>
            <a:endParaRPr lang="en-CA" sz="2800" dirty="0"/>
          </a:p>
          <a:p>
            <a:endParaRPr lang="en-CA" sz="2000" dirty="0"/>
          </a:p>
          <a:p>
            <a:endParaRPr lang="en-CA" sz="2800" dirty="0"/>
          </a:p>
          <a:p>
            <a:endParaRPr lang="en-CA" sz="2600" dirty="0"/>
          </a:p>
          <a:p>
            <a:endParaRPr lang="en-CA" sz="2600" dirty="0"/>
          </a:p>
          <a:p>
            <a:endParaRPr lang="en-CA" sz="2600" dirty="0"/>
          </a:p>
        </p:txBody>
      </p:sp>
      <p:pic>
        <p:nvPicPr>
          <p:cNvPr id="11269" name="Picture 5">
            <a:extLst>
              <a:ext uri="{FF2B5EF4-FFF2-40B4-BE49-F238E27FC236}">
                <a16:creationId xmlns:a16="http://schemas.microsoft.com/office/drawing/2014/main" id="{EB094E61-89AE-4A13-8E02-95B81ED0B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072" y="3265299"/>
            <a:ext cx="3960440" cy="33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214015B-541F-496D-91B1-93FE33238F74}"/>
              </a:ext>
            </a:extLst>
          </p:cNvPr>
          <p:cNvSpPr txBox="1"/>
          <p:nvPr/>
        </p:nvSpPr>
        <p:spPr>
          <a:xfrm>
            <a:off x="1847528" y="2899198"/>
            <a:ext cx="2619528" cy="369332"/>
          </a:xfrm>
          <a:prstGeom prst="rect">
            <a:avLst/>
          </a:prstGeom>
          <a:noFill/>
        </p:spPr>
        <p:txBody>
          <a:bodyPr wrap="square" rtlCol="0">
            <a:spAutoFit/>
          </a:bodyPr>
          <a:lstStyle/>
          <a:p>
            <a:pPr algn="ctr"/>
            <a:r>
              <a:rPr lang="en-CA" dirty="0">
                <a:solidFill>
                  <a:srgbClr val="FF0000"/>
                </a:solidFill>
              </a:rPr>
              <a:t>Incomplete Questionnaire</a:t>
            </a:r>
          </a:p>
        </p:txBody>
      </p:sp>
      <p:pic>
        <p:nvPicPr>
          <p:cNvPr id="11271" name="Picture 7">
            <a:extLst>
              <a:ext uri="{FF2B5EF4-FFF2-40B4-BE49-F238E27FC236}">
                <a16:creationId xmlns:a16="http://schemas.microsoft.com/office/drawing/2014/main" id="{37BFB707-E771-427F-956F-10AFD2753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991" y="3271855"/>
            <a:ext cx="3960440" cy="332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7ED1A8E-9179-4C15-85BB-20341D9AEA13}"/>
              </a:ext>
            </a:extLst>
          </p:cNvPr>
          <p:cNvSpPr txBox="1"/>
          <p:nvPr/>
        </p:nvSpPr>
        <p:spPr>
          <a:xfrm>
            <a:off x="5930660" y="2883089"/>
            <a:ext cx="2619528" cy="369332"/>
          </a:xfrm>
          <a:prstGeom prst="rect">
            <a:avLst/>
          </a:prstGeom>
          <a:noFill/>
        </p:spPr>
        <p:txBody>
          <a:bodyPr wrap="square" rtlCol="0">
            <a:spAutoFit/>
          </a:bodyPr>
          <a:lstStyle/>
          <a:p>
            <a:pPr algn="ctr"/>
            <a:r>
              <a:rPr lang="en-CA" dirty="0">
                <a:solidFill>
                  <a:srgbClr val="00B050"/>
                </a:solidFill>
              </a:rPr>
              <a:t>Complete Questionnaire</a:t>
            </a:r>
          </a:p>
        </p:txBody>
      </p:sp>
    </p:spTree>
    <p:extLst>
      <p:ext uri="{BB962C8B-B14F-4D97-AF65-F5344CB8AC3E}">
        <p14:creationId xmlns:p14="http://schemas.microsoft.com/office/powerpoint/2010/main" val="486132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18A697-EBB9-861C-3AC4-ADED3E27857A}"/>
              </a:ext>
            </a:extLst>
          </p:cNvPr>
          <p:cNvPicPr>
            <a:picLocks noChangeAspect="1"/>
          </p:cNvPicPr>
          <p:nvPr/>
        </p:nvPicPr>
        <p:blipFill>
          <a:blip r:embed="rId3"/>
          <a:stretch>
            <a:fillRect/>
          </a:stretch>
        </p:blipFill>
        <p:spPr>
          <a:xfrm>
            <a:off x="601620" y="1597908"/>
            <a:ext cx="9698868" cy="4441222"/>
          </a:xfrm>
          <a:prstGeom prst="rect">
            <a:avLst/>
          </a:prstGeom>
        </p:spPr>
      </p:pic>
      <p:sp>
        <p:nvSpPr>
          <p:cNvPr id="2" name="Title 1"/>
          <p:cNvSpPr>
            <a:spLocks noGrp="1"/>
          </p:cNvSpPr>
          <p:nvPr>
            <p:ph type="title"/>
          </p:nvPr>
        </p:nvSpPr>
        <p:spPr/>
        <p:txBody>
          <a:bodyPr/>
          <a:lstStyle/>
          <a:p>
            <a:r>
              <a:rPr lang="en-CA" dirty="0"/>
              <a:t>Tip #3</a:t>
            </a: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sp>
        <p:nvSpPr>
          <p:cNvPr id="9" name="Oval 8"/>
          <p:cNvSpPr/>
          <p:nvPr/>
        </p:nvSpPr>
        <p:spPr>
          <a:xfrm>
            <a:off x="476992" y="3822504"/>
            <a:ext cx="938768" cy="15121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ight Arrow 9"/>
          <p:cNvSpPr/>
          <p:nvPr/>
        </p:nvSpPr>
        <p:spPr>
          <a:xfrm>
            <a:off x="119337" y="4398567"/>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ight Arrow 10"/>
          <p:cNvSpPr/>
          <p:nvPr/>
        </p:nvSpPr>
        <p:spPr>
          <a:xfrm>
            <a:off x="119336" y="4807188"/>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54479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0E6B5-7703-DC7D-4D9D-E7723ED8CE08}"/>
              </a:ext>
            </a:extLst>
          </p:cNvPr>
          <p:cNvPicPr>
            <a:picLocks noChangeAspect="1"/>
          </p:cNvPicPr>
          <p:nvPr/>
        </p:nvPicPr>
        <p:blipFill>
          <a:blip r:embed="rId3"/>
          <a:stretch>
            <a:fillRect/>
          </a:stretch>
        </p:blipFill>
        <p:spPr>
          <a:xfrm>
            <a:off x="0" y="3066006"/>
            <a:ext cx="12192000" cy="2210772"/>
          </a:xfrm>
          <a:prstGeom prst="rect">
            <a:avLst/>
          </a:prstGeom>
        </p:spPr>
      </p:pic>
      <p:sp>
        <p:nvSpPr>
          <p:cNvPr id="2" name="Title 1"/>
          <p:cNvSpPr>
            <a:spLocks noGrp="1"/>
          </p:cNvSpPr>
          <p:nvPr>
            <p:ph type="title"/>
          </p:nvPr>
        </p:nvSpPr>
        <p:spPr/>
        <p:txBody>
          <a:bodyPr/>
          <a:lstStyle/>
          <a:p>
            <a:r>
              <a:rPr lang="en-CA" dirty="0"/>
              <a:t>Locking a Questionnaire</a:t>
            </a: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a:t>If all sections are completed, click YES</a:t>
            </a:r>
          </a:p>
          <a:p>
            <a:r>
              <a:rPr lang="en-CA" sz="2600" dirty="0"/>
              <a:t>You will be returned to the Class List page</a:t>
            </a:r>
          </a:p>
          <a:p>
            <a:r>
              <a:rPr lang="en-CA" sz="2600" dirty="0"/>
              <a:t>Notice how a </a:t>
            </a:r>
            <a:r>
              <a:rPr lang="en-CA" sz="2600" b="1" dirty="0"/>
              <a:t>Locked</a:t>
            </a:r>
            <a:r>
              <a:rPr lang="en-CA" sz="2600" dirty="0"/>
              <a:t> now appears beside the completed </a:t>
            </a:r>
          </a:p>
        </p:txBody>
      </p:sp>
      <p:sp>
        <p:nvSpPr>
          <p:cNvPr id="10" name="Oval 9">
            <a:extLst>
              <a:ext uri="{FF2B5EF4-FFF2-40B4-BE49-F238E27FC236}">
                <a16:creationId xmlns:a16="http://schemas.microsoft.com/office/drawing/2014/main" id="{2456F572-8C98-4A86-A0DF-829CA1EB89B2}"/>
              </a:ext>
            </a:extLst>
          </p:cNvPr>
          <p:cNvSpPr/>
          <p:nvPr/>
        </p:nvSpPr>
        <p:spPr>
          <a:xfrm>
            <a:off x="8400256" y="3933056"/>
            <a:ext cx="1010028" cy="4183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49836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39367" y="183702"/>
            <a:ext cx="6908800" cy="1104900"/>
          </a:xfrm>
        </p:spPr>
        <p:txBody>
          <a:bodyPr/>
          <a:lstStyle/>
          <a:p>
            <a:r>
              <a:rPr lang="en-US" dirty="0"/>
              <a:t>Child’s Brain</a:t>
            </a:r>
          </a:p>
        </p:txBody>
      </p:sp>
      <p:sp>
        <p:nvSpPr>
          <p:cNvPr id="3" name="Content Placeholder 2"/>
          <p:cNvSpPr>
            <a:spLocks noGrp="1"/>
          </p:cNvSpPr>
          <p:nvPr>
            <p:ph idx="4294967295"/>
          </p:nvPr>
        </p:nvSpPr>
        <p:spPr>
          <a:xfrm>
            <a:off x="1895429" y="1277154"/>
            <a:ext cx="8229600" cy="4530725"/>
          </a:xfrm>
        </p:spPr>
        <p:txBody>
          <a:bodyPr>
            <a:normAutofit/>
          </a:bodyPr>
          <a:lstStyle/>
          <a:p>
            <a:pPr marL="0" indent="0">
              <a:buNone/>
            </a:pPr>
            <a:r>
              <a:rPr lang="en-US" dirty="0"/>
              <a:t>Brains are built in a hierarchical fashion, from simplest circuits to more complex circuits. </a:t>
            </a:r>
          </a:p>
          <a:p>
            <a:pPr marL="0" indent="0">
              <a:buNone/>
            </a:pPr>
            <a:endParaRPr lang="en-US" dirty="0"/>
          </a:p>
        </p:txBody>
      </p:sp>
      <p:pic>
        <p:nvPicPr>
          <p:cNvPr id="4" name="Picture 3"/>
          <p:cNvPicPr>
            <a:picLocks noChangeAspect="1"/>
          </p:cNvPicPr>
          <p:nvPr/>
        </p:nvPicPr>
        <p:blipFill>
          <a:blip r:embed="rId3"/>
          <a:stretch>
            <a:fillRect/>
          </a:stretch>
        </p:blipFill>
        <p:spPr>
          <a:xfrm>
            <a:off x="1624073" y="2409505"/>
            <a:ext cx="8939389" cy="4094269"/>
          </a:xfrm>
          <a:prstGeom prst="rect">
            <a:avLst/>
          </a:prstGeom>
        </p:spPr>
      </p:pic>
    </p:spTree>
    <p:extLst>
      <p:ext uri="{BB962C8B-B14F-4D97-AF65-F5344CB8AC3E}">
        <p14:creationId xmlns:p14="http://schemas.microsoft.com/office/powerpoint/2010/main" val="1923700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Caroline\Children pictures\FreeGreatPicture.com-22957-family-children.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063552" y="1792560"/>
            <a:ext cx="780288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Tip #4</a:t>
            </a:r>
          </a:p>
        </p:txBody>
      </p:sp>
      <p:sp>
        <p:nvSpPr>
          <p:cNvPr id="3" name="Content Placeholder 2"/>
          <p:cNvSpPr>
            <a:spLocks noGrp="1"/>
          </p:cNvSpPr>
          <p:nvPr>
            <p:ph idx="1"/>
          </p:nvPr>
        </p:nvSpPr>
        <p:spPr>
          <a:xfrm>
            <a:off x="1991544" y="1567334"/>
            <a:ext cx="8229600" cy="4525963"/>
          </a:xfrm>
          <a:ln w="22225">
            <a:solidFill>
              <a:schemeClr val="tx2">
                <a:lumMod val="75000"/>
              </a:schemeClr>
            </a:solidFill>
          </a:ln>
        </p:spPr>
        <p:txBody>
          <a:bodyPr>
            <a:normAutofit/>
          </a:bodyPr>
          <a:lstStyle/>
          <a:p>
            <a:pPr marL="0" indent="0" algn="ctr">
              <a:buNone/>
            </a:pPr>
            <a:endParaRPr lang="en-CA" sz="1200" b="1" dirty="0">
              <a:solidFill>
                <a:srgbClr val="C00000"/>
              </a:solidFill>
            </a:endParaRPr>
          </a:p>
          <a:p>
            <a:pPr marL="0" indent="0" algn="ctr">
              <a:buNone/>
            </a:pPr>
            <a:r>
              <a:rPr lang="en-CA" sz="2800" b="1" dirty="0">
                <a:solidFill>
                  <a:srgbClr val="C00000"/>
                </a:solidFill>
              </a:rPr>
              <a:t>Continuously save as you work!</a:t>
            </a:r>
          </a:p>
          <a:p>
            <a:pPr marL="0" indent="0" algn="ctr">
              <a:buNone/>
            </a:pPr>
            <a:endParaRPr lang="en-CA" sz="2400" dirty="0"/>
          </a:p>
          <a:p>
            <a:pPr marL="0" indent="0" algn="ctr">
              <a:buNone/>
            </a:pPr>
            <a:r>
              <a:rPr lang="en-CA" sz="2600" b="1" dirty="0"/>
              <a:t>	  After 15 minutes of inactivity you will </a:t>
            </a:r>
            <a:br>
              <a:rPr lang="en-CA" sz="2600" b="1" dirty="0"/>
            </a:br>
            <a:r>
              <a:rPr lang="en-CA" sz="2600" b="1" dirty="0"/>
              <a:t>	automatically be logged off the system and all your unsaved changes will be lost</a:t>
            </a:r>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spTree>
    <p:extLst>
      <p:ext uri="{BB962C8B-B14F-4D97-AF65-F5344CB8AC3E}">
        <p14:creationId xmlns:p14="http://schemas.microsoft.com/office/powerpoint/2010/main" val="2732607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188640"/>
            <a:ext cx="9843120" cy="61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07968" y="3717032"/>
            <a:ext cx="2592288" cy="1569660"/>
          </a:xfrm>
          <a:prstGeom prst="rect">
            <a:avLst/>
          </a:prstGeom>
          <a:noFill/>
        </p:spPr>
        <p:txBody>
          <a:bodyPr wrap="square" rtlCol="0">
            <a:spAutoFit/>
          </a:bodyPr>
          <a:lstStyle/>
          <a:p>
            <a:pPr algn="ctr"/>
            <a:r>
              <a:rPr lang="en-CA" sz="24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Please Pay Special Attention to the Following Questions</a:t>
            </a:r>
          </a:p>
        </p:txBody>
      </p:sp>
      <p:pic>
        <p:nvPicPr>
          <p:cNvPr id="7"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336" y="6334809"/>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50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T:\Caroline\Children pictures\FreeGreatPicture.com-23391-happy-childhood-mate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4" y="2492896"/>
            <a:ext cx="4354619" cy="2358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Student Status Question</a:t>
            </a:r>
          </a:p>
        </p:txBody>
      </p:sp>
      <p:sp>
        <p:nvSpPr>
          <p:cNvPr id="3" name="Content Placeholder 2"/>
          <p:cNvSpPr>
            <a:spLocks noGrp="1"/>
          </p:cNvSpPr>
          <p:nvPr>
            <p:ph idx="1"/>
          </p:nvPr>
        </p:nvSpPr>
        <p:spPr>
          <a:xfrm>
            <a:off x="609600" y="1711350"/>
            <a:ext cx="5990456" cy="4525963"/>
          </a:xfrm>
        </p:spPr>
        <p:txBody>
          <a:bodyPr>
            <a:noAutofit/>
          </a:bodyPr>
          <a:lstStyle/>
          <a:p>
            <a:r>
              <a:rPr lang="en-CA" sz="2400" dirty="0"/>
              <a:t>Students must currently be in your class to do the </a:t>
            </a:r>
          </a:p>
          <a:p>
            <a:endParaRPr lang="en-CA" sz="2000" dirty="0"/>
          </a:p>
          <a:p>
            <a:r>
              <a:rPr lang="en-CA" sz="2400" dirty="0"/>
              <a:t>If you have selected a</a:t>
            </a:r>
            <a:br>
              <a:rPr lang="en-CA" sz="2400" dirty="0"/>
            </a:br>
            <a:r>
              <a:rPr lang="en-CA" sz="2400" dirty="0"/>
              <a:t>response </a:t>
            </a:r>
            <a:r>
              <a:rPr lang="en-CA" sz="2400" b="1" dirty="0"/>
              <a:t>other</a:t>
            </a:r>
            <a:r>
              <a:rPr lang="en-CA" sz="2400" dirty="0"/>
              <a:t> than “</a:t>
            </a:r>
            <a:r>
              <a:rPr lang="en-CA" sz="2400" dirty="0">
                <a:solidFill>
                  <a:srgbClr val="FF0000"/>
                </a:solidFill>
              </a:rPr>
              <a:t>In class more than a month</a:t>
            </a:r>
            <a:r>
              <a:rPr lang="en-CA" sz="2400" dirty="0"/>
              <a:t>”…</a:t>
            </a:r>
          </a:p>
          <a:p>
            <a:endParaRPr lang="en-CA" sz="2000" dirty="0"/>
          </a:p>
          <a:p>
            <a:pPr marL="0" indent="0">
              <a:buNone/>
            </a:pPr>
            <a:r>
              <a:rPr lang="en-CA" sz="2400" dirty="0"/>
              <a:t>… the system will tell you to</a:t>
            </a:r>
            <a:br>
              <a:rPr lang="en-CA" sz="2400" dirty="0"/>
            </a:br>
            <a:r>
              <a:rPr lang="en-CA" sz="2400" dirty="0"/>
              <a:t>stop and </a:t>
            </a:r>
            <a:r>
              <a:rPr lang="en-CA" sz="2400" b="1" dirty="0"/>
              <a:t>lock</a:t>
            </a:r>
            <a:r>
              <a:rPr lang="en-CA" sz="2400" dirty="0"/>
              <a:t> </a:t>
            </a:r>
            <a:r>
              <a:rPr lang="en-CA" sz="2400" b="1" dirty="0"/>
              <a:t>and submit </a:t>
            </a:r>
            <a:r>
              <a:rPr lang="en-CA" sz="2400" dirty="0"/>
              <a:t>your questionnaire</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6" y="2090942"/>
            <a:ext cx="671721" cy="42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62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Identified Special Needs</a:t>
            </a:r>
          </a:p>
        </p:txBody>
      </p:sp>
      <p:sp>
        <p:nvSpPr>
          <p:cNvPr id="3" name="Content Placeholder 2"/>
          <p:cNvSpPr>
            <a:spLocks noGrp="1"/>
          </p:cNvSpPr>
          <p:nvPr>
            <p:ph idx="1"/>
          </p:nvPr>
        </p:nvSpPr>
        <p:spPr>
          <a:xfrm>
            <a:off x="1981200" y="1600200"/>
            <a:ext cx="8229600" cy="5141168"/>
          </a:xfrm>
        </p:spPr>
        <p:txBody>
          <a:bodyPr>
            <a:normAutofit/>
          </a:bodyPr>
          <a:lstStyle/>
          <a:p>
            <a:pPr marL="0" indent="0" algn="ctr">
              <a:buNone/>
            </a:pPr>
            <a:r>
              <a:rPr lang="en-CA" sz="2400" dirty="0"/>
              <a:t>Identified Special Needs </a:t>
            </a:r>
            <a:r>
              <a:rPr lang="en-CA" sz="2400" b="1" dirty="0">
                <a:solidFill>
                  <a:srgbClr val="C00000"/>
                </a:solidFill>
              </a:rPr>
              <a:t>cannot be left blank!</a:t>
            </a:r>
          </a:p>
          <a:p>
            <a:pPr marL="0" indent="0" algn="ctr">
              <a:buNone/>
            </a:pPr>
            <a:endParaRPr lang="en-CA" sz="2400" b="1" dirty="0">
              <a:solidFill>
                <a:srgbClr val="C00000"/>
              </a:solidFill>
            </a:endParaRPr>
          </a:p>
          <a:p>
            <a:pPr marL="0" indent="0" algn="ctr">
              <a:buNone/>
            </a:pPr>
            <a:endParaRPr lang="en-CA" sz="2400" b="1" dirty="0">
              <a:solidFill>
                <a:srgbClr val="C00000"/>
              </a:solidFill>
            </a:endParaRPr>
          </a:p>
          <a:p>
            <a:pPr marL="0" indent="0" algn="ctr">
              <a:buNone/>
            </a:pPr>
            <a:endParaRPr lang="en-CA" sz="2400" b="1" dirty="0">
              <a:solidFill>
                <a:srgbClr val="C00000"/>
              </a:solidFill>
            </a:endParaRPr>
          </a:p>
          <a:p>
            <a:pPr marL="0" indent="0" algn="ctr">
              <a:buNone/>
            </a:pPr>
            <a:endParaRPr lang="en-CA" sz="2400" b="1" dirty="0">
              <a:solidFill>
                <a:srgbClr val="C00000"/>
              </a:solidFill>
            </a:endParaRPr>
          </a:p>
          <a:p>
            <a:pPr marL="0" indent="0" algn="ctr">
              <a:buNone/>
            </a:pPr>
            <a:endParaRPr lang="en-CA" sz="2400" b="1" dirty="0">
              <a:solidFill>
                <a:srgbClr val="C00000"/>
              </a:solidFill>
            </a:endParaRPr>
          </a:p>
          <a:p>
            <a:pPr marL="0" indent="0" algn="ctr">
              <a:buNone/>
            </a:pPr>
            <a:endParaRPr lang="en-CA" sz="2400" b="1" dirty="0">
              <a:solidFill>
                <a:srgbClr val="C00000"/>
              </a:solidFill>
            </a:endParaRPr>
          </a:p>
          <a:p>
            <a:pPr marL="0" indent="0" algn="ctr">
              <a:buNone/>
            </a:pPr>
            <a:endParaRPr lang="en-CA" sz="2400" b="1" dirty="0">
              <a:solidFill>
                <a:srgbClr val="C00000"/>
              </a:solidFill>
            </a:endParaRPr>
          </a:p>
          <a:p>
            <a:pPr marL="0" indent="0" algn="ctr">
              <a:buNone/>
            </a:pPr>
            <a:endParaRPr lang="en-CA" sz="2400" b="1" dirty="0">
              <a:solidFill>
                <a:srgbClr val="C00000"/>
              </a:solidFill>
            </a:endParaRPr>
          </a:p>
          <a:p>
            <a:pPr marL="0" indent="0" algn="ctr">
              <a:buNone/>
            </a:pPr>
            <a:endParaRPr lang="en-CA" sz="1200" dirty="0"/>
          </a:p>
          <a:p>
            <a:pPr marL="0" indent="0" algn="ctr">
              <a:buNone/>
            </a:pPr>
            <a:r>
              <a:rPr lang="en-CA" sz="2400" dirty="0"/>
              <a:t>Please refer to your Guide for further instructions</a:t>
            </a:r>
          </a:p>
        </p:txBody>
      </p:sp>
      <p:graphicFrame>
        <p:nvGraphicFramePr>
          <p:cNvPr id="4" name="Table 3"/>
          <p:cNvGraphicFramePr>
            <a:graphicFrameLocks noGrp="1"/>
          </p:cNvGraphicFramePr>
          <p:nvPr/>
        </p:nvGraphicFramePr>
        <p:xfrm>
          <a:off x="2963616" y="2256766"/>
          <a:ext cx="6156721" cy="3332475"/>
        </p:xfrm>
        <a:graphic>
          <a:graphicData uri="http://schemas.openxmlformats.org/drawingml/2006/table">
            <a:tbl>
              <a:tblPr firstRow="1" bandRow="1" bandCol="1">
                <a:tableStyleId>{5C22544A-7EE6-4342-B048-85BDC9FD1C3A}</a:tableStyleId>
              </a:tblPr>
              <a:tblGrid>
                <a:gridCol w="2760478">
                  <a:extLst>
                    <a:ext uri="{9D8B030D-6E8A-4147-A177-3AD203B41FA5}">
                      <a16:colId xmlns:a16="http://schemas.microsoft.com/office/drawing/2014/main" val="20000"/>
                    </a:ext>
                  </a:extLst>
                </a:gridCol>
                <a:gridCol w="3396243">
                  <a:extLst>
                    <a:ext uri="{9D8B030D-6E8A-4147-A177-3AD203B41FA5}">
                      <a16:colId xmlns:a16="http://schemas.microsoft.com/office/drawing/2014/main" val="20001"/>
                    </a:ext>
                  </a:extLst>
                </a:gridCol>
              </a:tblGrid>
              <a:tr h="307141">
                <a:tc>
                  <a:txBody>
                    <a:bodyPr/>
                    <a:lstStyle/>
                    <a:p>
                      <a:pPr indent="-85725">
                        <a:spcAft>
                          <a:spcPts val="0"/>
                        </a:spcAft>
                        <a:tabLst>
                          <a:tab pos="504190" algn="l"/>
                        </a:tabLst>
                      </a:pPr>
                      <a:r>
                        <a:rPr lang="en-US" sz="1600" dirty="0">
                          <a:effectLst/>
                          <a:latin typeface="Times New Roman" pitchFamily="18" charset="0"/>
                          <a:cs typeface="Times New Roman" pitchFamily="18" charset="0"/>
                        </a:rPr>
                        <a:t> Yes</a:t>
                      </a:r>
                      <a:endParaRPr lang="en-CA" sz="1800" dirty="0">
                        <a:effectLst/>
                        <a:latin typeface="Times New Roman" pitchFamily="18" charset="0"/>
                        <a:ea typeface="Times New Roman"/>
                        <a:cs typeface="Times New Roman" pitchFamily="18" charset="0"/>
                      </a:endParaRPr>
                    </a:p>
                  </a:txBody>
                  <a:tcPr marL="68580" marR="68580" marT="17780" marB="17780"/>
                </a:tc>
                <a:tc>
                  <a:txBody>
                    <a:bodyPr/>
                    <a:lstStyle/>
                    <a:p>
                      <a:pPr>
                        <a:spcAft>
                          <a:spcPts val="0"/>
                        </a:spcAft>
                      </a:pPr>
                      <a:r>
                        <a:rPr lang="en-US" sz="1600" dirty="0">
                          <a:effectLst/>
                          <a:latin typeface="Times New Roman" pitchFamily="18" charset="0"/>
                          <a:cs typeface="Times New Roman" pitchFamily="18" charset="0"/>
                        </a:rPr>
                        <a:t>No</a:t>
                      </a:r>
                      <a:endParaRPr lang="en-CA" sz="1800" dirty="0">
                        <a:effectLst/>
                        <a:latin typeface="Times New Roman" pitchFamily="18" charset="0"/>
                        <a:ea typeface="Times New Roman"/>
                        <a:cs typeface="Times New Roman" pitchFamily="18" charset="0"/>
                      </a:endParaRPr>
                    </a:p>
                  </a:txBody>
                  <a:tcPr marL="68580" marR="68580" marT="17780" marB="17780"/>
                </a:tc>
                <a:extLst>
                  <a:ext uri="{0D108BD9-81ED-4DB2-BD59-A6C34878D82A}">
                    <a16:rowId xmlns:a16="http://schemas.microsoft.com/office/drawing/2014/main" val="10000"/>
                  </a:ext>
                </a:extLst>
              </a:tr>
              <a:tr h="3025334">
                <a:tc>
                  <a:txBody>
                    <a:bodyPr/>
                    <a:lstStyle/>
                    <a:p>
                      <a:pPr>
                        <a:spcAft>
                          <a:spcPts val="0"/>
                        </a:spcAft>
                      </a:pPr>
                      <a:r>
                        <a:rPr lang="en-US" sz="1600" dirty="0">
                          <a:effectLst/>
                          <a:latin typeface="Times New Roman" pitchFamily="18" charset="0"/>
                          <a:cs typeface="Times New Roman" pitchFamily="18" charset="0"/>
                        </a:rPr>
                        <a:t> </a:t>
                      </a:r>
                      <a:endParaRPr lang="en-CA" sz="18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Child identified already as needing special assistance due to chronic medical, physical, or mental disabling conditions, e.g., autism, fetal alcohol syndrome, Down syndrome</a:t>
                      </a:r>
                      <a:endParaRPr lang="en-CA" sz="1600" dirty="0">
                        <a:effectLst/>
                        <a:latin typeface="Times New Roman" pitchFamily="18" charset="0"/>
                        <a:cs typeface="Times New Roman" pitchFamily="18" charset="0"/>
                      </a:endParaRPr>
                    </a:p>
                    <a:p>
                      <a:pPr>
                        <a:spcAft>
                          <a:spcPts val="0"/>
                        </a:spcAft>
                      </a:pPr>
                      <a:r>
                        <a:rPr lang="en-US" sz="1050" dirty="0">
                          <a:effectLst/>
                          <a:latin typeface="Times New Roman" pitchFamily="18" charset="0"/>
                          <a:cs typeface="Times New Roman" pitchFamily="18" charset="0"/>
                        </a:rPr>
                        <a:t>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Child requires special assistance in the classroom</a:t>
                      </a:r>
                      <a:endParaRPr lang="en-CA" sz="1600" dirty="0">
                        <a:effectLst/>
                        <a:latin typeface="Times New Roman" pitchFamily="18" charset="0"/>
                        <a:cs typeface="Times New Roman" pitchFamily="18" charset="0"/>
                      </a:endParaRPr>
                    </a:p>
                    <a:p>
                      <a:pPr>
                        <a:spcAft>
                          <a:spcPts val="0"/>
                        </a:spcAft>
                      </a:pPr>
                      <a:r>
                        <a:rPr lang="en-US" sz="1600" dirty="0">
                          <a:effectLst/>
                          <a:latin typeface="Times New Roman" pitchFamily="18" charset="0"/>
                          <a:cs typeface="Times New Roman" pitchFamily="18" charset="0"/>
                        </a:rPr>
                        <a:t> </a:t>
                      </a:r>
                      <a:endParaRPr lang="en-CA" sz="1800" dirty="0">
                        <a:effectLst/>
                        <a:latin typeface="Times New Roman" pitchFamily="18" charset="0"/>
                        <a:cs typeface="Times New Roman" pitchFamily="18" charset="0"/>
                      </a:endParaRPr>
                    </a:p>
                    <a:p>
                      <a:pPr>
                        <a:spcAft>
                          <a:spcPts val="0"/>
                        </a:spcAft>
                      </a:pPr>
                      <a:r>
                        <a:rPr lang="en-US" sz="1600" dirty="0">
                          <a:effectLst/>
                          <a:latin typeface="Times New Roman" pitchFamily="18" charset="0"/>
                          <a:cs typeface="Times New Roman" pitchFamily="18" charset="0"/>
                        </a:rPr>
                        <a:t> </a:t>
                      </a:r>
                      <a:endParaRPr lang="en-CA" sz="1800" dirty="0">
                        <a:effectLst/>
                        <a:latin typeface="Times New Roman" pitchFamily="18" charset="0"/>
                        <a:ea typeface="Times New Roman"/>
                        <a:cs typeface="Times New Roman" pitchFamily="18" charset="0"/>
                      </a:endParaRPr>
                    </a:p>
                  </a:txBody>
                  <a:tcPr marL="68580" marR="68580" marT="17780" marB="17780"/>
                </a:tc>
                <a:tc>
                  <a:txBody>
                    <a:bodyPr/>
                    <a:lstStyle/>
                    <a:p>
                      <a:pPr algn="ctr">
                        <a:spcAft>
                          <a:spcPts val="0"/>
                        </a:spcAft>
                      </a:pPr>
                      <a:r>
                        <a:rPr lang="en-US" sz="1600" dirty="0">
                          <a:effectLst/>
                          <a:latin typeface="Times New Roman" pitchFamily="18" charset="0"/>
                          <a:cs typeface="Times New Roman" pitchFamily="18" charset="0"/>
                        </a:rPr>
                        <a:t> * * Gifted or talented * *</a:t>
                      </a:r>
                      <a:endParaRPr lang="en-CA" sz="1600" dirty="0">
                        <a:effectLst/>
                        <a:latin typeface="Times New Roman" pitchFamily="18" charset="0"/>
                        <a:cs typeface="Times New Roman" pitchFamily="18" charset="0"/>
                      </a:endParaRPr>
                    </a:p>
                    <a:p>
                      <a:pPr>
                        <a:spcAft>
                          <a:spcPts val="0"/>
                        </a:spcAft>
                      </a:pPr>
                      <a:r>
                        <a:rPr lang="en-US" sz="1050" dirty="0">
                          <a:effectLst/>
                          <a:latin typeface="Times New Roman" pitchFamily="18" charset="0"/>
                          <a:cs typeface="Times New Roman" pitchFamily="18" charset="0"/>
                        </a:rPr>
                        <a:t>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Please mark, instead, their special talents in Section B, questions 34-39</a:t>
                      </a:r>
                      <a:endParaRPr lang="en-CA" sz="1600" dirty="0">
                        <a:effectLst/>
                        <a:latin typeface="Times New Roman" pitchFamily="18" charset="0"/>
                        <a:cs typeface="Times New Roman" pitchFamily="18" charset="0"/>
                      </a:endParaRPr>
                    </a:p>
                    <a:p>
                      <a:pPr>
                        <a:spcAft>
                          <a:spcPts val="0"/>
                        </a:spcAft>
                      </a:pPr>
                      <a:r>
                        <a:rPr lang="en-US" sz="1600" dirty="0">
                          <a:effectLst/>
                          <a:latin typeface="Times New Roman" pitchFamily="18" charset="0"/>
                          <a:cs typeface="Times New Roman" pitchFamily="18" charset="0"/>
                        </a:rPr>
                        <a:t>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If you only suspect that the child may be suffering from a disabling condition, or the condition is not severe enough for the child to be classified as “special needs.”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(Please indicate the problem in Section D of the questionnaire.)</a:t>
                      </a:r>
                      <a:endParaRPr lang="en-CA" sz="1600" dirty="0">
                        <a:effectLst/>
                        <a:latin typeface="Times New Roman" pitchFamily="18" charset="0"/>
                        <a:ea typeface="Times New Roman"/>
                        <a:cs typeface="Times New Roman" pitchFamily="18" charset="0"/>
                      </a:endParaRPr>
                    </a:p>
                  </a:txBody>
                  <a:tcPr marL="68580" marR="68580" marT="17780" marB="177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84374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Adding a new student</a:t>
            </a:r>
          </a:p>
        </p:txBody>
      </p:sp>
      <p:sp>
        <p:nvSpPr>
          <p:cNvPr id="5" name="Content Placeholder 4"/>
          <p:cNvSpPr>
            <a:spLocks noGrp="1"/>
          </p:cNvSpPr>
          <p:nvPr>
            <p:ph idx="1"/>
          </p:nvPr>
        </p:nvSpPr>
        <p:spPr>
          <a:xfrm>
            <a:off x="1981200" y="1484784"/>
            <a:ext cx="8229600" cy="5256584"/>
          </a:xfrm>
        </p:spPr>
        <p:txBody>
          <a:bodyPr>
            <a:normAutofit/>
          </a:bodyPr>
          <a:lstStyle/>
          <a:p>
            <a:r>
              <a:rPr lang="en-CA" sz="2600" dirty="0"/>
              <a:t>In the event that a student in your class is not included on your class list, you will need to add them.</a:t>
            </a:r>
          </a:p>
          <a:p>
            <a:r>
              <a:rPr lang="en-CA" sz="2600" dirty="0"/>
              <a:t>Do so by clicking the </a:t>
            </a:r>
            <a:r>
              <a:rPr lang="en-CA" b="1" dirty="0"/>
              <a:t>+ Add </a:t>
            </a:r>
            <a:r>
              <a:rPr lang="en-CA" sz="2600" dirty="0"/>
              <a:t>button at the top of your class list.</a:t>
            </a:r>
          </a:p>
          <a:p>
            <a:endParaRPr lang="en-CA" sz="1000" dirty="0"/>
          </a:p>
        </p:txBody>
      </p:sp>
      <p:pic>
        <p:nvPicPr>
          <p:cNvPr id="4" name="Picture 3">
            <a:extLst>
              <a:ext uri="{FF2B5EF4-FFF2-40B4-BE49-F238E27FC236}">
                <a16:creationId xmlns:a16="http://schemas.microsoft.com/office/drawing/2014/main" id="{3796DD8E-0421-1715-2E60-D00AF104E5D8}"/>
              </a:ext>
            </a:extLst>
          </p:cNvPr>
          <p:cNvPicPr>
            <a:picLocks noChangeAspect="1"/>
          </p:cNvPicPr>
          <p:nvPr/>
        </p:nvPicPr>
        <p:blipFill rotWithShape="1">
          <a:blip r:embed="rId3"/>
          <a:srcRect r="30684" b="50932"/>
          <a:stretch/>
        </p:blipFill>
        <p:spPr>
          <a:xfrm>
            <a:off x="609600" y="3329539"/>
            <a:ext cx="10446670" cy="3253823"/>
          </a:xfrm>
          <a:prstGeom prst="rect">
            <a:avLst/>
          </a:prstGeom>
        </p:spPr>
      </p:pic>
      <p:sp>
        <p:nvSpPr>
          <p:cNvPr id="6" name="Oval 5">
            <a:extLst>
              <a:ext uri="{FF2B5EF4-FFF2-40B4-BE49-F238E27FC236}">
                <a16:creationId xmlns:a16="http://schemas.microsoft.com/office/drawing/2014/main" id="{E54D7CAC-E7B1-5E15-4588-97C17FC1F5B9}"/>
              </a:ext>
            </a:extLst>
          </p:cNvPr>
          <p:cNvSpPr/>
          <p:nvPr/>
        </p:nvSpPr>
        <p:spPr>
          <a:xfrm>
            <a:off x="587370" y="3933056"/>
            <a:ext cx="2268270" cy="9269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883900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Adding a new student</a:t>
            </a:r>
          </a:p>
        </p:txBody>
      </p:sp>
      <p:sp>
        <p:nvSpPr>
          <p:cNvPr id="5" name="Content Placeholder 4"/>
          <p:cNvSpPr>
            <a:spLocks noGrp="1"/>
          </p:cNvSpPr>
          <p:nvPr>
            <p:ph idx="1"/>
          </p:nvPr>
        </p:nvSpPr>
        <p:spPr>
          <a:xfrm>
            <a:off x="6624542" y="1484784"/>
            <a:ext cx="5736154" cy="5256584"/>
          </a:xfrm>
        </p:spPr>
        <p:txBody>
          <a:bodyPr>
            <a:normAutofit/>
          </a:bodyPr>
          <a:lstStyle/>
          <a:p>
            <a:r>
              <a:rPr lang="en-CA" sz="2600" dirty="0"/>
              <a:t>The system automatically generates a new EDI ID for any new child added to the class list</a:t>
            </a:r>
          </a:p>
          <a:p>
            <a:endParaRPr lang="en-CA" sz="1000" dirty="0"/>
          </a:p>
          <a:p>
            <a:r>
              <a:rPr lang="en-CA" sz="2600" dirty="0"/>
              <a:t>Make sure to add the student’s </a:t>
            </a:r>
            <a:r>
              <a:rPr lang="en-CA" sz="2600" b="1" dirty="0"/>
              <a:t>Local ID before</a:t>
            </a:r>
            <a:r>
              <a:rPr lang="en-CA" sz="2600" dirty="0"/>
              <a:t> going into the child’s questionnaire. You won’t be able to enter it afterwards.</a:t>
            </a:r>
          </a:p>
          <a:p>
            <a:r>
              <a:rPr lang="en-CA" sz="2600" dirty="0"/>
              <a:t>Remember to add all of the student’s information on the </a:t>
            </a:r>
            <a:r>
              <a:rPr lang="en-CA" sz="2600" b="1" dirty="0"/>
              <a:t>Demographics</a:t>
            </a:r>
            <a:r>
              <a:rPr lang="en-CA" sz="2600" dirty="0"/>
              <a:t> page</a:t>
            </a:r>
          </a:p>
          <a:p>
            <a:r>
              <a:rPr lang="en-CA" sz="2600" dirty="0"/>
              <a:t>Click Save</a:t>
            </a:r>
          </a:p>
        </p:txBody>
      </p:sp>
      <p:pic>
        <p:nvPicPr>
          <p:cNvPr id="15362" name="Picture 2">
            <a:extLst>
              <a:ext uri="{FF2B5EF4-FFF2-40B4-BE49-F238E27FC236}">
                <a16:creationId xmlns:a16="http://schemas.microsoft.com/office/drawing/2014/main" id="{00872752-1824-4784-AA5A-E7C32C73DF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326" y="1637364"/>
            <a:ext cx="4748383" cy="472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8635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937187"/>
            <a:ext cx="10873208" cy="5256584"/>
          </a:xfrm>
        </p:spPr>
        <p:txBody>
          <a:bodyPr>
            <a:normAutofit/>
          </a:bodyPr>
          <a:lstStyle/>
          <a:p>
            <a:r>
              <a:rPr lang="en-CA" sz="2600" dirty="0"/>
              <a:t>The e-        system will not allow you to delete any student from your class list. No student should be deleted from your class list. </a:t>
            </a:r>
          </a:p>
          <a:p>
            <a:endParaRPr lang="en-CA" sz="1000" dirty="0"/>
          </a:p>
          <a:p>
            <a:r>
              <a:rPr lang="en-CA" sz="2600" dirty="0"/>
              <a:t>If a student has never been in your class, please contact the Offord Centre to have the EDI ID removed. </a:t>
            </a:r>
          </a:p>
          <a:p>
            <a:endParaRPr lang="en-CA" sz="1200" dirty="0"/>
          </a:p>
          <a:p>
            <a:r>
              <a:rPr lang="en-CA" sz="2600" dirty="0"/>
              <a:t>If a child has moved away, you should select either “</a:t>
            </a:r>
            <a:r>
              <a:rPr lang="en-CA" sz="2600" dirty="0">
                <a:solidFill>
                  <a:srgbClr val="C00000"/>
                </a:solidFill>
              </a:rPr>
              <a:t>moved out of class</a:t>
            </a:r>
            <a:r>
              <a:rPr lang="en-CA" sz="2600" dirty="0"/>
              <a:t>” or “</a:t>
            </a:r>
            <a:r>
              <a:rPr lang="en-CA" sz="2600" dirty="0">
                <a:solidFill>
                  <a:srgbClr val="C00000"/>
                </a:solidFill>
              </a:rPr>
              <a:t>moved out of school</a:t>
            </a:r>
            <a:r>
              <a:rPr lang="en-CA" sz="2600" dirty="0"/>
              <a:t>” in the student status question of the demographics section. </a:t>
            </a:r>
          </a:p>
          <a:p>
            <a:endParaRPr lang="en-CA" sz="2600" dirty="0"/>
          </a:p>
          <a:p>
            <a:endParaRPr lang="en-CA" sz="2600" dirty="0"/>
          </a:p>
          <a:p>
            <a:pPr marL="0" indent="0">
              <a:buNone/>
            </a:pPr>
            <a:endParaRPr lang="en-CA" sz="2600" dirty="0"/>
          </a:p>
        </p:txBody>
      </p:sp>
      <p:sp>
        <p:nvSpPr>
          <p:cNvPr id="2" name="Title 1"/>
          <p:cNvSpPr>
            <a:spLocks noGrp="1"/>
          </p:cNvSpPr>
          <p:nvPr>
            <p:ph type="title"/>
          </p:nvPr>
        </p:nvSpPr>
        <p:spPr/>
        <p:txBody>
          <a:bodyPr/>
          <a:lstStyle/>
          <a:p>
            <a:r>
              <a:rPr lang="en-CA" dirty="0"/>
              <a:t>Deleting a student</a:t>
            </a:r>
          </a:p>
        </p:txBody>
      </p:sp>
      <p:pic>
        <p:nvPicPr>
          <p:cNvPr id="8"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1937187"/>
            <a:ext cx="576064" cy="36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56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Caroline\Children pictures\FreeGreatPicture.com-31018-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397" y="1473708"/>
            <a:ext cx="5875299" cy="5384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t>Done?</a:t>
            </a:r>
          </a:p>
        </p:txBody>
      </p:sp>
      <p:sp>
        <p:nvSpPr>
          <p:cNvPr id="4" name="Content Placeholder 3"/>
          <p:cNvSpPr>
            <a:spLocks noGrp="1"/>
          </p:cNvSpPr>
          <p:nvPr>
            <p:ph sz="half" idx="1"/>
          </p:nvPr>
        </p:nvSpPr>
        <p:spPr>
          <a:xfrm>
            <a:off x="3647728" y="1484784"/>
            <a:ext cx="6696744" cy="1440160"/>
          </a:xfrm>
          <a:solidFill>
            <a:schemeClr val="bg1"/>
          </a:solidFill>
        </p:spPr>
        <p:txBody>
          <a:bodyPr>
            <a:normAutofit/>
          </a:bodyPr>
          <a:lstStyle/>
          <a:p>
            <a:pPr marL="0" indent="0">
              <a:buNone/>
            </a:pPr>
            <a:r>
              <a:rPr lang="en-CA" sz="2400" dirty="0"/>
              <a:t>  Remember to fill out your </a:t>
            </a:r>
            <a:r>
              <a:rPr lang="en-CA" sz="2400" b="1" dirty="0">
                <a:solidFill>
                  <a:srgbClr val="FF0000"/>
                </a:solidFill>
              </a:rPr>
              <a:t>Teacher Profile </a:t>
            </a:r>
            <a:r>
              <a:rPr lang="en-CA" sz="2400" dirty="0"/>
              <a:t>Form</a:t>
            </a:r>
            <a:r>
              <a:rPr lang="en-CA" sz="2400" dirty="0">
                <a:solidFill>
                  <a:srgbClr val="FF0000"/>
                </a:solidFill>
              </a:rPr>
              <a:t> </a:t>
            </a:r>
            <a:r>
              <a:rPr lang="en-CA" sz="2400" dirty="0"/>
              <a:t>(located on the Dashboard Menu)</a:t>
            </a:r>
          </a:p>
        </p:txBody>
      </p:sp>
      <p:sp>
        <p:nvSpPr>
          <p:cNvPr id="8" name="Right Arrow 7"/>
          <p:cNvSpPr/>
          <p:nvPr/>
        </p:nvSpPr>
        <p:spPr>
          <a:xfrm>
            <a:off x="4079777" y="4581128"/>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dirty="0">
              <a:solidFill>
                <a:srgbClr val="FFFFFF"/>
              </a:solidFill>
              <a:cs typeface="Arial" charset="0"/>
            </a:endParaRPr>
          </a:p>
        </p:txBody>
      </p:sp>
      <p:sp>
        <p:nvSpPr>
          <p:cNvPr id="9" name="Right Arrow 8"/>
          <p:cNvSpPr/>
          <p:nvPr/>
        </p:nvSpPr>
        <p:spPr>
          <a:xfrm>
            <a:off x="4080918" y="4751114"/>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dirty="0">
              <a:solidFill>
                <a:srgbClr val="FFFFFF"/>
              </a:solidFill>
              <a:cs typeface="Arial" charset="0"/>
            </a:endParaRPr>
          </a:p>
        </p:txBody>
      </p:sp>
      <p:pic>
        <p:nvPicPr>
          <p:cNvPr id="16388" name="Picture 4">
            <a:extLst>
              <a:ext uri="{FF2B5EF4-FFF2-40B4-BE49-F238E27FC236}">
                <a16:creationId xmlns:a16="http://schemas.microsoft.com/office/drawing/2014/main" id="{CC0EF493-254D-42B6-A66A-7949CF7BE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6594" y="2862970"/>
            <a:ext cx="7152203"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534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Caroline\Children pictures\FreeGreatPicture.com-30932-child.jpg"/>
          <p:cNvPicPr>
            <a:picLocks noChangeAspect="1" noChangeArrowheads="1"/>
          </p:cNvPicPr>
          <p:nvPr/>
        </p:nvPicPr>
        <p:blipFill rotWithShape="1">
          <a:blip r:embed="rId3">
            <a:extLst>
              <a:ext uri="{28A0092B-C50C-407E-A947-70E740481C1C}">
                <a14:useLocalDpi xmlns:a14="http://schemas.microsoft.com/office/drawing/2010/main" val="0"/>
              </a:ext>
            </a:extLst>
          </a:blip>
          <a:srcRect b="37775"/>
          <a:stretch/>
        </p:blipFill>
        <p:spPr bwMode="auto">
          <a:xfrm>
            <a:off x="1703512" y="1128449"/>
            <a:ext cx="8352928" cy="43887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CA" dirty="0"/>
              <a:t>Privacy &amp; Confidentiality</a:t>
            </a:r>
          </a:p>
        </p:txBody>
      </p:sp>
      <p:sp>
        <p:nvSpPr>
          <p:cNvPr id="6" name="Content Placeholder 5"/>
          <p:cNvSpPr>
            <a:spLocks noGrp="1"/>
          </p:cNvSpPr>
          <p:nvPr>
            <p:ph idx="1"/>
          </p:nvPr>
        </p:nvSpPr>
        <p:spPr>
          <a:xfrm>
            <a:off x="1981200" y="5085184"/>
            <a:ext cx="8229600" cy="1772816"/>
          </a:xfrm>
          <a:solidFill>
            <a:schemeClr val="bg1"/>
          </a:solidFill>
        </p:spPr>
        <p:txBody>
          <a:bodyPr>
            <a:normAutofit/>
          </a:bodyPr>
          <a:lstStyle/>
          <a:p>
            <a:pPr marL="0" indent="0" algn="ctr">
              <a:buNone/>
            </a:pPr>
            <a:r>
              <a:rPr lang="en-CA" sz="2400" dirty="0"/>
              <a:t>All information collected is kept </a:t>
            </a:r>
            <a:r>
              <a:rPr lang="en-CA" sz="2400" b="1" u="sng" dirty="0"/>
              <a:t>completely</a:t>
            </a:r>
            <a:r>
              <a:rPr lang="en-CA" sz="2400" dirty="0"/>
              <a:t> confidential &amp; is used for research purposes only</a:t>
            </a:r>
          </a:p>
          <a:p>
            <a:pPr marL="0" indent="0" algn="ctr">
              <a:buNone/>
            </a:pPr>
            <a:endParaRPr lang="en-CA" sz="1000" dirty="0"/>
          </a:p>
          <a:p>
            <a:pPr marL="0" indent="0" algn="ctr">
              <a:buNone/>
            </a:pPr>
            <a:r>
              <a:rPr lang="en-CA" sz="2400" i="1" dirty="0">
                <a:solidFill>
                  <a:srgbClr val="FF0000"/>
                </a:solidFill>
              </a:rPr>
              <a:t>No child or teacher is EVER identified in our reporting</a:t>
            </a:r>
          </a:p>
        </p:txBody>
      </p:sp>
    </p:spTree>
    <p:extLst>
      <p:ext uri="{BB962C8B-B14F-4D97-AF65-F5344CB8AC3E}">
        <p14:creationId xmlns:p14="http://schemas.microsoft.com/office/powerpoint/2010/main" val="12856875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3E30C-2A0D-5C4E-62EA-7F2BD3C747CC}"/>
              </a:ext>
            </a:extLst>
          </p:cNvPr>
          <p:cNvPicPr>
            <a:picLocks noChangeAspect="1"/>
          </p:cNvPicPr>
          <p:nvPr/>
        </p:nvPicPr>
        <p:blipFill>
          <a:blip r:embed="rId3"/>
          <a:stretch>
            <a:fillRect/>
          </a:stretch>
        </p:blipFill>
        <p:spPr>
          <a:xfrm>
            <a:off x="0" y="1196752"/>
            <a:ext cx="12673407" cy="6338576"/>
          </a:xfrm>
          <a:prstGeom prst="rect">
            <a:avLst/>
          </a:prstGeom>
        </p:spPr>
      </p:pic>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679554" y="1417638"/>
            <a:ext cx="10972800" cy="922114"/>
          </a:xfrm>
        </p:spPr>
        <p:txBody>
          <a:bodyPr>
            <a:normAutofit/>
          </a:bodyPr>
          <a:lstStyle/>
          <a:p>
            <a:pPr marL="0" indent="0" algn="ctr">
              <a:buNone/>
            </a:pPr>
            <a:endParaRPr lang="en-CA" sz="2400" b="1" dirty="0">
              <a:solidFill>
                <a:srgbClr val="000066"/>
              </a:solidFill>
              <a:latin typeface="+mn-lt"/>
            </a:endParaRPr>
          </a:p>
          <a:p>
            <a:pPr marL="0" indent="0" algn="ctr">
              <a:buNone/>
            </a:pPr>
            <a:r>
              <a:rPr lang="en-CA" sz="2400" b="1" dirty="0">
                <a:solidFill>
                  <a:srgbClr val="000066"/>
                </a:solidFill>
                <a:latin typeface="+mn-lt"/>
              </a:rPr>
              <a:t>website: edi.offordcentre.com</a:t>
            </a:r>
            <a:endParaRPr lang="en-US" b="1" dirty="0">
              <a:solidFill>
                <a:srgbClr val="000066"/>
              </a:solidFill>
              <a:latin typeface="+mn-lt"/>
            </a:endParaRPr>
          </a:p>
          <a:p>
            <a:pPr marL="0" indent="0">
              <a:buNone/>
            </a:pPr>
            <a:endParaRPr lang="en-US" dirty="0"/>
          </a:p>
          <a:p>
            <a:pPr marL="0" indent="0">
              <a:buNone/>
            </a:pPr>
            <a:endParaRPr lang="en-US" dirty="0"/>
          </a:p>
        </p:txBody>
      </p:sp>
      <p:sp>
        <p:nvSpPr>
          <p:cNvPr id="9" name="Right Arrow 9">
            <a:extLst>
              <a:ext uri="{FF2B5EF4-FFF2-40B4-BE49-F238E27FC236}">
                <a16:creationId xmlns:a16="http://schemas.microsoft.com/office/drawing/2014/main" id="{BEE790BE-580D-4A35-84E9-35CDBB0DC20C}"/>
              </a:ext>
            </a:extLst>
          </p:cNvPr>
          <p:cNvSpPr/>
          <p:nvPr/>
        </p:nvSpPr>
        <p:spPr>
          <a:xfrm>
            <a:off x="1487488" y="3702347"/>
            <a:ext cx="864096" cy="62615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5901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19" t="16656" r="10266" b="7663"/>
          <a:stretch/>
        </p:blipFill>
        <p:spPr>
          <a:xfrm>
            <a:off x="1524000" y="1458170"/>
            <a:ext cx="9144000" cy="4904121"/>
          </a:xfrm>
          <a:prstGeom prst="rect">
            <a:avLst/>
          </a:prstGeom>
        </p:spPr>
      </p:pic>
      <p:sp>
        <p:nvSpPr>
          <p:cNvPr id="6" name="Title 5"/>
          <p:cNvSpPr>
            <a:spLocks noGrp="1"/>
          </p:cNvSpPr>
          <p:nvPr>
            <p:ph type="title"/>
          </p:nvPr>
        </p:nvSpPr>
        <p:spPr/>
        <p:txBody>
          <a:bodyPr/>
          <a:lstStyle/>
          <a:p>
            <a:r>
              <a:rPr lang="en-US" dirty="0"/>
              <a:t>Child and family are not alone</a:t>
            </a:r>
          </a:p>
        </p:txBody>
      </p:sp>
      <p:sp>
        <p:nvSpPr>
          <p:cNvPr id="7" name="TextBox 2"/>
          <p:cNvSpPr txBox="1">
            <a:spLocks noChangeArrowheads="1"/>
          </p:cNvSpPr>
          <p:nvPr/>
        </p:nvSpPr>
        <p:spPr bwMode="auto">
          <a:xfrm>
            <a:off x="8918691" y="6582132"/>
            <a:ext cx="17491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MS PGothic" charset="0"/>
                <a:cs typeface="MS PGothic" charset="0"/>
              </a:defRPr>
            </a:lvl1pPr>
            <a:lvl2pPr marL="742950" indent="-285750">
              <a:defRPr sz="2400">
                <a:solidFill>
                  <a:schemeClr val="tx1"/>
                </a:solidFill>
                <a:latin typeface="Comic Sans MS" charset="0"/>
                <a:ea typeface="MS PGothic" charset="0"/>
                <a:cs typeface="MS PGothic" charset="0"/>
              </a:defRPr>
            </a:lvl2pPr>
            <a:lvl3pPr marL="1143000" indent="-228600">
              <a:defRPr sz="2400">
                <a:solidFill>
                  <a:schemeClr val="tx1"/>
                </a:solidFill>
                <a:latin typeface="Comic Sans MS" charset="0"/>
                <a:ea typeface="MS PGothic" charset="0"/>
                <a:cs typeface="MS PGothic" charset="0"/>
              </a:defRPr>
            </a:lvl3pPr>
            <a:lvl4pPr marL="1600200" indent="-228600">
              <a:defRPr sz="2400">
                <a:solidFill>
                  <a:schemeClr val="tx1"/>
                </a:solidFill>
                <a:latin typeface="Comic Sans MS" charset="0"/>
                <a:ea typeface="MS PGothic" charset="0"/>
                <a:cs typeface="MS PGothic" charset="0"/>
              </a:defRPr>
            </a:lvl4pPr>
            <a:lvl5pPr marL="2057400" indent="-2286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defTabSz="457200"/>
            <a:r>
              <a:rPr lang="en-US" sz="1200" dirty="0">
                <a:solidFill>
                  <a:srgbClr val="00274E"/>
                </a:solidFill>
              </a:rPr>
              <a:t>From Hertzman, 2010</a:t>
            </a:r>
          </a:p>
        </p:txBody>
      </p:sp>
    </p:spTree>
    <p:extLst>
      <p:ext uri="{BB962C8B-B14F-4D97-AF65-F5344CB8AC3E}">
        <p14:creationId xmlns:p14="http://schemas.microsoft.com/office/powerpoint/2010/main" val="1498297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Resources</a:t>
            </a:r>
          </a:p>
        </p:txBody>
      </p:sp>
      <p:pic>
        <p:nvPicPr>
          <p:cNvPr id="6" name="Content Placeholder 3">
            <a:extLst>
              <a:ext uri="{FF2B5EF4-FFF2-40B4-BE49-F238E27FC236}">
                <a16:creationId xmlns:a16="http://schemas.microsoft.com/office/drawing/2014/main" id="{C196BBBA-6992-4BB5-C5C6-D89E3B38D069}"/>
              </a:ext>
            </a:extLst>
          </p:cNvPr>
          <p:cNvPicPr>
            <a:picLocks noChangeAspect="1"/>
          </p:cNvPicPr>
          <p:nvPr/>
        </p:nvPicPr>
        <p:blipFill rotWithShape="1">
          <a:blip r:embed="rId3"/>
          <a:srcRect t="14784"/>
          <a:stretch/>
        </p:blipFill>
        <p:spPr>
          <a:xfrm>
            <a:off x="839416" y="1441231"/>
            <a:ext cx="10172614" cy="5229200"/>
          </a:xfrm>
          <a:prstGeom prst="rect">
            <a:avLst/>
          </a:prstGeom>
        </p:spPr>
      </p:pic>
    </p:spTree>
    <p:extLst>
      <p:ext uri="{BB962C8B-B14F-4D97-AF65-F5344CB8AC3E}">
        <p14:creationId xmlns:p14="http://schemas.microsoft.com/office/powerpoint/2010/main" val="3006486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Caroline\Children pictures\FreeGreatPicture.com-30895-cute-little-girl.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9417" y="0"/>
            <a:ext cx="10533327" cy="72454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79576" y="2060849"/>
            <a:ext cx="3600400" cy="4525963"/>
          </a:xfrm>
        </p:spPr>
        <p:txBody>
          <a:bodyPr>
            <a:normAutofit fontScale="92500" lnSpcReduction="10000"/>
          </a:bodyPr>
          <a:lstStyle/>
          <a:p>
            <a:endParaRPr lang="en-CA" dirty="0"/>
          </a:p>
          <a:p>
            <a:pPr marL="0" indent="0">
              <a:buNone/>
            </a:pPr>
            <a:r>
              <a:rPr lang="en-CA" sz="2800" b="1" dirty="0">
                <a:solidFill>
                  <a:srgbClr val="FF0000"/>
                </a:solidFill>
              </a:rPr>
              <a:t>For questions, please contact your local    coordinator or the Offord Centre for Child Studies at:</a:t>
            </a:r>
          </a:p>
          <a:p>
            <a:pPr marL="0" indent="0">
              <a:buNone/>
            </a:pPr>
            <a:br>
              <a:rPr lang="en-CA" sz="2800" b="1" dirty="0">
                <a:solidFill>
                  <a:srgbClr val="FF0000"/>
                </a:solidFill>
              </a:rPr>
            </a:br>
            <a:br>
              <a:rPr lang="en-CA" sz="1000" b="1" dirty="0">
                <a:solidFill>
                  <a:srgbClr val="FF0000"/>
                </a:solidFill>
              </a:rPr>
            </a:br>
            <a:r>
              <a:rPr lang="en-CA" sz="2800" dirty="0">
                <a:hlinkClick r:id="rId5"/>
              </a:rPr>
              <a:t>webmaster@e-edi.ca</a:t>
            </a:r>
            <a:endParaRPr lang="en-CA" sz="2800" dirty="0"/>
          </a:p>
          <a:p>
            <a:pPr marL="0" indent="0">
              <a:buNone/>
            </a:pPr>
            <a:r>
              <a:rPr lang="en-CA" sz="2800" dirty="0">
                <a:hlinkClick r:id="rId6"/>
              </a:rPr>
              <a:t>rasope@mcmaster.ca</a:t>
            </a:r>
            <a:endParaRPr lang="en-CA" sz="2800" dirty="0"/>
          </a:p>
          <a:p>
            <a:pPr marL="0" indent="0">
              <a:buNone/>
            </a:pPr>
            <a:r>
              <a:rPr lang="en-CA" sz="2800" dirty="0"/>
              <a:t>  </a:t>
            </a:r>
          </a:p>
        </p:txBody>
      </p:sp>
      <p:pic>
        <p:nvPicPr>
          <p:cNvPr id="5" name="Picture 2" descr="https://usedi.ucla.edu/images/EDI%20Logo.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9896" y="3114624"/>
            <a:ext cx="609298" cy="3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738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Caroline\Children pictures\FreeGreatPicture.com-32074-ch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79576" y="4725144"/>
            <a:ext cx="5760640" cy="1143000"/>
          </a:xfrm>
          <a:noFill/>
          <a:ln>
            <a:noFill/>
          </a:ln>
        </p:spPr>
        <p:txBody>
          <a:bodyPr>
            <a:normAutofit fontScale="90000"/>
          </a:bodyPr>
          <a:lstStyle/>
          <a:p>
            <a:r>
              <a:rPr lang="en-CA" b="1" dirty="0">
                <a:solidFill>
                  <a:schemeClr val="tx1"/>
                </a:solidFill>
              </a:rPr>
              <a:t>Thank You!</a:t>
            </a:r>
            <a:br>
              <a:rPr lang="en-CA" b="1" dirty="0">
                <a:solidFill>
                  <a:schemeClr val="tx1"/>
                </a:solidFill>
              </a:rPr>
            </a:br>
            <a:r>
              <a:rPr lang="en-CA" sz="4400" dirty="0">
                <a:hlinkClick r:id="rId4"/>
              </a:rPr>
              <a:t>rasope@mcmaster.ca</a:t>
            </a:r>
            <a:br>
              <a:rPr lang="en-CA" sz="4400" dirty="0"/>
            </a:br>
            <a:endParaRPr lang="en-CA" b="1" dirty="0">
              <a:solidFill>
                <a:schemeClr val="tx1"/>
              </a:solidFill>
            </a:endParaRPr>
          </a:p>
        </p:txBody>
      </p:sp>
      <p:pic>
        <p:nvPicPr>
          <p:cNvPr id="7"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308377" y="0"/>
            <a:ext cx="2905125" cy="752475"/>
          </a:xfrm>
          <a:prstGeom prst="rect">
            <a:avLst/>
          </a:prstGeom>
          <a:noFill/>
          <a:effectLst>
            <a:outerShdw blurRad="50800" dist="50800" sx="1000" sy="1000" algn="ctr" rotWithShape="0">
              <a:srgbClr val="000000"/>
            </a:outerShdw>
          </a:effectLst>
        </p:spPr>
      </p:pic>
    </p:spTree>
    <p:extLst>
      <p:ext uri="{BB962C8B-B14F-4D97-AF65-F5344CB8AC3E}">
        <p14:creationId xmlns:p14="http://schemas.microsoft.com/office/powerpoint/2010/main" val="1215635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dirty="0">
              <a:solidFill>
                <a:prstClr val="white"/>
              </a:solidFill>
              <a:latin typeface="Calibri"/>
            </a:endParaRPr>
          </a:p>
        </p:txBody>
      </p:sp>
      <p:sp>
        <p:nvSpPr>
          <p:cNvPr id="132097" name="Rectangle 3"/>
          <p:cNvSpPr>
            <a:spLocks noGrp="1" noChangeArrowheads="1"/>
          </p:cNvSpPr>
          <p:nvPr>
            <p:ph type="body" idx="4294967295"/>
          </p:nvPr>
        </p:nvSpPr>
        <p:spPr>
          <a:xfrm>
            <a:off x="2015068" y="3243620"/>
            <a:ext cx="8262938" cy="2344737"/>
          </a:xfrm>
          <a:solidFill>
            <a:schemeClr val="bg2">
              <a:alpha val="69000"/>
            </a:schemeClr>
          </a:solidFill>
        </p:spPr>
        <p:txBody>
          <a:bodyPr>
            <a:normAutofit lnSpcReduction="10000"/>
          </a:bodyPr>
          <a:lstStyle/>
          <a:p>
            <a:pPr marL="0" indent="0" algn="ctr">
              <a:spcAft>
                <a:spcPts val="1200"/>
              </a:spcAft>
              <a:buNone/>
            </a:pPr>
            <a:r>
              <a:rPr lang="en-US" altLang="en-US" sz="3600" dirty="0"/>
              <a:t>An effort in the early years when neural systems are most plastic and susceptible to influence can have long-lasting positive outcomes</a:t>
            </a:r>
          </a:p>
          <a:p>
            <a:pPr marL="0" indent="0" algn="ctr">
              <a:lnSpc>
                <a:spcPct val="80000"/>
              </a:lnSpc>
              <a:spcAft>
                <a:spcPts val="1200"/>
              </a:spcAft>
              <a:buNone/>
            </a:pPr>
            <a:endParaRPr lang="en-US" altLang="en-US" sz="3600" dirty="0">
              <a:solidFill>
                <a:schemeClr val="bg1"/>
              </a:solidFill>
            </a:endParaRPr>
          </a:p>
        </p:txBody>
      </p:sp>
    </p:spTree>
    <p:extLst>
      <p:ext uri="{BB962C8B-B14F-4D97-AF65-F5344CB8AC3E}">
        <p14:creationId xmlns:p14="http://schemas.microsoft.com/office/powerpoint/2010/main" val="99780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3041129739"/>
              </p:ext>
            </p:extLst>
          </p:nvPr>
        </p:nvGraphicFramePr>
        <p:xfrm>
          <a:off x="2212032" y="148776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noGrp="1"/>
          </p:cNvSpPr>
          <p:nvPr>
            <p:ph type="title"/>
          </p:nvPr>
        </p:nvSpPr>
        <p:spPr>
          <a:xfrm>
            <a:off x="407368" y="277813"/>
            <a:ext cx="11521280"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latin typeface="+mj-lt"/>
              </a:rPr>
              <a:t>Why Measure?</a:t>
            </a:r>
          </a:p>
        </p:txBody>
      </p:sp>
    </p:spTree>
    <p:extLst>
      <p:ext uri="{BB962C8B-B14F-4D97-AF65-F5344CB8AC3E}">
        <p14:creationId xmlns:p14="http://schemas.microsoft.com/office/powerpoint/2010/main" val="248801626"/>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ministrative Issues.Cindy">
  <a:themeElements>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fontScheme name="Administrative Issues.Cin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Administrative Issues.Cind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Administrative Issues.Cind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Administrative Issues.Cind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Administrative Issues.Cind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Administrative Issues.Cind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Administrative Issues.Cind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Administrative Issues.Cind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Administrative Issues.Cind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317d5e3-a46d-447e-bb0b-593f7abb730d">
      <Terms xmlns="http://schemas.microsoft.com/office/infopath/2007/PartnerControls"/>
    </lcf76f155ced4ddcb4097134ff3c332f>
    <TaxCatchAll xmlns="0408fcbc-2e10-4461-bee0-724c01b46ae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41773D6F29DCF4A86E0900F95EF20A1" ma:contentTypeVersion="12" ma:contentTypeDescription="Create a new document." ma:contentTypeScope="" ma:versionID="c1e722c18bb2fe3e76968c81bccc236a">
  <xsd:schema xmlns:xsd="http://www.w3.org/2001/XMLSchema" xmlns:xs="http://www.w3.org/2001/XMLSchema" xmlns:p="http://schemas.microsoft.com/office/2006/metadata/properties" xmlns:ns2="e317d5e3-a46d-447e-bb0b-593f7abb730d" xmlns:ns3="0408fcbc-2e10-4461-bee0-724c01b46ae9" targetNamespace="http://schemas.microsoft.com/office/2006/metadata/properties" ma:root="true" ma:fieldsID="dc9c2d8ffc1bee08e7dc6a4f3384ed31" ns2:_="" ns3:_="">
    <xsd:import namespace="e317d5e3-a46d-447e-bb0b-593f7abb730d"/>
    <xsd:import namespace="0408fcbc-2e10-4461-bee0-724c01b46a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17d5e3-a46d-447e-bb0b-593f7abb73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073764d-e844-48d8-8cbc-d63b9d95286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descriptio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08fcbc-2e10-4461-bee0-724c01b46ae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fb7629e-265a-4ae0-81c7-dfbf67cdab75}" ma:internalName="TaxCatchAll" ma:showField="CatchAllData" ma:web="0408fcbc-2e10-4461-bee0-724c01b46a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F2B974-BB66-464E-B5BA-7B1EE618448C}">
  <ds:schemaRefs>
    <ds:schemaRef ds:uri="http://schemas.microsoft.com/office/2006/metadata/properties"/>
    <ds:schemaRef ds:uri="http://schemas.microsoft.com/office/infopath/2007/PartnerControls"/>
    <ds:schemaRef ds:uri="e317d5e3-a46d-447e-bb0b-593f7abb730d"/>
    <ds:schemaRef ds:uri="0408fcbc-2e10-4461-bee0-724c01b46ae9"/>
  </ds:schemaRefs>
</ds:datastoreItem>
</file>

<file path=customXml/itemProps2.xml><?xml version="1.0" encoding="utf-8"?>
<ds:datastoreItem xmlns:ds="http://schemas.openxmlformats.org/officeDocument/2006/customXml" ds:itemID="{27982C23-6673-42D3-BE4B-77B53B8517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17d5e3-a46d-447e-bb0b-593f7abb730d"/>
    <ds:schemaRef ds:uri="0408fcbc-2e10-4461-bee0-724c01b46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245367-C25A-4C92-840A-051DF8A3A2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13115</TotalTime>
  <Words>6994</Words>
  <Application>Microsoft Office PowerPoint</Application>
  <PresentationFormat>Widescreen</PresentationFormat>
  <Paragraphs>669</Paragraphs>
  <Slides>72</Slides>
  <Notes>72</Notes>
  <HiddenSlides>1</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72</vt:i4>
      </vt:variant>
    </vt:vector>
  </HeadingPairs>
  <TitlesOfParts>
    <vt:vector size="97" baseType="lpstr">
      <vt:lpstr>Arial</vt:lpstr>
      <vt:lpstr>AvantGarde</vt:lpstr>
      <vt:lpstr>Calibir</vt:lpstr>
      <vt:lpstr>Calibri</vt:lpstr>
      <vt:lpstr>Calibri Light</vt:lpstr>
      <vt:lpstr>Comic Sans MS</vt:lpstr>
      <vt:lpstr>Gill Sans MT</vt:lpstr>
      <vt:lpstr>Times</vt:lpstr>
      <vt:lpstr>Times New Roman</vt:lpstr>
      <vt:lpstr>Trebuchet MS</vt:lpstr>
      <vt:lpstr>Tw Cen MT</vt:lpstr>
      <vt:lpstr>Tw Cen MT Condensed</vt:lpstr>
      <vt:lpstr>Wingdings</vt:lpstr>
      <vt:lpstr>Wingdings 3</vt:lpstr>
      <vt:lpstr>Office Theme</vt:lpstr>
      <vt:lpstr>Administrative Issues.Cindy</vt:lpstr>
      <vt:lpstr>Default Design</vt:lpstr>
      <vt:lpstr>5_Office Theme</vt:lpstr>
      <vt:lpstr>1_Default Design</vt:lpstr>
      <vt:lpstr>1_Office Theme</vt:lpstr>
      <vt:lpstr>Integral</vt:lpstr>
      <vt:lpstr>3_Office Theme</vt:lpstr>
      <vt:lpstr>10_Office Theme</vt:lpstr>
      <vt:lpstr>New theme March 2016</vt:lpstr>
      <vt:lpstr>1_New theme March 2016</vt:lpstr>
      <vt:lpstr>Ontario EDI 2023 Training Webinar</vt:lpstr>
      <vt:lpstr>Outline</vt:lpstr>
      <vt:lpstr>Outline</vt:lpstr>
      <vt:lpstr>Early Years Matter</vt:lpstr>
      <vt:lpstr>Early Years Matter</vt:lpstr>
      <vt:lpstr>Child’s Brain</vt:lpstr>
      <vt:lpstr>Child and family are not alone</vt:lpstr>
      <vt:lpstr>PowerPoint Presentation</vt:lpstr>
      <vt:lpstr>Why Measure?</vt:lpstr>
      <vt:lpstr>PowerPoint Presentation</vt:lpstr>
      <vt:lpstr>PowerPoint Presentation</vt:lpstr>
      <vt:lpstr>Of Canada’s kindergarten children are vulnerable</vt:lpstr>
      <vt:lpstr>PowerPoint Presentation</vt:lpstr>
      <vt:lpstr>PowerPoint Presentation</vt:lpstr>
      <vt:lpstr>EDI in Canada</vt:lpstr>
      <vt:lpstr>PowerPoint Presentation</vt:lpstr>
      <vt:lpstr>Purpose of the EDI</vt:lpstr>
      <vt:lpstr>PowerPoint Presentation</vt:lpstr>
      <vt:lpstr>In terms of what we can influence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EDI in Ontario</vt:lpstr>
      <vt:lpstr>Ontario Cycle I-V Vulnerability</vt:lpstr>
      <vt:lpstr>The Early Development Instrument (EDI)</vt:lpstr>
      <vt:lpstr>Overview</vt:lpstr>
      <vt:lpstr>Getting Started</vt:lpstr>
      <vt:lpstr>EDI Guide &amp; Teacher’s Manual</vt:lpstr>
      <vt:lpstr>Before You Begin the e-EDI</vt:lpstr>
      <vt:lpstr>Tip #1</vt:lpstr>
      <vt:lpstr>Implementation Timelines &amp; Deadlines</vt:lpstr>
      <vt:lpstr>Time</vt:lpstr>
      <vt:lpstr>General Instructions</vt:lpstr>
      <vt:lpstr>General Instructions</vt:lpstr>
      <vt:lpstr>Tip #2</vt:lpstr>
      <vt:lpstr>Tip #3</vt:lpstr>
      <vt:lpstr>Tip #4</vt:lpstr>
      <vt:lpstr>PowerPoint Presentation</vt:lpstr>
      <vt:lpstr>Accessing the e-EDI</vt:lpstr>
      <vt:lpstr>Signing In</vt:lpstr>
      <vt:lpstr>Teacher Dashboard</vt:lpstr>
      <vt:lpstr>EDI Questionnaires</vt:lpstr>
      <vt:lpstr>Class list(s)</vt:lpstr>
      <vt:lpstr>Step 1: Identify the Child</vt:lpstr>
      <vt:lpstr>Entering into the Questionnaire</vt:lpstr>
      <vt:lpstr>Child Demographics</vt:lpstr>
      <vt:lpstr>Missing or Incorrect Information</vt:lpstr>
      <vt:lpstr>Sections A-E of the EDI</vt:lpstr>
      <vt:lpstr>Sections A-E of the EDI</vt:lpstr>
      <vt:lpstr>Section D</vt:lpstr>
      <vt:lpstr>Section E</vt:lpstr>
      <vt:lpstr>Finishing &amp; Checking</vt:lpstr>
      <vt:lpstr>Locking a Questionnaire</vt:lpstr>
      <vt:lpstr>Tip #3</vt:lpstr>
      <vt:lpstr>Locking a Questionnaire</vt:lpstr>
      <vt:lpstr>Tip #4</vt:lpstr>
      <vt:lpstr>PowerPoint Presentation</vt:lpstr>
      <vt:lpstr>Student Status Question</vt:lpstr>
      <vt:lpstr>Identified Special Needs</vt:lpstr>
      <vt:lpstr>Adding a new student</vt:lpstr>
      <vt:lpstr>Adding a new student</vt:lpstr>
      <vt:lpstr>Deleting a student</vt:lpstr>
      <vt:lpstr>Done?</vt:lpstr>
      <vt:lpstr>Privacy &amp; Confidentiality</vt:lpstr>
      <vt:lpstr>Resources</vt:lpstr>
      <vt:lpstr>Resources</vt:lpstr>
      <vt:lpstr>PowerPoint Presentation</vt:lpstr>
      <vt:lpstr>Thank You! rasope@mcmaster.ca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Reid-Westoby</dc:creator>
  <cp:lastModifiedBy>Patricia Raso</cp:lastModifiedBy>
  <cp:revision>549</cp:revision>
  <cp:lastPrinted>2019-01-22T21:42:19Z</cp:lastPrinted>
  <dcterms:created xsi:type="dcterms:W3CDTF">2013-04-10T19:31:13Z</dcterms:created>
  <dcterms:modified xsi:type="dcterms:W3CDTF">2023-04-10T23:55:00Z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0x010100D41773D6F29DCF4A86E0900F95EF20A1</vt:lpwstr>
  </property>
  <property fmtid="{D5CDD505-2E9C-101B-9397-08002B2CF9AE}" pid="3" name="MediaServiceImageTags">
    <vt:lpwstr/>
  </property>
</Properties>
</file>