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21" r:id="rId5"/>
    <p:sldMasterId id="2147483783" r:id="rId6"/>
    <p:sldMasterId id="2147483795" r:id="rId7"/>
    <p:sldMasterId id="2147483807" r:id="rId8"/>
    <p:sldMasterId id="2147483819" r:id="rId9"/>
    <p:sldMasterId id="2147483831" r:id="rId10"/>
    <p:sldMasterId id="2147483846" r:id="rId11"/>
  </p:sldMasterIdLst>
  <p:notesMasterIdLst>
    <p:notesMasterId r:id="rId84"/>
  </p:notesMasterIdLst>
  <p:handoutMasterIdLst>
    <p:handoutMasterId r:id="rId85"/>
  </p:handoutMasterIdLst>
  <p:sldIdLst>
    <p:sldId id="385" r:id="rId12"/>
    <p:sldId id="377" r:id="rId13"/>
    <p:sldId id="317" r:id="rId14"/>
    <p:sldId id="326" r:id="rId15"/>
    <p:sldId id="318" r:id="rId16"/>
    <p:sldId id="380" r:id="rId17"/>
    <p:sldId id="387" r:id="rId18"/>
    <p:sldId id="386" r:id="rId19"/>
    <p:sldId id="303" r:id="rId20"/>
    <p:sldId id="304" r:id="rId21"/>
    <p:sldId id="305" r:id="rId22"/>
    <p:sldId id="391" r:id="rId23"/>
    <p:sldId id="381" r:id="rId24"/>
    <p:sldId id="392" r:id="rId25"/>
    <p:sldId id="378" r:id="rId26"/>
    <p:sldId id="379" r:id="rId27"/>
    <p:sldId id="407" r:id="rId28"/>
    <p:sldId id="396" r:id="rId29"/>
    <p:sldId id="313" r:id="rId30"/>
    <p:sldId id="382" r:id="rId31"/>
    <p:sldId id="321" r:id="rId32"/>
    <p:sldId id="322" r:id="rId33"/>
    <p:sldId id="324" r:id="rId34"/>
    <p:sldId id="323" r:id="rId35"/>
    <p:sldId id="325" r:id="rId36"/>
    <p:sldId id="327" r:id="rId37"/>
    <p:sldId id="316" r:id="rId38"/>
    <p:sldId id="393" r:id="rId39"/>
    <p:sldId id="257" r:id="rId40"/>
    <p:sldId id="369" r:id="rId41"/>
    <p:sldId id="262" r:id="rId42"/>
    <p:sldId id="263" r:id="rId43"/>
    <p:sldId id="266" r:id="rId44"/>
    <p:sldId id="264" r:id="rId45"/>
    <p:sldId id="259" r:id="rId46"/>
    <p:sldId id="260" r:id="rId47"/>
    <p:sldId id="346" r:id="rId48"/>
    <p:sldId id="347" r:id="rId49"/>
    <p:sldId id="261" r:id="rId50"/>
    <p:sldId id="404" r:id="rId51"/>
    <p:sldId id="405" r:id="rId52"/>
    <p:sldId id="258" r:id="rId53"/>
    <p:sldId id="342" r:id="rId54"/>
    <p:sldId id="343" r:id="rId55"/>
    <p:sldId id="344"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99" r:id="rId69"/>
    <p:sldId id="398" r:id="rId70"/>
    <p:sldId id="281" r:id="rId71"/>
    <p:sldId id="296" r:id="rId72"/>
    <p:sldId id="360" r:id="rId73"/>
    <p:sldId id="362" r:id="rId74"/>
    <p:sldId id="363" r:id="rId75"/>
    <p:sldId id="397" r:id="rId76"/>
    <p:sldId id="375" r:id="rId77"/>
    <p:sldId id="288" r:id="rId78"/>
    <p:sldId id="290" r:id="rId79"/>
    <p:sldId id="400" r:id="rId80"/>
    <p:sldId id="401" r:id="rId81"/>
    <p:sldId id="291" r:id="rId82"/>
    <p:sldId id="292" r:id="rId83"/>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59758" autoAdjust="0"/>
  </p:normalViewPr>
  <p:slideViewPr>
    <p:cSldViewPr>
      <p:cViewPr varScale="1">
        <p:scale>
          <a:sx n="45" d="100"/>
          <a:sy n="45" d="100"/>
        </p:scale>
        <p:origin x="53" y="154"/>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Raso" userId="f3cc901b0c004d93" providerId="LiveId" clId="{2DCA33A0-76C3-47EB-ACC1-A0E297208A48}"/>
    <pc:docChg chg="modSld">
      <pc:chgData name="Patricia Raso" userId="f3cc901b0c004d93" providerId="LiveId" clId="{2DCA33A0-76C3-47EB-ACC1-A0E297208A48}" dt="2023-02-15T18:05:34.895" v="6" actId="20577"/>
      <pc:docMkLst>
        <pc:docMk/>
      </pc:docMkLst>
      <pc:sldChg chg="modNotesTx">
        <pc:chgData name="Patricia Raso" userId="f3cc901b0c004d93" providerId="LiveId" clId="{2DCA33A0-76C3-47EB-ACC1-A0E297208A48}" dt="2023-02-15T17:53:18.093" v="0" actId="6549"/>
        <pc:sldMkLst>
          <pc:docMk/>
          <pc:sldMk cId="1498297545" sldId="387"/>
        </pc:sldMkLst>
      </pc:sldChg>
      <pc:sldChg chg="modSp mod">
        <pc:chgData name="Patricia Raso" userId="f3cc901b0c004d93" providerId="LiveId" clId="{2DCA33A0-76C3-47EB-ACC1-A0E297208A48}" dt="2023-02-15T18:05:34.895" v="6" actId="20577"/>
        <pc:sldMkLst>
          <pc:docMk/>
          <pc:sldMk cId="2544791037" sldId="398"/>
        </pc:sldMkLst>
        <pc:spChg chg="mod">
          <ac:chgData name="Patricia Raso" userId="f3cc901b0c004d93" providerId="LiveId" clId="{2DCA33A0-76C3-47EB-ACC1-A0E297208A48}" dt="2023-02-15T18:05:34.895" v="6" actId="20577"/>
          <ac:spMkLst>
            <pc:docMk/>
            <pc:sldMk cId="2544791037" sldId="398"/>
            <ac:spMk id="2" creationId="{00000000-0000-0000-0000-000000000000}"/>
          </ac:spMkLst>
        </pc:spChg>
      </pc:sldChg>
      <pc:sldChg chg="modSp mod">
        <pc:chgData name="Patricia Raso" userId="f3cc901b0c004d93" providerId="LiveId" clId="{2DCA33A0-76C3-47EB-ACC1-A0E297208A48}" dt="2023-02-15T17:56:17.550" v="4" actId="20577"/>
        <pc:sldMkLst>
          <pc:docMk/>
          <pc:sldMk cId="4038999912" sldId="407"/>
        </pc:sldMkLst>
        <pc:spChg chg="mod">
          <ac:chgData name="Patricia Raso" userId="f3cc901b0c004d93" providerId="LiveId" clId="{2DCA33A0-76C3-47EB-ACC1-A0E297208A48}" dt="2023-02-15T17:56:17.550" v="4" actId="20577"/>
          <ac:spMkLst>
            <pc:docMk/>
            <pc:sldMk cId="4038999912" sldId="407"/>
            <ac:spMk id="5" creationId="{0BF89697-4804-862F-31BE-073E62D212C7}"/>
          </ac:spMkLst>
        </pc:spChg>
      </pc:sldChg>
    </pc:docChg>
  </pc:docChgLst>
  <pc:docChgLst>
    <pc:chgData name="Patricia Raso" userId="f3cc901b0c004d93" providerId="LiveId" clId="{35189B6F-0ADF-4A77-9F80-172587269B14}"/>
    <pc:docChg chg="modSld">
      <pc:chgData name="Patricia Raso" userId="f3cc901b0c004d93" providerId="LiveId" clId="{35189B6F-0ADF-4A77-9F80-172587269B14}" dt="2023-01-17T15:25:00.786" v="12" actId="20577"/>
      <pc:docMkLst>
        <pc:docMk/>
      </pc:docMkLst>
      <pc:sldChg chg="modSp mod">
        <pc:chgData name="Patricia Raso" userId="f3cc901b0c004d93" providerId="LiveId" clId="{35189B6F-0ADF-4A77-9F80-172587269B14}" dt="2023-01-17T15:25:00.786" v="12" actId="20577"/>
        <pc:sldMkLst>
          <pc:docMk/>
          <pc:sldMk cId="72820234" sldId="385"/>
        </pc:sldMkLst>
        <pc:spChg chg="mod">
          <ac:chgData name="Patricia Raso" userId="f3cc901b0c004d93" providerId="LiveId" clId="{35189B6F-0ADF-4A77-9F80-172587269B14}" dt="2023-01-17T15:25:00.786" v="12" actId="20577"/>
          <ac:spMkLst>
            <pc:docMk/>
            <pc:sldMk cId="72820234" sldId="385"/>
            <ac:spMk id="2" creationId="{E74989E9-232E-4B5C-AF88-65BBE07E3C0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Developmental Status</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a:latin typeface="Calibri" panose="020F0502020204030204" pitchFamily="34" charset="0"/>
            </a:rPr>
            <a:t>Intervention and Prevention Programs</a:t>
          </a: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a:latin typeface="Calibri" panose="020F0502020204030204" pitchFamily="34" charset="0"/>
            </a:rPr>
            <a:t>Greatest Need</a:t>
          </a: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a:latin typeface="Calibri" panose="020F0502020204030204" pitchFamily="34" charset="0"/>
            </a:rPr>
            <a:t>Making a Difference</a:t>
          </a: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Developmental Status</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Intervention and Prevention Programs</a:t>
          </a: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Greatest Need</a:t>
          </a: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Making a Difference</a:t>
          </a: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2023-02-15</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2023-02-15</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 data,</a:t>
            </a:r>
            <a:r>
              <a:rPr lang="en-US" altLang="en-US" baseline="0" dirty="0"/>
              <a:t> can’t answer the question about developmental status</a:t>
            </a:r>
          </a:p>
          <a:p>
            <a:pPr marL="173305" indent="-173305">
              <a:buFont typeface="Arial" panose="020B0604020202020204" pitchFamily="34" charset="0"/>
              <a:buChar char="•"/>
            </a:pPr>
            <a:r>
              <a:rPr lang="en-US" altLang="en-US" baseline="0" dirty="0"/>
              <a:t>Can’t identify current problems</a:t>
            </a:r>
          </a:p>
          <a:p>
            <a:pPr marL="173305" indent="-173305">
              <a:buFont typeface="Arial" panose="020B0604020202020204" pitchFamily="34" charset="0"/>
              <a:buChar char="•"/>
            </a:pPr>
            <a:r>
              <a:rPr lang="en-US" altLang="en-US" baseline="0" dirty="0"/>
              <a:t>Can’t take action to improve children’s lives</a:t>
            </a:r>
            <a:endParaRPr lang="en-US" altLang="en-US"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Not only is measurement important, but population-based measurement of children’s development health helps to take a temperature of how all children are doing.  </a:t>
            </a:r>
          </a:p>
          <a:p>
            <a:pPr marL="173305" indent="-173305">
              <a:buFont typeface="Arial" panose="020B0604020202020204" pitchFamily="34" charset="0"/>
              <a:buChar char="•"/>
            </a:pPr>
            <a:r>
              <a:rPr lang="en-US" altLang="en-US" dirty="0"/>
              <a:t>By using population-based measures, we are able to highlight groups of vulnerable children that may have not otherwise been noticed.  </a:t>
            </a:r>
          </a:p>
          <a:p>
            <a:pPr marL="173305" indent="-173305">
              <a:buFont typeface="Arial" panose="020B0604020202020204" pitchFamily="34" charset="0"/>
              <a:buChar char="•"/>
            </a:pPr>
            <a:r>
              <a:rPr lang="en-US" altLang="en-US" dirty="0"/>
              <a:t>Population based data enables us to develop universal prevention strategies that will be able to help the greatest number of children.</a:t>
            </a:r>
          </a:p>
          <a:p>
            <a:pPr algn="l"/>
            <a:endParaRPr lang="en-US" altLang="en-US" dirty="0"/>
          </a:p>
          <a:p>
            <a:pPr algn="l"/>
            <a:endParaRPr lang="en-US"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en-US" dirty="0"/>
              <a:t>Over the last decade, researchers have worked with kindergarten teachers across Canada to monitor the development of young children starting school.   This population-level research shows that, today, over 27 % of children entering kindergarten are vulnerable on at least one developmental domain.  </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321957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solidFill>
                  <a:schemeClr val="bg1"/>
                </a:solidFill>
              </a:rPr>
              <a:t>We know that children who are vulnerable in kindergarten are at least twice more likely to experience academic and social difficulties in later grades</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tLang="en-US" dirty="0"/>
              <a:t>And this is what the EDI is meant to do.  </a:t>
            </a:r>
          </a:p>
          <a:p>
            <a:pPr marL="173305" indent="-173305">
              <a:buFont typeface="Arial" panose="020B0604020202020204" pitchFamily="34" charset="0"/>
              <a:buChar char="•"/>
            </a:pPr>
            <a:r>
              <a:rPr lang="en-CA" altLang="en-US" dirty="0"/>
              <a:t>The instrument was developed in Canada between 1997 and 2000, to measure the holistic development of each child in the population.</a:t>
            </a:r>
          </a:p>
          <a:p>
            <a:pPr marL="173305" marR="0"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EDI is completed by Kindergarten teachers for each child in the second half of the school year</a:t>
            </a:r>
            <a:endParaRPr lang="en-CA" altLang="en-US" dirty="0"/>
          </a:p>
          <a:p>
            <a:pPr marL="173305" indent="-173305">
              <a:buFont typeface="Arial" panose="020B0604020202020204" pitchFamily="34" charset="0"/>
              <a:buChar char="•"/>
            </a:pPr>
            <a:r>
              <a:rPr lang="en-CA" altLang="en-US" dirty="0"/>
              <a:t>The data gathered from the EDI collection a</a:t>
            </a:r>
            <a:r>
              <a:rPr lang="en-GB" altLang="en-US" dirty="0" err="1"/>
              <a:t>llows</a:t>
            </a:r>
            <a:r>
              <a:rPr lang="en-GB" altLang="en-US" dirty="0"/>
              <a:t> a child development outcome to be reported at the same indicator level as birth rate or survival rate.  </a:t>
            </a:r>
          </a:p>
          <a:p>
            <a:pPr marL="173305" indent="-173305">
              <a:buFont typeface="Arial" panose="020B0604020202020204" pitchFamily="34" charset="0"/>
              <a:buChar char="•"/>
            </a:pPr>
            <a:r>
              <a:rPr lang="en-GB" dirty="0"/>
              <a:t>The goal of the EDI is to measure children’s developmental health at school entry.</a:t>
            </a:r>
          </a:p>
          <a:p>
            <a:pPr marL="173305" indent="-173305">
              <a:buFont typeface="Arial" panose="020B0604020202020204" pitchFamily="34" charset="0"/>
              <a:buChar char="•"/>
            </a:pPr>
            <a:r>
              <a:rPr lang="en-GB" dirty="0"/>
              <a:t>This refers to the child’s ability to meet the task demands of school, such as:</a:t>
            </a:r>
          </a:p>
          <a:p>
            <a:pPr marL="635450" lvl="1" indent="-173305">
              <a:buFont typeface="Arial" panose="020B0604020202020204" pitchFamily="34" charset="0"/>
              <a:buChar char="•"/>
            </a:pPr>
            <a:r>
              <a:rPr lang="en-GB" dirty="0"/>
              <a:t>being comfortable exploring and asking questions, </a:t>
            </a:r>
          </a:p>
          <a:p>
            <a:pPr marL="635450" lvl="1" indent="-173305">
              <a:buFont typeface="Arial" panose="020B0604020202020204" pitchFamily="34" charset="0"/>
              <a:buChar char="•"/>
            </a:pPr>
            <a:r>
              <a:rPr lang="en-GB" dirty="0"/>
              <a:t>listening to the teacher, </a:t>
            </a:r>
          </a:p>
          <a:p>
            <a:pPr marL="635450" lvl="1" indent="-173305">
              <a:buFont typeface="Arial" panose="020B0604020202020204" pitchFamily="34" charset="0"/>
              <a:buChar char="•"/>
            </a:pPr>
            <a:r>
              <a:rPr lang="en-GB" dirty="0"/>
              <a:t>playing and working with other children, and </a:t>
            </a:r>
          </a:p>
          <a:p>
            <a:pPr marL="635450" lvl="1" indent="-173305">
              <a:buFont typeface="Arial" panose="020B0604020202020204" pitchFamily="34" charset="0"/>
              <a:buChar char="•"/>
            </a:pPr>
            <a:r>
              <a:rPr lang="en-GB" dirty="0"/>
              <a:t>remembering and following rules.</a:t>
            </a:r>
          </a:p>
          <a:p>
            <a:pPr marL="173305" indent="-173305">
              <a:buFont typeface="Arial" panose="020B0604020202020204" pitchFamily="34" charset="0"/>
              <a:buChar char="•"/>
            </a:pPr>
            <a:r>
              <a:rPr lang="en-CA" altLang="en-US" dirty="0"/>
              <a:t>In short, it is the ability to benefit from the educational activities that are provided by the school.</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14</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a:t>To date, EDI data has been collected province or territory-wide in 10 provinces and 2 territories in Canada, for over 1.2</a:t>
            </a:r>
            <a:r>
              <a:rPr lang="en-US" altLang="en-US" baseline="0" dirty="0"/>
              <a:t> million</a:t>
            </a:r>
            <a:r>
              <a:rPr lang="en-US" altLang="en-US" dirty="0"/>
              <a:t> kindergarten aged children since 2004.  Many provinces and territories have had multiple EDI collections, such as NWT that has been collecting EDI data annually since 2012.</a:t>
            </a:r>
          </a:p>
          <a:p>
            <a:endParaRPr lang="en-CA" altLang="en-US" dirty="0"/>
          </a:p>
          <a:p>
            <a:r>
              <a:rPr lang="en-CA" altLang="en-US" dirty="0"/>
              <a:t>EDI data available on CIHI for 10 Provinces and 2 Territories.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15</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a:t>This</a:t>
            </a:r>
            <a:r>
              <a:rPr lang="en-CA" altLang="en-US" baseline="0" dirty="0"/>
              <a:t> map demonstrates the global reach of the EDI and the countries in which the EDI has been implemented. </a:t>
            </a:r>
            <a:r>
              <a:rPr lang="en-CA" altLang="en-US" dirty="0"/>
              <a:t>The EDI has been collected internationally at different levels. </a:t>
            </a:r>
          </a:p>
          <a:p>
            <a:pPr algn="l"/>
            <a:endParaRPr lang="en-CA" altLang="en-US" dirty="0"/>
          </a:p>
          <a:p>
            <a:pPr algn="l"/>
            <a:r>
              <a:rPr lang="en-CA" altLang="en-US" dirty="0"/>
              <a:t>Example: AEDC</a:t>
            </a:r>
          </a:p>
          <a:p>
            <a:pPr algn="l"/>
            <a:endParaRPr lang="en-CA" altLang="en-US" dirty="0"/>
          </a:p>
          <a:p>
            <a:pPr algn="l"/>
            <a:endParaRPr lang="en-CA" altLang="en-US" dirty="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16</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EDI data has been collected on a rolling basis in Manitoba since 2005, with multiple provincial population level collections since 2005. </a:t>
            </a:r>
          </a:p>
        </p:txBody>
      </p:sp>
      <p:sp>
        <p:nvSpPr>
          <p:cNvPr id="4" name="Slide Number Placeholder 3"/>
          <p:cNvSpPr>
            <a:spLocks noGrp="1"/>
          </p:cNvSpPr>
          <p:nvPr>
            <p:ph type="sldNum" sz="quarter" idx="5"/>
          </p:nvPr>
        </p:nvSpPr>
        <p:spPr/>
        <p:txBody>
          <a:bodyPr/>
          <a:lstStyle/>
          <a:p>
            <a:fld id="{C8D2AA18-9B6D-4545-9C5F-B916C7B5E4EB}" type="slidenum">
              <a:rPr lang="en-CA" smtClean="0"/>
              <a:t>17</a:t>
            </a:fld>
            <a:endParaRPr lang="en-CA" dirty="0"/>
          </a:p>
        </p:txBody>
      </p:sp>
    </p:spTree>
    <p:extLst>
      <p:ext uri="{BB962C8B-B14F-4D97-AF65-F5344CB8AC3E}">
        <p14:creationId xmlns:p14="http://schemas.microsoft.com/office/powerpoint/2010/main" val="1845557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18</a:t>
            </a:fld>
            <a:endParaRPr lang="en-US" altLang="en-US" dirty="0"/>
          </a:p>
        </p:txBody>
      </p:sp>
      <p:sp>
        <p:nvSpPr>
          <p:cNvPr id="71684" name="Rectangle 3"/>
          <p:cNvSpPr>
            <a:spLocks noGrp="1" noChangeArrowheads="1"/>
          </p:cNvSpPr>
          <p:nvPr>
            <p:ph type="body" idx="1"/>
          </p:nvPr>
        </p:nvSpPr>
        <p:spPr/>
        <p:txBody>
          <a:bodyPr/>
          <a:lstStyle/>
          <a:p>
            <a:pPr marL="173305" indent="-173305">
              <a:buFont typeface="Arial" panose="020B0604020202020204" pitchFamily="34" charset="0"/>
              <a:buChar char="•"/>
            </a:pPr>
            <a:r>
              <a:rPr lang="en-CA" altLang="en-US" dirty="0"/>
              <a:t>EDI has several main purposes: </a:t>
            </a:r>
          </a:p>
          <a:p>
            <a:pPr marL="635450" lvl="1" indent="-173305">
              <a:buFont typeface="Arial" panose="020B0604020202020204" pitchFamily="34" charset="0"/>
              <a:buChar char="•"/>
            </a:pPr>
            <a:r>
              <a:rPr lang="en-CA" altLang="en-US" dirty="0"/>
              <a:t>reporting on populations of children in different communities over time</a:t>
            </a:r>
          </a:p>
          <a:p>
            <a:pPr marL="635450" lvl="1" indent="-173305">
              <a:buFont typeface="Arial" panose="020B0604020202020204" pitchFamily="34" charset="0"/>
              <a:buChar char="•"/>
            </a:pPr>
            <a:endParaRPr lang="en-CA" altLang="en-US" dirty="0"/>
          </a:p>
          <a:p>
            <a:pPr marL="635450" lvl="1" indent="-173305">
              <a:buFont typeface="Arial" panose="020B0604020202020204" pitchFamily="34" charset="0"/>
              <a:buChar char="•"/>
            </a:pPr>
            <a:r>
              <a:rPr lang="en-CA" altLang="en-US" dirty="0"/>
              <a:t>identifying where the needs and strengths are greatest</a:t>
            </a:r>
          </a:p>
          <a:p>
            <a:pPr marL="635450" lvl="1" indent="-173305">
              <a:buFont typeface="Arial" panose="020B0604020202020204" pitchFamily="34" charset="0"/>
              <a:buChar char="•"/>
            </a:pPr>
            <a:r>
              <a:rPr lang="en-CA" altLang="en-US" dirty="0"/>
              <a:t>predicting children’s academic success in elementary school</a:t>
            </a:r>
          </a:p>
          <a:p>
            <a:endParaRPr lang="en-GB" altLang="en-US" dirty="0"/>
          </a:p>
          <a:p>
            <a:pPr marL="635450" lvl="1" indent="-173305">
              <a:buFont typeface="Arial" panose="020B0604020202020204" pitchFamily="34" charset="0"/>
              <a:buChar char="•"/>
            </a:pPr>
            <a:r>
              <a:rPr lang="en-CA" altLang="en-US" dirty="0"/>
              <a:t>providing a picture of what early learning looks like at the community level, and, helping to identify gaps in early development programs and services.</a:t>
            </a:r>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19</a:t>
            </a:fld>
            <a:endParaRPr lang="en-US" altLang="en-US" dirty="0"/>
          </a:p>
        </p:txBody>
      </p:sp>
      <p:sp>
        <p:nvSpPr>
          <p:cNvPr id="82948"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The EDI is a: </a:t>
            </a:r>
          </a:p>
          <a:p>
            <a:pPr marL="635450" lvl="1" indent="-173305">
              <a:buFont typeface="Arial" panose="020B0604020202020204" pitchFamily="34" charset="0"/>
              <a:buChar char="•"/>
            </a:pPr>
            <a:r>
              <a:rPr lang="en-US" altLang="en-US" dirty="0"/>
              <a:t>103-item questionnaire that is completed</a:t>
            </a:r>
            <a:r>
              <a:rPr lang="en-US" altLang="en-US" baseline="0" dirty="0"/>
              <a:t> by teachers.  </a:t>
            </a:r>
          </a:p>
          <a:p>
            <a:pPr marL="635450" lvl="1" indent="-173305">
              <a:buFont typeface="Arial" panose="020B0604020202020204" pitchFamily="34" charset="0"/>
              <a:buChar char="•"/>
            </a:pPr>
            <a:r>
              <a:rPr lang="en-US" altLang="en-US" dirty="0"/>
              <a:t>tool to measure children’s development health at a population or group level, and </a:t>
            </a:r>
          </a:p>
          <a:p>
            <a:pPr marL="635450" lvl="1" indent="-173305">
              <a:buFont typeface="Arial" panose="020B0604020202020204" pitchFamily="34" charset="0"/>
              <a:buChar char="•"/>
            </a:pPr>
            <a:r>
              <a:rPr lang="en-US" altLang="en-US" dirty="0"/>
              <a:t>it gives the opportunity to understand the changing trends that are occurring. </a:t>
            </a:r>
          </a:p>
          <a:p>
            <a:pPr marL="173305" indent="-173305">
              <a:buFont typeface="Arial" panose="020B0604020202020204" pitchFamily="34" charset="0"/>
              <a:buChar char="•"/>
            </a:pPr>
            <a:r>
              <a:rPr lang="en-US" altLang="en-US" dirty="0"/>
              <a:t>The EDI is not:</a:t>
            </a:r>
          </a:p>
          <a:p>
            <a:pPr marL="635450" lvl="1" indent="-173305">
              <a:buFont typeface="Arial" panose="020B0604020202020204" pitchFamily="34" charset="0"/>
              <a:buChar char="•"/>
            </a:pPr>
            <a:r>
              <a:rPr lang="en-US" altLang="en-US" dirty="0"/>
              <a:t>a diagnostic measure and should not be used for an individual child assessment.  </a:t>
            </a:r>
          </a:p>
          <a:p>
            <a:pPr marL="635450" lvl="1" indent="-173305">
              <a:buFont typeface="Arial" panose="020B0604020202020204" pitchFamily="34" charset="0"/>
              <a:buChar char="•"/>
            </a:pPr>
            <a:r>
              <a:rPr lang="en-US" altLang="en-US" dirty="0"/>
              <a:t>evaluation of teachers.</a:t>
            </a:r>
          </a:p>
          <a:p>
            <a:pPr algn="l"/>
            <a:endParaRPr lang="en-US" altLang="en-US" dirty="0"/>
          </a:p>
          <a:p>
            <a:pPr algn="l"/>
            <a:endParaRPr lang="en-US"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721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Outline 1</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Time: About 1 hour</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Questions: If you have questions during the Webinar, please feel free to send them to the EDI Coordinator at the Offord Centre for Child Studies at </a:t>
            </a:r>
            <a:r>
              <a:rPr lang="en-CA" sz="1200" b="1" kern="1200" dirty="0">
                <a:solidFill>
                  <a:schemeClr val="tx1"/>
                </a:solidFill>
                <a:effectLst/>
                <a:latin typeface="+mn-lt"/>
                <a:ea typeface="+mn-ea"/>
                <a:cs typeface="+mn-cs"/>
              </a:rPr>
              <a:t>rasope@mcmaster.ca</a:t>
            </a: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EDI is has 103 core items that measure children’s ability to meet age-appropriate developmental expectations in five general domains.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415B-E94A-4436-BD3E-E97B12F7E8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78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21</a:t>
            </a:fld>
            <a:endParaRPr lang="en-US" dirty="0"/>
          </a:p>
        </p:txBody>
      </p:sp>
      <p:sp>
        <p:nvSpPr>
          <p:cNvPr id="157699" name="Rectangle 3"/>
          <p:cNvSpPr>
            <a:spLocks noGrp="1" noChangeArrowheads="1"/>
          </p:cNvSpPr>
          <p:nvPr>
            <p:ph type="body" idx="1"/>
          </p:nvPr>
        </p:nvSpPr>
        <p:spPr/>
        <p:txBody>
          <a:bodyPr/>
          <a:lstStyle/>
          <a:p>
            <a:pPr algn="l"/>
            <a:r>
              <a:rPr lang="en-US" dirty="0"/>
              <a:t>The EDI assesses children</a:t>
            </a:r>
            <a:r>
              <a:rPr lang="en-GB" dirty="0"/>
              <a:t>’</a:t>
            </a:r>
            <a:r>
              <a:rPr lang="en-US" altLang="ja-JP" dirty="0"/>
              <a:t>s developmental health when they enter school by looking at five key areas of child development. These five subdomains are also further broken down into 16 subdomains.</a:t>
            </a:r>
          </a:p>
          <a:p>
            <a:pPr algn="l"/>
            <a:endParaRPr lang="en-US" dirty="0"/>
          </a:p>
          <a:p>
            <a:pPr marL="231073" indent="-231073">
              <a:buFont typeface="+mj-lt"/>
              <a:buAutoNum type="arabicPeriod"/>
            </a:pPr>
            <a:r>
              <a:rPr lang="en-GB" altLang="en-US" dirty="0"/>
              <a:t>Physical Health &amp; Well-being</a:t>
            </a:r>
          </a:p>
          <a:p>
            <a:pPr marL="750987" lvl="1" indent="-288841">
              <a:buFont typeface="+mj-lt"/>
              <a:buAutoNum type="romanLcPeriod"/>
            </a:pPr>
            <a:r>
              <a:rPr lang="en-GB" altLang="en-US" dirty="0"/>
              <a:t>Physical readiness for school day (including arriving to school hungry)</a:t>
            </a:r>
          </a:p>
          <a:p>
            <a:pPr marL="750987" lvl="1" indent="-288841">
              <a:buFont typeface="+mj-lt"/>
              <a:buAutoNum type="romanLcPeriod"/>
            </a:pPr>
            <a:r>
              <a:rPr lang="en-GB" altLang="en-US" dirty="0"/>
              <a:t>Physical independence</a:t>
            </a:r>
            <a:r>
              <a:rPr lang="en-GB" altLang="en-US" baseline="0" dirty="0"/>
              <a:t> </a:t>
            </a:r>
            <a:r>
              <a:rPr lang="en-GB" altLang="en-US" dirty="0"/>
              <a:t>(</a:t>
            </a:r>
            <a:r>
              <a:rPr lang="en-GB" altLang="en-US" baseline="0" dirty="0"/>
              <a:t>established hand preference)</a:t>
            </a:r>
            <a:endParaRPr lang="en-GB" altLang="en-US" dirty="0"/>
          </a:p>
          <a:p>
            <a:pPr marL="750987" lvl="1" indent="-288841">
              <a:buFont typeface="+mj-lt"/>
              <a:buAutoNum type="romanLcPeriod"/>
            </a:pPr>
            <a:r>
              <a:rPr lang="en-GB" altLang="en-US" dirty="0"/>
              <a:t>Gross and fine motor skills (being able to manipulate objects)</a:t>
            </a:r>
            <a:endParaRPr lang="fr-CA" noProof="0" dirty="0"/>
          </a:p>
          <a:p>
            <a:endParaRPr lang="fr-CA" noProof="0" dirty="0"/>
          </a:p>
          <a:p>
            <a:endParaRPr lang="en-GB"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774540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22</a:t>
            </a:fld>
            <a:endParaRPr lang="en-US" dirty="0"/>
          </a:p>
        </p:txBody>
      </p:sp>
      <p:sp>
        <p:nvSpPr>
          <p:cNvPr id="159747" name="Rectangle 3"/>
          <p:cNvSpPr>
            <a:spLocks noGrp="1" noChangeArrowheads="1"/>
          </p:cNvSpPr>
          <p:nvPr>
            <p:ph type="body" idx="1"/>
          </p:nvPr>
        </p:nvSpPr>
        <p:spPr/>
        <p:txBody>
          <a:bodyPr/>
          <a:lstStyle/>
          <a:p>
            <a:pPr marL="231073" indent="-231073">
              <a:buFont typeface="+mj-lt"/>
              <a:buAutoNum type="arabicPeriod" startAt="2"/>
            </a:pPr>
            <a:r>
              <a:rPr lang="en-US" dirty="0"/>
              <a:t>Social competence </a:t>
            </a:r>
          </a:p>
          <a:p>
            <a:pPr marL="750987" lvl="1" indent="-288841">
              <a:buFont typeface="+mj-lt"/>
              <a:buAutoNum type="romanLcPeriod"/>
            </a:pPr>
            <a:r>
              <a:rPr lang="en-US" dirty="0"/>
              <a:t>Overall social competence (ability to get along with peers)</a:t>
            </a:r>
          </a:p>
          <a:p>
            <a:pPr marL="750987" lvl="1" indent="-288841">
              <a:buFont typeface="+mj-lt"/>
              <a:buAutoNum type="romanLcPeriod"/>
            </a:pPr>
            <a:r>
              <a:rPr lang="en-US" dirty="0"/>
              <a:t>responsibility and respect (follows</a:t>
            </a:r>
            <a:r>
              <a:rPr lang="en-US" baseline="0" dirty="0"/>
              <a:t> rules and instructions)</a:t>
            </a:r>
            <a:endParaRPr lang="en-US" dirty="0"/>
          </a:p>
          <a:p>
            <a:pPr marL="750987" lvl="1" indent="-288841">
              <a:buFont typeface="+mj-lt"/>
              <a:buAutoNum type="romanLcPeriod"/>
            </a:pPr>
            <a:r>
              <a:rPr lang="en-US" dirty="0"/>
              <a:t>approaches to learning  (listens attentively)</a:t>
            </a:r>
          </a:p>
          <a:p>
            <a:pPr marL="750987" lvl="1" indent="-288841">
              <a:buFont typeface="+mj-lt"/>
              <a:buAutoNum type="romanLcPeriod"/>
            </a:pPr>
            <a:r>
              <a:rPr lang="en-US" dirty="0"/>
              <a:t>readiness to explore new things  (curious about the world)</a:t>
            </a:r>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4023736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1073" indent="-231073">
              <a:buFont typeface="+mj-lt"/>
              <a:buAutoNum type="arabicPeriod" startAt="3"/>
            </a:pPr>
            <a:r>
              <a:rPr lang="en-CA" dirty="0"/>
              <a:t>Emotional Maturity:</a:t>
            </a:r>
            <a:r>
              <a:rPr lang="en-CA" baseline="0" dirty="0"/>
              <a:t> </a:t>
            </a:r>
            <a:r>
              <a:rPr lang="en-CA" dirty="0"/>
              <a:t> </a:t>
            </a:r>
          </a:p>
          <a:p>
            <a:pPr marL="750987" lvl="1" indent="-288841">
              <a:buFont typeface="+mj-lt"/>
              <a:buAutoNum type="romanLcPeriod"/>
            </a:pPr>
            <a:r>
              <a:rPr lang="en-US" dirty="0"/>
              <a:t>Pro-social and helping behavior</a:t>
            </a:r>
            <a:r>
              <a:rPr lang="en-US" baseline="0" dirty="0"/>
              <a:t> (</a:t>
            </a:r>
            <a:r>
              <a:rPr lang="en-CA" dirty="0"/>
              <a:t>try to help someone who has been hurt)</a:t>
            </a:r>
            <a:endParaRPr lang="en-US" dirty="0"/>
          </a:p>
          <a:p>
            <a:pPr marL="693218" lvl="1" indent="-231073">
              <a:buFont typeface="+mj-lt"/>
              <a:buAutoNum type="romanLcPeriod"/>
            </a:pPr>
            <a:r>
              <a:rPr lang="en-US" dirty="0"/>
              <a:t>Anxious and fearful behavior</a:t>
            </a:r>
            <a:r>
              <a:rPr lang="en-US" baseline="0" dirty="0"/>
              <a:t> (</a:t>
            </a:r>
            <a:r>
              <a:rPr lang="en-CA" dirty="0"/>
              <a:t>upset when left by</a:t>
            </a:r>
            <a:r>
              <a:rPr lang="en-CA" baseline="0" dirty="0"/>
              <a:t> parent)</a:t>
            </a:r>
            <a:endParaRPr lang="en-US" dirty="0"/>
          </a:p>
          <a:p>
            <a:pPr marL="693218" lvl="1" indent="-231073">
              <a:buFont typeface="+mj-lt"/>
              <a:buAutoNum type="romanLcPeriod"/>
            </a:pPr>
            <a:r>
              <a:rPr lang="en-US" dirty="0"/>
              <a:t>Aggressive behavior</a:t>
            </a:r>
            <a:r>
              <a:rPr lang="en-US" baseline="0" dirty="0"/>
              <a:t> (</a:t>
            </a:r>
            <a:r>
              <a:rPr lang="en-CA" baseline="0" dirty="0"/>
              <a:t>gets into physical fights)</a:t>
            </a:r>
            <a:endParaRPr lang="en-US" dirty="0"/>
          </a:p>
          <a:p>
            <a:pPr marL="693218" lvl="1" indent="-231073" defTabSz="924292">
              <a:buFont typeface="+mj-lt"/>
              <a:buAutoNum type="romanLcPeriod"/>
            </a:pPr>
            <a:r>
              <a:rPr lang="en-US" dirty="0"/>
              <a:t>Hyperactivity and inattention (</a:t>
            </a:r>
            <a:r>
              <a:rPr lang="en-CA" baseline="0" dirty="0"/>
              <a:t>can’t sit still, restless)</a:t>
            </a:r>
            <a:endParaRPr lang="en-GB" dirty="0"/>
          </a:p>
          <a:p>
            <a:pPr algn="l"/>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43627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24</a:t>
            </a:fld>
            <a:endParaRPr lang="en-US" dirty="0"/>
          </a:p>
        </p:txBody>
      </p:sp>
      <p:sp>
        <p:nvSpPr>
          <p:cNvPr id="161795" name="Rectangle 3"/>
          <p:cNvSpPr>
            <a:spLocks noGrp="1" noChangeArrowheads="1"/>
          </p:cNvSpPr>
          <p:nvPr>
            <p:ph type="body" idx="1"/>
          </p:nvPr>
        </p:nvSpPr>
        <p:spPr/>
        <p:txBody>
          <a:bodyPr/>
          <a:lstStyle/>
          <a:p>
            <a:pPr marL="231073" indent="-231073">
              <a:buFont typeface="+mj-lt"/>
              <a:buAutoNum type="arabicPeriod" startAt="4"/>
            </a:pPr>
            <a:r>
              <a:rPr lang="en-US" dirty="0"/>
              <a:t>Language and Cognitive development</a:t>
            </a:r>
          </a:p>
          <a:p>
            <a:pPr marL="750987" lvl="1" indent="-288841">
              <a:buFont typeface="+mj-lt"/>
              <a:buAutoNum type="romanLcPeriod"/>
            </a:pPr>
            <a:r>
              <a:rPr lang="en-US" dirty="0"/>
              <a:t>Basic literacy (</a:t>
            </a:r>
            <a:r>
              <a:rPr lang="en-CA" baseline="0" dirty="0"/>
              <a:t>ability to handle a book)</a:t>
            </a:r>
            <a:endParaRPr lang="en-US" dirty="0"/>
          </a:p>
          <a:p>
            <a:pPr marL="750987" lvl="1" indent="-288841">
              <a:buFont typeface="+mj-lt"/>
              <a:buAutoNum type="romanLcPeriod"/>
            </a:pPr>
            <a:r>
              <a:rPr lang="en-US" dirty="0"/>
              <a:t>Interest in literacy and numeracy, and memory (</a:t>
            </a:r>
            <a:r>
              <a:rPr lang="en-CA" baseline="0" dirty="0"/>
              <a:t>able to remember things easily)</a:t>
            </a:r>
            <a:endParaRPr lang="en-US" dirty="0"/>
          </a:p>
          <a:p>
            <a:pPr marL="750987" lvl="1" indent="-288841">
              <a:buFont typeface="+mj-lt"/>
              <a:buAutoNum type="romanLcPeriod"/>
            </a:pPr>
            <a:r>
              <a:rPr lang="en-US" dirty="0"/>
              <a:t>Advanced literacy (</a:t>
            </a:r>
            <a:r>
              <a:rPr lang="en-CA" baseline="0" dirty="0"/>
              <a:t>able to read simple words)</a:t>
            </a:r>
            <a:endParaRPr lang="en-US" dirty="0"/>
          </a:p>
          <a:p>
            <a:pPr marL="750987" lvl="1" indent="-288841">
              <a:buFont typeface="+mj-lt"/>
              <a:buAutoNum type="romanLcPeriod"/>
            </a:pPr>
            <a:r>
              <a:rPr lang="en-US" dirty="0"/>
              <a:t>Basic numeracy (</a:t>
            </a:r>
            <a:r>
              <a:rPr lang="en-CA" baseline="0" dirty="0"/>
              <a:t>able to count to 20)</a:t>
            </a:r>
            <a:endParaRPr lang="en-US" dirty="0"/>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0828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mj-lt"/>
              <a:buAutoNum type="arabicPeriod" startAt="5"/>
            </a:pPr>
            <a:r>
              <a:rPr lang="en-US" baseline="0" dirty="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a:latin typeface="Times New Roman" charset="0"/>
              <a:ea typeface="ＭＳ Ｐゴシック" charset="0"/>
              <a:cs typeface="ＭＳ Ｐゴシック" charset="0"/>
            </a:endParaRPr>
          </a:p>
          <a:p>
            <a:pPr algn="l" eaLnBrk="1" hangingPunct="1">
              <a:buFontTx/>
              <a:buChar char="•"/>
            </a:pPr>
            <a:endParaRPr lang="en-CA" dirty="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25</a:t>
            </a:fld>
            <a:endParaRPr lang="en-CA" dirty="0"/>
          </a:p>
        </p:txBody>
      </p:sp>
    </p:spTree>
    <p:extLst>
      <p:ext uri="{BB962C8B-B14F-4D97-AF65-F5344CB8AC3E}">
        <p14:creationId xmlns:p14="http://schemas.microsoft.com/office/powerpoint/2010/main" val="960602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The EDI helps to answer the question</a:t>
            </a:r>
            <a:r>
              <a:rPr lang="en-CA" baseline="0" dirty="0"/>
              <a:t> – how are we doing for our youngest population?</a:t>
            </a:r>
          </a:p>
          <a:p>
            <a:pPr marL="173305" indent="-173305">
              <a:buFont typeface="Arial" panose="020B0604020202020204" pitchFamily="34" charset="0"/>
              <a:buChar char="•"/>
            </a:pPr>
            <a:r>
              <a:rPr lang="en-CA" baseline="0" dirty="0"/>
              <a:t>use the EDI to gather data on our children. </a:t>
            </a:r>
          </a:p>
          <a:p>
            <a:pPr marL="173305" indent="-173305">
              <a:buFont typeface="Arial" panose="020B0604020202020204" pitchFamily="34" charset="0"/>
              <a:buChar char="•"/>
            </a:pPr>
            <a:r>
              <a:rPr lang="en-CA" baseline="0" dirty="0"/>
              <a:t>use this data to report on groups of children, such as neighbourhoods, schools, or communities.  </a:t>
            </a:r>
          </a:p>
          <a:p>
            <a:pPr marL="173305" indent="-173305">
              <a:buFont typeface="Arial" panose="020B0604020202020204" pitchFamily="34" charset="0"/>
              <a:buChar char="•"/>
            </a:pPr>
            <a:r>
              <a:rPr lang="en-CA" baseline="0" dirty="0"/>
              <a:t>Communities and governments use this data to generate and drive strategies, policies, programs and funding opportunities to support all children. </a:t>
            </a:r>
          </a:p>
          <a:p>
            <a:pPr marL="173305" indent="-173305">
              <a:buFont typeface="Arial" panose="020B0604020202020204" pitchFamily="34" charset="0"/>
              <a:buChar char="•"/>
            </a:pPr>
            <a:r>
              <a:rPr lang="en-CA" baseline="0" dirty="0"/>
              <a:t>We then need to monitor and evaluate the impact of these strategies, therefore we complete the EDI again. And the cycle continues…</a:t>
            </a:r>
            <a:endParaRPr lang="en-CA" dirty="0"/>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26</a:t>
            </a:fld>
            <a:endParaRPr lang="en-CA" dirty="0"/>
          </a:p>
        </p:txBody>
      </p:sp>
    </p:spTree>
    <p:extLst>
      <p:ext uri="{BB962C8B-B14F-4D97-AF65-F5344CB8AC3E}">
        <p14:creationId xmlns:p14="http://schemas.microsoft.com/office/powerpoint/2010/main" val="753201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27</a:t>
            </a:fld>
            <a:endParaRPr lang="en-US" altLang="en-US" dirty="0"/>
          </a:p>
        </p:txBody>
      </p:sp>
      <p:sp>
        <p:nvSpPr>
          <p:cNvPr id="3" name="Slide Image Placeholder 2"/>
          <p:cNvSpPr>
            <a:spLocks noGrp="1" noRot="1" noChangeAspect="1"/>
          </p:cNvSpPr>
          <p:nvPr>
            <p:ph type="sldImg"/>
          </p:nvPr>
        </p:nvSpPr>
        <p:spPr>
          <a:xfrm>
            <a:off x="3068638" y="460375"/>
            <a:ext cx="3233737" cy="1819275"/>
          </a:xfrm>
        </p:spPr>
      </p:sp>
      <p:sp>
        <p:nvSpPr>
          <p:cNvPr id="4" name="Notes Placeholder 3"/>
          <p:cNvSpPr>
            <a:spLocks noGrp="1"/>
          </p:cNvSpPr>
          <p:nvPr>
            <p:ph type="body" idx="1"/>
          </p:nvPr>
        </p:nvSpPr>
        <p:spPr/>
        <p:txBody>
          <a:bodyPr/>
          <a:lstStyle/>
          <a:p>
            <a:pPr algn="l"/>
            <a:r>
              <a:rPr lang="en-CA" dirty="0"/>
              <a:t>Through this EDI cycle, we are able to gather information about children’s experiences</a:t>
            </a:r>
            <a:r>
              <a:rPr lang="en-CA" baseline="0" dirty="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393255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Teachers</a:t>
            </a:r>
            <a:r>
              <a:rPr lang="en-CA" sz="1200" dirty="0">
                <a:latin typeface="+mn-lt"/>
              </a:rPr>
              <a:t>’ from the option list across the top, then select ‘</a:t>
            </a:r>
            <a:r>
              <a:rPr lang="en-CA" sz="1200" b="1" dirty="0">
                <a:latin typeface="+mn-lt"/>
              </a:rPr>
              <a:t>EDI Implementation Resources</a:t>
            </a:r>
            <a:r>
              <a:rPr lang="en-CA" sz="1200" dirty="0">
                <a:latin typeface="+mn-lt"/>
              </a:rPr>
              <a:t>’ and selecting </a:t>
            </a:r>
            <a:r>
              <a:rPr lang="en-CA" sz="1200">
                <a:latin typeface="+mn-lt"/>
              </a:rPr>
              <a:t>Manitoba</a:t>
            </a:r>
            <a:r>
              <a:rPr lang="en-CA" sz="1200" dirty="0">
                <a:latin typeface="+mn-lt"/>
              </a:rPr>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28</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dirty="0"/>
              <a:t>The main goal of this Presentation</a:t>
            </a:r>
            <a:r>
              <a:rPr lang="en-CA" baseline="0" dirty="0"/>
              <a:t> is to provide information on how to complete the e-EDI. </a:t>
            </a:r>
          </a:p>
          <a:p>
            <a:pPr marL="173305" indent="-173305" defTabSz="924292">
              <a:buFont typeface="Arial" panose="020B0604020202020204" pitchFamily="34" charset="0"/>
              <a:buChar char="•"/>
              <a:defRPr/>
            </a:pPr>
            <a:r>
              <a:rPr lang="en-CA" dirty="0"/>
              <a:t>This presentation is divided into two main sections. </a:t>
            </a:r>
          </a:p>
          <a:p>
            <a:pPr marL="635450" lvl="1" indent="-173305" defTabSz="924292">
              <a:buFont typeface="Arial" panose="020B0604020202020204" pitchFamily="34" charset="0"/>
              <a:buChar char="•"/>
              <a:defRPr/>
            </a:pPr>
            <a:r>
              <a:rPr lang="en-CA" dirty="0"/>
              <a:t>The first section covers some general</a:t>
            </a:r>
            <a:r>
              <a:rPr lang="en-CA" baseline="0" dirty="0"/>
              <a:t> </a:t>
            </a:r>
            <a:r>
              <a:rPr lang="en-CA" dirty="0"/>
              <a:t>information about the e-EDI process</a:t>
            </a:r>
          </a:p>
          <a:p>
            <a:pPr marL="635450" lvl="1" indent="-173305" defTabSz="924292">
              <a:buFont typeface="Arial" panose="020B0604020202020204" pitchFamily="34" charset="0"/>
              <a:buChar char="•"/>
              <a:defRPr/>
            </a:pPr>
            <a:r>
              <a:rPr lang="en-CA" dirty="0"/>
              <a:t>second section will cover the online completion of the questionnaires,</a:t>
            </a:r>
            <a:r>
              <a:rPr lang="en-CA" baseline="0" dirty="0"/>
              <a:t> section by section.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a:t>This presentation will provide you with a brief overview about the</a:t>
            </a:r>
            <a:r>
              <a:rPr lang="en-CA" baseline="0" dirty="0"/>
              <a:t> importance of the</a:t>
            </a:r>
            <a:r>
              <a:rPr lang="en-CA" dirty="0"/>
              <a:t> early years and why we need to measure them, some information</a:t>
            </a:r>
            <a:r>
              <a:rPr lang="en-CA" baseline="0" dirty="0"/>
              <a:t> about </a:t>
            </a:r>
            <a:r>
              <a:rPr lang="en-CA" dirty="0"/>
              <a:t>the creation and importance of the EDI, as well as how to complete the EDI questionnaire online.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50987" indent="-288841">
              <a:defRPr>
                <a:solidFill>
                  <a:schemeClr val="tx1"/>
                </a:solidFill>
                <a:latin typeface="Arial" pitchFamily="34" charset="0"/>
              </a:defRPr>
            </a:lvl2pPr>
            <a:lvl3pPr marL="1155364" indent="-231073">
              <a:defRPr>
                <a:solidFill>
                  <a:schemeClr val="tx1"/>
                </a:solidFill>
                <a:latin typeface="Arial" pitchFamily="34" charset="0"/>
              </a:defRPr>
            </a:lvl3pPr>
            <a:lvl4pPr marL="1617511" indent="-231073">
              <a:defRPr>
                <a:solidFill>
                  <a:schemeClr val="tx1"/>
                </a:solidFill>
                <a:latin typeface="Arial" pitchFamily="34" charset="0"/>
              </a:defRPr>
            </a:lvl4pPr>
            <a:lvl5pPr marL="2079656" indent="-231073">
              <a:defRPr>
                <a:solidFill>
                  <a:schemeClr val="tx1"/>
                </a:solidFill>
                <a:latin typeface="Arial" pitchFamily="34" charset="0"/>
              </a:defRPr>
            </a:lvl5pPr>
            <a:lvl6pPr marL="2541801" indent="-231073" eaLnBrk="0" fontAlgn="base" hangingPunct="0">
              <a:spcBef>
                <a:spcPct val="0"/>
              </a:spcBef>
              <a:spcAft>
                <a:spcPct val="0"/>
              </a:spcAft>
              <a:defRPr>
                <a:solidFill>
                  <a:schemeClr val="tx1"/>
                </a:solidFill>
                <a:latin typeface="Arial" pitchFamily="34" charset="0"/>
              </a:defRPr>
            </a:lvl6pPr>
            <a:lvl7pPr marL="3003947" indent="-231073" eaLnBrk="0" fontAlgn="base" hangingPunct="0">
              <a:spcBef>
                <a:spcPct val="0"/>
              </a:spcBef>
              <a:spcAft>
                <a:spcPct val="0"/>
              </a:spcAft>
              <a:defRPr>
                <a:solidFill>
                  <a:schemeClr val="tx1"/>
                </a:solidFill>
                <a:latin typeface="Arial" pitchFamily="34" charset="0"/>
              </a:defRPr>
            </a:lvl7pPr>
            <a:lvl8pPr marL="3466093" indent="-231073" eaLnBrk="0" fontAlgn="base" hangingPunct="0">
              <a:spcBef>
                <a:spcPct val="0"/>
              </a:spcBef>
              <a:spcAft>
                <a:spcPct val="0"/>
              </a:spcAft>
              <a:defRPr>
                <a:solidFill>
                  <a:schemeClr val="tx1"/>
                </a:solidFill>
                <a:latin typeface="Arial" pitchFamily="34" charset="0"/>
              </a:defRPr>
            </a:lvl8pPr>
            <a:lvl9pPr marL="3928238" indent="-231073" eaLnBrk="0" fontAlgn="base" hangingPunct="0">
              <a:spcBef>
                <a:spcPct val="0"/>
              </a:spcBef>
              <a:spcAft>
                <a:spcPct val="0"/>
              </a:spcAft>
              <a:defRPr>
                <a:solidFill>
                  <a:schemeClr val="tx1"/>
                </a:solidFill>
                <a:latin typeface="Arial" pitchFamily="34" charset="0"/>
              </a:defRPr>
            </a:lvl9pPr>
          </a:lstStyle>
          <a:p>
            <a:fld id="{298BCCEF-0353-4150-9CC1-FEF6FD39441A}" type="slidenum">
              <a:rPr lang="en-US" altLang="en-US">
                <a:solidFill>
                  <a:prstClr val="black"/>
                </a:solidFill>
              </a:rPr>
              <a:pPr/>
              <a:t>30</a:t>
            </a:fld>
            <a:endParaRPr lang="en-US" altLang="en-US" dirty="0">
              <a:solidFill>
                <a:prstClr val="black"/>
              </a:solidFill>
            </a:endParaRPr>
          </a:p>
        </p:txBody>
      </p:sp>
      <p:sp>
        <p:nvSpPr>
          <p:cNvPr id="94211" name="Rectangle 2"/>
          <p:cNvSpPr>
            <a:spLocks noGrp="1" noRot="1" noChangeAspect="1" noChangeArrowheads="1" noTextEdit="1"/>
          </p:cNvSpPr>
          <p:nvPr>
            <p:ph type="sldImg"/>
          </p:nvPr>
        </p:nvSpPr>
        <p:spPr>
          <a:xfrm>
            <a:off x="3070225" y="461963"/>
            <a:ext cx="3230563" cy="1817687"/>
          </a:xfrm>
          <a:ln/>
        </p:spPr>
      </p:sp>
      <p:sp>
        <p:nvSpPr>
          <p:cNvPr id="94212" name="Rectangle 3"/>
          <p:cNvSpPr>
            <a:spLocks noGrp="1" noChangeArrowheads="1"/>
          </p:cNvSpPr>
          <p:nvPr>
            <p:ph type="body" idx="1"/>
          </p:nvPr>
        </p:nvSpPr>
        <p:spPr>
          <a:xfrm>
            <a:off x="1239671" y="3269248"/>
            <a:ext cx="6817069" cy="3096486"/>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FF00"/>
                </a:solidFill>
              </a:rPr>
              <a:t>The class list file is the first step in the EDI process. This is a file that is used to collected student demographic information, This allows the OCCS to prepopulate the EDI questionnaires on our online system.</a:t>
            </a:r>
            <a:r>
              <a:rPr lang="en-US" altLang="en-US" baseline="0" dirty="0">
                <a:solidFill>
                  <a:srgbClr val="FFFF00"/>
                </a:solidFill>
              </a:rPr>
              <a:t> Many of you are familiar with this document from past implementations. </a:t>
            </a:r>
            <a:endParaRPr lang="en-US" altLang="en-US" dirty="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171450" lvl="0" indent="-171450">
              <a:buFont typeface="Arial" panose="020B0604020202020204" pitchFamily="34" charset="0"/>
              <a:buChar char="•"/>
            </a:pPr>
            <a:r>
              <a:rPr lang="en-US" sz="1200" dirty="0">
                <a:latin typeface="+mn-lt"/>
              </a:rPr>
              <a:t>Education and Early Childhood Learning </a:t>
            </a:r>
            <a:r>
              <a:rPr lang="en-CA" sz="1200" kern="1200" dirty="0">
                <a:solidFill>
                  <a:schemeClr val="tx1"/>
                </a:solidFill>
                <a:effectLst/>
                <a:latin typeface="+mn-lt"/>
                <a:ea typeface="+mn-ea"/>
                <a:cs typeface="+mn-cs"/>
              </a:rPr>
              <a:t>has populated the templates on behalf of the school divisions.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file will include student names.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Provincial coordinator uploads the database template (without student names) to the Offord centre’s secure FTP website using the login and password provided to them</a:t>
            </a:r>
            <a:r>
              <a:rPr lang="en-CA" sz="1200" kern="1200" baseline="0" dirty="0">
                <a:solidFill>
                  <a:schemeClr val="tx1"/>
                </a:solidFill>
                <a:effectLst/>
                <a:latin typeface="+mn-lt"/>
                <a:ea typeface="+mn-ea"/>
                <a:cs typeface="+mn-cs"/>
              </a:rPr>
              <a:t> by me. </a:t>
            </a:r>
            <a:endParaRPr lang="en-US" altLang="en-US" dirty="0">
              <a:solidFill>
                <a:srgbClr val="FFFF00"/>
              </a:solidFill>
            </a:endParaRPr>
          </a:p>
          <a:p>
            <a:pPr marL="171450" indent="-171450">
              <a:lnSpc>
                <a:spcPct val="80000"/>
              </a:lnSpc>
              <a:buFont typeface="Arial" panose="020B0604020202020204" pitchFamily="34" charset="0"/>
              <a:buChar char="•"/>
              <a:defRPr/>
            </a:pPr>
            <a:r>
              <a:rPr lang="en-CA" sz="1200" dirty="0">
                <a:latin typeface="+mn-lt"/>
              </a:rPr>
              <a:t>OCCS receives the database templates which contain the demographic characteristics of the K students from all your schools </a:t>
            </a:r>
          </a:p>
          <a:p>
            <a:pPr marL="171450" indent="-171450">
              <a:lnSpc>
                <a:spcPct val="80000"/>
              </a:lnSpc>
              <a:buFont typeface="Arial" panose="020B0604020202020204" pitchFamily="34" charset="0"/>
              <a:buChar char="•"/>
              <a:defRPr/>
            </a:pPr>
            <a:r>
              <a:rPr lang="en-CA" sz="1200" dirty="0">
                <a:latin typeface="+mn-lt"/>
              </a:rPr>
              <a:t>We will use this information to assign EDI IDs and create teacher usernames and passwords for our electronic EDI (e-EDI) system</a:t>
            </a:r>
          </a:p>
          <a:p>
            <a:pPr marL="171450" indent="-171450">
              <a:lnSpc>
                <a:spcPct val="80000"/>
              </a:lnSpc>
              <a:buFont typeface="Arial" panose="020B0604020202020204" pitchFamily="34" charset="0"/>
              <a:buChar char="•"/>
              <a:defRPr/>
            </a:pPr>
            <a:r>
              <a:rPr lang="en-CA" sz="1200" dirty="0">
                <a:latin typeface="+mn-lt"/>
              </a:rPr>
              <a:t>The information will be uploaded to the e-EDI system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solidFill>
                  <a:srgbClr val="FFFF00"/>
                </a:solidFill>
              </a:rPr>
              <a:t>School divisions </a:t>
            </a:r>
            <a:r>
              <a:rPr lang="en-US" altLang="en-US" sz="1200" dirty="0">
                <a:solidFill>
                  <a:srgbClr val="FFFF00"/>
                </a:solidFill>
              </a:rPr>
              <a:t>will receive a class list which has children’s EDI ID numbers,</a:t>
            </a:r>
            <a:r>
              <a:rPr lang="en-US" altLang="en-US" sz="1200" baseline="0" dirty="0">
                <a:solidFill>
                  <a:srgbClr val="FFFF00"/>
                </a:solidFill>
              </a:rPr>
              <a:t> l</a:t>
            </a:r>
            <a:r>
              <a:rPr lang="en-US" altLang="en-US" sz="1200" dirty="0">
                <a:solidFill>
                  <a:srgbClr val="FFFF00"/>
                </a:solidFill>
              </a:rPr>
              <a:t>ocal identification numbers (which is assigned by you or the school board) as well as gender, date of birth. These master class lists will not</a:t>
            </a:r>
            <a:r>
              <a:rPr lang="en-US" altLang="en-US" sz="1200" baseline="0" dirty="0">
                <a:solidFill>
                  <a:srgbClr val="FFFF00"/>
                </a:solidFill>
              </a:rPr>
              <a:t> </a:t>
            </a:r>
            <a:r>
              <a:rPr lang="en-US" altLang="en-US" sz="1200" dirty="0">
                <a:solidFill>
                  <a:srgbClr val="FFFF00"/>
                </a:solidFill>
              </a:rPr>
              <a:t>have the children’s names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School Divisions supply the teacher with another class list that has the CHILD’S NAME, gender, date of birth and the local identification number.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Teachers will use the demographic information</a:t>
            </a:r>
            <a:r>
              <a:rPr lang="en-US" altLang="en-US" sz="1200" baseline="0" dirty="0">
                <a:solidFill>
                  <a:srgbClr val="FFFF00"/>
                </a:solidFill>
              </a:rPr>
              <a:t> EDI ID number, and Local ID number</a:t>
            </a:r>
            <a:r>
              <a:rPr lang="en-US" altLang="en-US" sz="1200" dirty="0">
                <a:solidFill>
                  <a:srgbClr val="FFFF00"/>
                </a:solidFill>
              </a:rPr>
              <a:t>, so that the teacher knows what student they are completing the EDI for. </a:t>
            </a:r>
            <a:endParaRPr lang="en-US" altLang="en-US" sz="1600" dirty="0">
              <a:solidFill>
                <a:srgbClr val="FFFF00"/>
              </a:solidFill>
            </a:endParaRPr>
          </a:p>
          <a:p>
            <a:pPr eaLnBrk="1" hangingPunct="1"/>
            <a:endParaRPr lang="en-US" altLang="en-US" sz="1600" dirty="0"/>
          </a:p>
        </p:txBody>
      </p:sp>
    </p:spTree>
    <p:extLst>
      <p:ext uri="{BB962C8B-B14F-4D97-AF65-F5344CB8AC3E}">
        <p14:creationId xmlns:p14="http://schemas.microsoft.com/office/powerpoint/2010/main" val="337127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lvl="1" indent="-173305" defTabSz="924292">
              <a:buFont typeface="Arial" panose="020B0604020202020204" pitchFamily="34" charset="0"/>
              <a:buChar char="•"/>
              <a:defRPr/>
            </a:pPr>
            <a:r>
              <a:rPr lang="en-US" dirty="0"/>
              <a:t>Packages</a:t>
            </a:r>
            <a:r>
              <a:rPr lang="en-US" baseline="0" dirty="0"/>
              <a:t> that go out to coordinators. Please note that this package is electronic</a:t>
            </a:r>
          </a:p>
          <a:p>
            <a:pPr marL="173305" lvl="1" indent="-173305" defTabSz="924292">
              <a:buFont typeface="Arial" panose="020B0604020202020204" pitchFamily="34" charset="0"/>
              <a:buChar char="•"/>
              <a:defRPr/>
            </a:pPr>
            <a:r>
              <a:rPr lang="en-US" baseline="0" dirty="0"/>
              <a:t> </a:t>
            </a:r>
          </a:p>
          <a:p>
            <a:pPr marL="635450" lvl="2" indent="-173305" defTabSz="924292">
              <a:buFont typeface="Arial" panose="020B0604020202020204" pitchFamily="34" charset="0"/>
              <a:buChar char="•"/>
              <a:defRPr/>
            </a:pPr>
            <a:r>
              <a:rPr lang="en-US" baseline="0" dirty="0"/>
              <a:t>EDI Guide and an e-EDI teacher’s manual. </a:t>
            </a:r>
          </a:p>
          <a:p>
            <a:pPr marL="635450" lvl="2" indent="-173305" defTabSz="924292">
              <a:buFont typeface="Arial" panose="020B0604020202020204" pitchFamily="34" charset="0"/>
              <a:buChar char="•"/>
              <a:defRPr/>
            </a:pPr>
            <a:r>
              <a:rPr lang="en-US" baseline="0" dirty="0"/>
              <a:t>Teachers receive an e-EDI teacher log-in and password from the OCCS and a local class list for their class.</a:t>
            </a:r>
          </a:p>
          <a:p>
            <a:pPr marL="635450" lvl="2" indent="-173305" defTabSz="924292">
              <a:buFont typeface="Arial" panose="020B0604020202020204" pitchFamily="34" charset="0"/>
              <a:buChar char="•"/>
              <a:defRPr/>
            </a:pPr>
            <a:r>
              <a:rPr lang="en-US" baseline="0" dirty="0"/>
              <a:t>School Board coordinators will have a master list of all teachers login and password information. School Board Coordinators will provide teachers with a local class list which will contain the demographic information for each student as well as their local identification number and their first and last names. Teachers will use this class list to match up students with the e-EDI class list to ensure that teachers are completing the questionnaire for the correct student. </a:t>
            </a:r>
            <a:endParaRPr lang="en-US" dirty="0"/>
          </a:p>
          <a:p>
            <a:pPr marL="0" lvl="1" defTabSz="924292">
              <a:defRPr/>
            </a:pPr>
            <a:endParaRPr lang="en-US" dirty="0"/>
          </a:p>
          <a:p>
            <a:pPr marL="0" lvl="1" defTabSz="924292">
              <a:defRPr/>
            </a:pP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31</a:t>
            </a:fld>
            <a:endParaRPr lang="en-CA" dirty="0"/>
          </a:p>
        </p:txBody>
      </p:sp>
    </p:spTree>
    <p:extLst>
      <p:ext uri="{BB962C8B-B14F-4D97-AF65-F5344CB8AC3E}">
        <p14:creationId xmlns:p14="http://schemas.microsoft.com/office/powerpoint/2010/main" val="2070746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The EDI Guide and teacher’s manual are intended to facilitate completion of the EDI and should be read before starting the completion of the EDIs. </a:t>
            </a:r>
          </a:p>
          <a:p>
            <a:pPr marL="173305" indent="-173305">
              <a:buFont typeface="Arial" panose="020B0604020202020204" pitchFamily="34" charset="0"/>
              <a:buChar char="•"/>
            </a:pPr>
            <a:r>
              <a:rPr lang="en-CA" baseline="0" dirty="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dirty="0"/>
          </a:p>
        </p:txBody>
      </p:sp>
    </p:spTree>
    <p:extLst>
      <p:ext uri="{BB962C8B-B14F-4D97-AF65-F5344CB8AC3E}">
        <p14:creationId xmlns:p14="http://schemas.microsoft.com/office/powerpoint/2010/main" val="1378843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Arial" panose="020B0604020202020204" pitchFamily="34" charset="0"/>
              <a:buChar char="•"/>
            </a:pPr>
            <a:r>
              <a:rPr lang="en-US" b="0" dirty="0"/>
              <a:t>Before you being completing the EDI</a:t>
            </a:r>
            <a:r>
              <a:rPr lang="en-US" b="0" baseline="0" dirty="0"/>
              <a:t> on your students, you will need to receive training on how to complete the questionnaire.</a:t>
            </a:r>
          </a:p>
          <a:p>
            <a:pPr marL="231073" indent="-231073">
              <a:buFont typeface="Arial" panose="020B0604020202020204" pitchFamily="34" charset="0"/>
              <a:buChar char="•"/>
            </a:pPr>
            <a:r>
              <a:rPr lang="en-US" b="0" baseline="0" dirty="0"/>
              <a:t>You will also need to </a:t>
            </a:r>
            <a:r>
              <a:rPr lang="en-US" b="1" baseline="0" dirty="0"/>
              <a:t>g</a:t>
            </a:r>
            <a:r>
              <a:rPr lang="en-US" b="1" dirty="0"/>
              <a:t>et your login and password</a:t>
            </a:r>
            <a:r>
              <a:rPr lang="en-US" dirty="0"/>
              <a:t>.  Your local coordinator will provide you with a login and password for the e-EDI system when you are given the EDI package. </a:t>
            </a:r>
          </a:p>
          <a:p>
            <a:pPr marL="231073" indent="-231073">
              <a:buFont typeface="Arial" panose="020B0604020202020204" pitchFamily="34" charset="0"/>
              <a:buChar char="•"/>
            </a:pPr>
            <a:r>
              <a:rPr lang="en-US" b="0" baseline="0" dirty="0"/>
              <a:t>Please make sure to </a:t>
            </a:r>
            <a:r>
              <a:rPr lang="en-US" b="1" baseline="0" dirty="0"/>
              <a:t>r</a:t>
            </a:r>
            <a:r>
              <a:rPr lang="en-US" b="1" dirty="0"/>
              <a:t>eview the EDI questions</a:t>
            </a:r>
            <a:r>
              <a:rPr lang="en-US" dirty="0"/>
              <a:t> and ensure that you feel reasonably comfortable with the</a:t>
            </a:r>
            <a:r>
              <a:rPr lang="en-US" baseline="0" dirty="0"/>
              <a:t> </a:t>
            </a:r>
            <a:r>
              <a:rPr lang="en-US" dirty="0"/>
              <a:t>questions that will be asked about each student. </a:t>
            </a:r>
          </a:p>
          <a:p>
            <a:pPr marL="231073" indent="-231073">
              <a:buFont typeface="Arial" panose="020B0604020202020204" pitchFamily="34" charset="0"/>
              <a:buChar char="•"/>
            </a:pPr>
            <a:r>
              <a:rPr lang="en-US" b="1" dirty="0"/>
              <a:t>Have your class list available</a:t>
            </a:r>
            <a:r>
              <a:rPr lang="en-US" dirty="0"/>
              <a:t>.  Please</a:t>
            </a:r>
            <a:r>
              <a:rPr lang="en-US" baseline="0" dirty="0"/>
              <a:t> make sure to have your class lists with you when you start completing the EDI, in order to m</a:t>
            </a:r>
            <a:r>
              <a:rPr lang="en-US" dirty="0"/>
              <a:t>atch your students’ local IDs, gender, and birth dates to confirm that you are entering information for the correct student. </a:t>
            </a:r>
          </a:p>
          <a:p>
            <a:pPr marL="231073" indent="-231073">
              <a:buFont typeface="Arial" panose="020B0604020202020204" pitchFamily="34" charset="0"/>
              <a:buChar char="•"/>
            </a:pPr>
            <a:r>
              <a:rPr lang="en-US" b="1" dirty="0"/>
              <a:t>Ensure that all the children in your class(es) have a local ID and are included on your list</a:t>
            </a:r>
            <a:r>
              <a:rPr lang="en-US" dirty="0"/>
              <a:t>.  If any students are missing, they will need to be added. </a:t>
            </a:r>
          </a:p>
          <a:p>
            <a:pPr marL="231073" indent="-231073">
              <a:buFont typeface="Arial" panose="020B0604020202020204" pitchFamily="34" charset="0"/>
              <a:buChar char="•"/>
            </a:pPr>
            <a:r>
              <a:rPr lang="en-US" b="1" dirty="0"/>
              <a:t>Review any background materials</a:t>
            </a:r>
            <a:r>
              <a:rPr lang="en-US" dirty="0"/>
              <a:t>, such as report cards, student file, Kindergarten Registration or other information that might help you to answer the questions for each student. Also, please</a:t>
            </a:r>
            <a:r>
              <a:rPr lang="en-US" baseline="0" dirty="0"/>
              <a:t> make sure you read the EDI Guide and the e-EDI teacher’s manual. As mentioned in the previous slide, these materials will help you complete the EDIs more efficiently and more accurately. Also helpful to have absenteeism list. </a:t>
            </a:r>
          </a:p>
          <a:p>
            <a:pPr marL="231073" indent="-231073">
              <a:buFont typeface="Arial" panose="020B0604020202020204" pitchFamily="34" charset="0"/>
              <a:buChar char="•"/>
            </a:pPr>
            <a:r>
              <a:rPr lang="en-US" b="1" dirty="0"/>
              <a:t>If applicable, list students whose parents/guardians have refused </a:t>
            </a:r>
            <a:r>
              <a:rPr lang="en-US" dirty="0"/>
              <a:t>to participate. Letters will be sent to parents ahead of the scheduled time for EDI data collection. </a:t>
            </a:r>
            <a:endParaRPr lang="en-US" b="1" dirty="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dirty="0"/>
          </a:p>
        </p:txBody>
      </p:sp>
    </p:spTree>
    <p:extLst>
      <p:ext uri="{BB962C8B-B14F-4D97-AF65-F5344CB8AC3E}">
        <p14:creationId xmlns:p14="http://schemas.microsoft.com/office/powerpoint/2010/main" val="99623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Tip</a:t>
            </a:r>
            <a:r>
              <a:rPr lang="en-CA" baseline="0" dirty="0"/>
              <a:t> #1: Please ensure you read the entire EDI Guide once before starting on the questionnaires. That way, if you have any questions about anything, you will be able to get answers to them before starting. </a:t>
            </a:r>
          </a:p>
          <a:p>
            <a:pPr marL="173305" indent="-173305">
              <a:buFont typeface="Arial" panose="020B0604020202020204" pitchFamily="34" charset="0"/>
              <a:buChar char="•"/>
            </a:pPr>
            <a:r>
              <a:rPr lang="en-CA" baseline="0" dirty="0"/>
              <a:t>Also, please have the e-EDI teacher’s manual with you when completing the questionnaires. It provides step-by-step instructions on how to complete the questionnaires using our online system. </a:t>
            </a:r>
          </a:p>
          <a:p>
            <a:pPr marL="173305" indent="-173305">
              <a:buFont typeface="Arial" panose="020B0604020202020204" pitchFamily="34" charset="0"/>
              <a:buChar char="•"/>
            </a:pPr>
            <a:r>
              <a:rPr lang="en-CA" baseline="0" dirty="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dirty="0"/>
          </a:p>
        </p:txBody>
      </p:sp>
    </p:spTree>
    <p:extLst>
      <p:ext uri="{BB962C8B-B14F-4D97-AF65-F5344CB8AC3E}">
        <p14:creationId xmlns:p14="http://schemas.microsoft.com/office/powerpoint/2010/main" val="211064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Here is a timeline for EDI completion. </a:t>
            </a:r>
          </a:p>
          <a:p>
            <a:pPr marL="635450" lvl="1" indent="-173305">
              <a:buFont typeface="Arial" panose="020B0604020202020204" pitchFamily="34" charset="0"/>
              <a:buChar char="•"/>
            </a:pPr>
            <a:r>
              <a:rPr lang="en-CA" baseline="0" dirty="0"/>
              <a:t>Receive  EDI training.  </a:t>
            </a:r>
          </a:p>
          <a:p>
            <a:pPr marL="1097596" lvl="2" indent="-173305">
              <a:buFont typeface="Arial" panose="020B0604020202020204" pitchFamily="34" charset="0"/>
              <a:buChar char="•"/>
            </a:pPr>
            <a:r>
              <a:rPr lang="en-CA" baseline="0" dirty="0"/>
              <a:t>You will then have 2 months to complete the EDI and lock and submit each questionnaire. </a:t>
            </a:r>
          </a:p>
          <a:p>
            <a:pPr marL="1097596" lvl="2" indent="-173305">
              <a:buFont typeface="Arial" panose="020B0604020202020204" pitchFamily="34" charset="0"/>
              <a:buChar char="•"/>
            </a:pPr>
            <a:r>
              <a:rPr lang="en-CA" dirty="0"/>
              <a:t>A February/March implementation is ideal for many reasons.  </a:t>
            </a:r>
          </a:p>
          <a:p>
            <a:pPr marL="1559742" lvl="3" indent="-173305">
              <a:buFont typeface="Arial" panose="020B0604020202020204" pitchFamily="34" charset="0"/>
              <a:buChar char="•"/>
            </a:pPr>
            <a:r>
              <a:rPr lang="en-CA" dirty="0"/>
              <a:t>First, by February/March of the school year, teachers will have grown to know their students very well and can easily and efficiently complete the instrument. </a:t>
            </a:r>
          </a:p>
          <a:p>
            <a:pPr marL="1559742" lvl="3" indent="-173305">
              <a:buFont typeface="Arial" panose="020B0604020202020204" pitchFamily="34" charset="0"/>
              <a:buChar char="•"/>
            </a:pPr>
            <a:r>
              <a:rPr lang="en-CA" dirty="0"/>
              <a:t>Secondly, some children may take longer to acclimatize to the school environment and may therefore need a longer period of time to adjust and function well. </a:t>
            </a:r>
          </a:p>
          <a:p>
            <a:pPr marL="1559742" lvl="3" indent="-173305">
              <a:buFont typeface="Arial" panose="020B0604020202020204" pitchFamily="34" charset="0"/>
              <a:buChar char="•"/>
            </a:pPr>
            <a:r>
              <a:rPr lang="en-CA" dirty="0"/>
              <a:t>Another main reason that the EDI is implemented in February/March is for comparability purposes. The EDI is implemented in this time frame across Canada and all over the world.</a:t>
            </a:r>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dirty="0"/>
          </a:p>
        </p:txBody>
      </p:sp>
    </p:spTree>
    <p:extLst>
      <p:ext uri="{BB962C8B-B14F-4D97-AF65-F5344CB8AC3E}">
        <p14:creationId xmlns:p14="http://schemas.microsoft.com/office/powerpoint/2010/main" val="2525213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It should take you approximately 20 minutes to complete the questionnaire, per student. </a:t>
            </a:r>
          </a:p>
          <a:p>
            <a:pPr marL="173305" indent="-173305">
              <a:buFont typeface="Arial" panose="020B0604020202020204" pitchFamily="34" charset="0"/>
              <a:buChar char="•"/>
            </a:pPr>
            <a:r>
              <a:rPr lang="en-CA" dirty="0"/>
              <a:t>After completing</a:t>
            </a:r>
            <a:r>
              <a:rPr lang="en-CA" baseline="0" dirty="0"/>
              <a:t> the EDI for a few students though, it should take closer to 10 minutes per student. </a:t>
            </a:r>
          </a:p>
          <a:p>
            <a:pPr marL="173305" indent="-173305">
              <a:buFont typeface="Arial" panose="020B0604020202020204" pitchFamily="34" charset="0"/>
              <a:buChar char="•"/>
            </a:pPr>
            <a:r>
              <a:rPr lang="en-CA" baseline="0" dirty="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dirty="0"/>
          </a:p>
        </p:txBody>
      </p:sp>
    </p:spTree>
    <p:extLst>
      <p:ext uri="{BB962C8B-B14F-4D97-AF65-F5344CB8AC3E}">
        <p14:creationId xmlns:p14="http://schemas.microsoft.com/office/powerpoint/2010/main" val="651917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3305" indent="-173305">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Please refrain from using the “don’t know” response. </a:t>
            </a:r>
          </a:p>
          <a:p>
            <a:pPr marL="173305" indent="-173305">
              <a:buFont typeface="Arial" panose="020B0604020202020204" pitchFamily="34" charset="0"/>
              <a:buChar char="•"/>
            </a:pPr>
            <a:r>
              <a:rPr lang="en-US" dirty="0"/>
              <a:t>Questionnaires received with too many “I don’t knows” will not be considered valid and will be excluded from the analyses. </a:t>
            </a:r>
          </a:p>
          <a:p>
            <a:pPr marL="173305" indent="-173305">
              <a:buFont typeface="Arial" panose="020B0604020202020204" pitchFamily="34" charset="0"/>
              <a:buChar char="•"/>
            </a:pPr>
            <a:r>
              <a:rPr lang="en-US" dirty="0"/>
              <a:t>If you have not seen a child exhibit a particular behaviour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Due to the “learning curve” involved in completing the questionnaires, it is considerably more efficient to complete all the questionnaires in one sitting. </a:t>
            </a:r>
          </a:p>
        </p:txBody>
      </p:sp>
      <p:sp>
        <p:nvSpPr>
          <p:cNvPr id="4" name="Slide Number Placeholder 3"/>
          <p:cNvSpPr>
            <a:spLocks noGrp="1"/>
          </p:cNvSpPr>
          <p:nvPr>
            <p:ph type="sldNum" sz="quarter" idx="10"/>
          </p:nvPr>
        </p:nvSpPr>
        <p:spPr/>
        <p:txBody>
          <a:bodyPr/>
          <a:lstStyle/>
          <a:p>
            <a:fld id="{C8D2AA18-9B6D-4545-9C5F-B916C7B5E4EB}" type="slidenum">
              <a:rPr lang="en-CA" smtClean="0"/>
              <a:t>39</a:t>
            </a:fld>
            <a:endParaRPr lang="en-CA" dirty="0"/>
          </a:p>
        </p:txBody>
      </p:sp>
    </p:spTree>
    <p:extLst>
      <p:ext uri="{BB962C8B-B14F-4D97-AF65-F5344CB8AC3E}">
        <p14:creationId xmlns:p14="http://schemas.microsoft.com/office/powerpoint/2010/main" val="258408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a:t>A growing body of research on children between the ages of 0-6 years and their families is accumulating into strong evidence that the early years represent the most significant time period in an individual's lifespan.  </a:t>
            </a:r>
          </a:p>
          <a:p>
            <a:pPr algn="l"/>
            <a:endParaRPr lang="en-US" altLang="en-US" dirty="0"/>
          </a:p>
          <a:p>
            <a:pPr algn="l"/>
            <a:r>
              <a:rPr lang="en-US" altLang="en-US" dirty="0"/>
              <a:t>Basic neuroscience has demonstrated that the interaction between a child’s genes and his or her early environment has a profound impact on later outcomes. </a:t>
            </a:r>
          </a:p>
          <a:p>
            <a:pPr algn="l"/>
            <a:r>
              <a:rPr lang="en-US" dirty="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A great strategy to get teachers engaged in the EDI process is to put the EDI reports from previous collections in their hands. Based on teacher feedback, many teachers don't know where EDI results end up or how they are being used. Giving teachers EDI Reports from previous collections shows them how their hard work and dedication pays off. </a:t>
            </a:r>
          </a:p>
          <a:p>
            <a:endParaRPr lang="en-CA" dirty="0"/>
          </a:p>
          <a:p>
            <a:r>
              <a:rPr lang="en-CA" dirty="0"/>
              <a:t>School boards/divisions can also incorporate examples into their training sessions as to how EDI data is used at a school board level.</a:t>
            </a:r>
          </a:p>
          <a:p>
            <a:endParaRPr lang="en-CA" dirty="0"/>
          </a:p>
          <a:p>
            <a:r>
              <a:rPr lang="en-CA" dirty="0"/>
              <a:t>This is a great opportunity for boars to communication how they engage with other entities such as the municipalities/DACs or community agencies to use EDI data to create better lives for children in their classrooms. All of these strategies will help teacher engagement throughout the EDI process. </a:t>
            </a:r>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42</a:t>
            </a:fld>
            <a:endParaRPr lang="en-CA" dirty="0"/>
          </a:p>
        </p:txBody>
      </p:sp>
      <p:sp>
        <p:nvSpPr>
          <p:cNvPr id="6" name="Slide Image Placeholder 5"/>
          <p:cNvSpPr>
            <a:spLocks noGrp="1" noRot="1" noChangeAspect="1"/>
          </p:cNvSpPr>
          <p:nvPr>
            <p:ph type="sldImg"/>
          </p:nvPr>
        </p:nvSpPr>
        <p:spPr>
          <a:xfrm>
            <a:off x="3068638" y="460375"/>
            <a:ext cx="3233737" cy="1819275"/>
          </a:xfrm>
        </p:spPr>
      </p:sp>
      <p:sp>
        <p:nvSpPr>
          <p:cNvPr id="7" name="Notes Placeholder 6"/>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43246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access the e-EDI, type in www.e-edi.ca in your Internet browser (such</a:t>
            </a:r>
            <a:r>
              <a:rPr lang="en-CA" baseline="0" dirty="0"/>
              <a:t> as </a:t>
            </a:r>
            <a:r>
              <a:rPr lang="fr-CA" noProof="0" dirty="0"/>
              <a:t>Internet Explorer, Google</a:t>
            </a:r>
            <a:r>
              <a:rPr lang="fr-CA" baseline="0" noProof="0" dirty="0"/>
              <a:t> Chrome, Firefox, etc)</a:t>
            </a:r>
            <a:r>
              <a:rPr lang="en-CA" dirty="0"/>
              <a:t>. You may even want to bookmark it for the</a:t>
            </a:r>
            <a:r>
              <a:rPr lang="en-CA" baseline="0" dirty="0"/>
              <a:t> future. The EDI questionnaires can also be accessed on mobile devices such as cell phone or tablets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dirty="0"/>
          </a:p>
        </p:txBody>
      </p:sp>
    </p:spTree>
    <p:extLst>
      <p:ext uri="{BB962C8B-B14F-4D97-AF65-F5344CB8AC3E}">
        <p14:creationId xmlns:p14="http://schemas.microsoft.com/office/powerpoint/2010/main" val="3998863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Using the</a:t>
            </a:r>
            <a:r>
              <a:rPr lang="en-US" baseline="0" dirty="0"/>
              <a:t> login and password information that was provided to you, enter the information in the appropriate fields. </a:t>
            </a:r>
          </a:p>
          <a:p>
            <a:pPr marL="173305" indent="-173305">
              <a:buFont typeface="Arial" panose="020B0604020202020204" pitchFamily="34" charset="0"/>
              <a:buChar char="•"/>
            </a:pPr>
            <a:r>
              <a:rPr lang="en-US" baseline="0" dirty="0"/>
              <a:t>Click the login button or hit the Enter key to log in. </a:t>
            </a:r>
          </a:p>
          <a:p>
            <a:pPr marL="173305" indent="-173305">
              <a:buFont typeface="Arial" panose="020B0604020202020204" pitchFamily="34" charset="0"/>
              <a:buChar char="•"/>
            </a:pPr>
            <a:r>
              <a:rPr lang="en-US" baseline="0" dirty="0"/>
              <a:t>Once you are logged in, you have the option of changing the language from English to French.</a:t>
            </a:r>
            <a:endParaRPr lang="en-US" dirty="0"/>
          </a:p>
          <a:p>
            <a:pPr marL="173305" indent="-173305">
              <a:buFont typeface="Arial" panose="020B0604020202020204" pitchFamily="34" charset="0"/>
              <a:buChar char="•"/>
            </a:pPr>
            <a:r>
              <a:rPr lang="en-US" dirty="0"/>
              <a:t>Also, once you are logged in, you will only be able to see your own classes and students' information. You will not have</a:t>
            </a:r>
            <a:r>
              <a:rPr lang="en-US" baseline="0" dirty="0"/>
              <a:t> access to other teachers’ class lists and they will not be able to access yours.</a:t>
            </a:r>
          </a:p>
          <a:p>
            <a:pPr marL="173305" indent="-173305">
              <a:buFont typeface="Arial" panose="020B0604020202020204" pitchFamily="34" charset="0"/>
              <a:buChar char="•"/>
            </a:pPr>
            <a:r>
              <a:rPr lang="en-US" baseline="0" dirty="0"/>
              <a:t>If teachers co-teach a class, it is recommended that only one of the teachers complete the EDIs for all their students. The reason for this is to try and keep things as consistent as possible.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3798927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b="0" dirty="0"/>
              <a:t>After logging in, this is the screen</a:t>
            </a:r>
            <a:r>
              <a:rPr lang="en-US" b="0" baseline="0" dirty="0"/>
              <a:t> that will appear – it is your Teacher Dashboard. On the Dashboard you can see how many EDI questionnaire you have, and a quick glance of how many EDIs have not been started, are in progress, or are completed. </a:t>
            </a:r>
          </a:p>
          <a:p>
            <a:pPr marL="173305" indent="-173305">
              <a:buFont typeface="Arial" panose="020B0604020202020204" pitchFamily="34" charset="0"/>
              <a:buChar char="•"/>
            </a:pPr>
            <a:endParaRPr lang="en-US" b="0" baseline="0" dirty="0"/>
          </a:p>
          <a:p>
            <a:pPr marL="173305" indent="-173305">
              <a:buFont typeface="Arial" panose="020B0604020202020204" pitchFamily="34" charset="0"/>
              <a:buChar char="•"/>
            </a:pPr>
            <a:r>
              <a:rPr lang="en-US" b="0" baseline="0" dirty="0"/>
              <a:t>There are 6 main areas, and I will bring your attention to 3 of them.</a:t>
            </a:r>
          </a:p>
          <a:p>
            <a:pPr marL="628650" lvl="1" indent="-171450">
              <a:buFont typeface="Arial" panose="020B0604020202020204" pitchFamily="34" charset="0"/>
              <a:buChar char="•"/>
            </a:pPr>
            <a:r>
              <a:rPr lang="en-US" b="0" baseline="0" dirty="0"/>
              <a:t>On the left-hand side under </a:t>
            </a:r>
            <a:r>
              <a:rPr lang="en-US" b="1" baseline="0" dirty="0"/>
              <a:t>Teacher Profile</a:t>
            </a:r>
            <a:r>
              <a:rPr lang="en-US" b="0" baseline="0" dirty="0"/>
              <a:t>, you can complete the Teacher Profile Form. You can also see the status of your Teacher Profile form on the dash board. </a:t>
            </a:r>
          </a:p>
          <a:p>
            <a:pPr marL="628650" lvl="1" indent="-171450">
              <a:buFont typeface="Arial" panose="020B0604020202020204" pitchFamily="34" charset="0"/>
              <a:buChar char="•"/>
            </a:pPr>
            <a:r>
              <a:rPr lang="en-US" b="0" baseline="0" dirty="0"/>
              <a:t>Under </a:t>
            </a:r>
            <a:r>
              <a:rPr lang="en-US" b="1" baseline="0" dirty="0"/>
              <a:t>Resources</a:t>
            </a:r>
            <a:r>
              <a:rPr lang="en-US" b="0" baseline="0" dirty="0"/>
              <a:t> you will find a link to an electronic copy of the EDI Guide and e-EDI Teachers manual. Please make sure to read through it before starting to complete the questionnaires. </a:t>
            </a:r>
          </a:p>
          <a:p>
            <a:pPr marL="635450" lvl="1" indent="-173305">
              <a:buFont typeface="Arial" panose="020B0604020202020204" pitchFamily="34" charset="0"/>
              <a:buChar char="•"/>
            </a:pPr>
            <a:r>
              <a:rPr lang="en-US" b="0" baseline="0" dirty="0"/>
              <a:t>To start completing the EDI, select </a:t>
            </a:r>
            <a:r>
              <a:rPr lang="en-US" b="1" baseline="0" dirty="0"/>
              <a:t>Class List</a:t>
            </a:r>
            <a:r>
              <a:rPr lang="en-US" b="0" baseline="0" dirty="0"/>
              <a:t>. </a:t>
            </a:r>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1102934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get started on your EDI</a:t>
            </a:r>
            <a:r>
              <a:rPr lang="en-CA" baseline="0" dirty="0"/>
              <a:t> questionnaires, click on </a:t>
            </a:r>
            <a:r>
              <a:rPr lang="en-CA" b="1" baseline="0" dirty="0"/>
              <a:t>Class List </a:t>
            </a:r>
            <a:r>
              <a:rPr lang="en-CA" baseline="0" dirty="0"/>
              <a:t>from your Dashboard. This will bring you to your class list(s) and questionnaires.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1279869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After clicking on Class</a:t>
            </a:r>
            <a:r>
              <a:rPr lang="en-CA" baseline="0" dirty="0"/>
              <a:t> List, you will be redirected to your class list page.</a:t>
            </a:r>
          </a:p>
          <a:p>
            <a:r>
              <a:rPr lang="en-CA" baseline="0" dirty="0"/>
              <a:t> </a:t>
            </a:r>
          </a:p>
          <a:p>
            <a:endParaRPr lang="en-CA" baseline="0" dirty="0"/>
          </a:p>
          <a:p>
            <a:r>
              <a:rPr lang="en-CA" baseline="0" dirty="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2847546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baseline="0" dirty="0"/>
              <a:t>Your class list allows you to see each student’s EDI ID as well as their local ID, their gender, date of birth and postal code. </a:t>
            </a:r>
          </a:p>
          <a:p>
            <a:pPr marL="173305" indent="-173305" defTabSz="924292">
              <a:buFont typeface="Arial" panose="020B0604020202020204" pitchFamily="34" charset="0"/>
              <a:buChar char="•"/>
              <a:defRPr/>
            </a:pPr>
            <a:r>
              <a:rPr lang="en-CA" baseline="0" dirty="0"/>
              <a:t>No student names appear on the e-EDI class list. </a:t>
            </a:r>
          </a:p>
          <a:p>
            <a:pPr marL="173305" indent="-173305" defTabSz="924292">
              <a:buFont typeface="Arial" panose="020B0604020202020204" pitchFamily="34" charset="0"/>
              <a:buChar char="•"/>
              <a:defRPr/>
            </a:pPr>
            <a:r>
              <a:rPr lang="en-CA" baseline="0" dirty="0"/>
              <a:t>Using </a:t>
            </a:r>
            <a:r>
              <a:rPr lang="en-US" dirty="0">
                <a:latin typeface="AvantGarde" pitchFamily="34" charset="0"/>
              </a:rPr>
              <a:t>your local class list (which contains</a:t>
            </a:r>
            <a:r>
              <a:rPr lang="en-US" baseline="0" dirty="0">
                <a:latin typeface="AvantGarde" pitchFamily="34" charset="0"/>
              </a:rPr>
              <a:t> children’s names) and the e-EDI class list</a:t>
            </a:r>
            <a:r>
              <a:rPr lang="en-US" dirty="0">
                <a:latin typeface="AvantGarde" pitchFamily="34" charset="0"/>
              </a:rPr>
              <a:t>, match the corresponding local ID to ensure you complete</a:t>
            </a:r>
            <a:r>
              <a:rPr lang="en-US" baseline="0" dirty="0">
                <a:latin typeface="AvantGarde" pitchFamily="34" charset="0"/>
              </a:rPr>
              <a:t> the questionnaire on the correct child</a:t>
            </a:r>
            <a:r>
              <a:rPr lang="en-US" dirty="0">
                <a:latin typeface="AvantGarde" pitchFamily="34" charset="0"/>
              </a:rPr>
              <a:t>. </a:t>
            </a:r>
          </a:p>
          <a:p>
            <a:pPr marL="173305" indent="-173305" defTabSz="924292">
              <a:buFont typeface="Arial" panose="020B0604020202020204" pitchFamily="34" charset="0"/>
              <a:buChar char="•"/>
              <a:defRPr/>
            </a:pPr>
            <a:r>
              <a:rPr lang="en-US" dirty="0">
                <a:latin typeface="AvantGarde" pitchFamily="34" charset="0"/>
              </a:rPr>
              <a:t>For privacy reasons,</a:t>
            </a:r>
            <a:r>
              <a:rPr lang="en-US" baseline="0" dirty="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22445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fr-CA" dirty="0">
                <a:latin typeface="Arial" charset="0"/>
                <a:cs typeface="Arial" charset="0"/>
              </a:rPr>
              <a:t>To complete a questionnaire for a student, click on the flashing blue EDI icon located on the right-hand side of the screen.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237243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en-US" dirty="0"/>
              <a:t>Children’</a:t>
            </a:r>
            <a:r>
              <a:rPr lang="en-US" altLang="ja-JP" dirty="0"/>
              <a:t>s experiences in the early years of life influence the way the children’s genes are expressed, for example in language or regulation of emotions.</a:t>
            </a:r>
          </a:p>
          <a:p>
            <a:pPr algn="l"/>
            <a:r>
              <a:rPr lang="en-US" dirty="0"/>
              <a:t>A child’</a:t>
            </a:r>
            <a:r>
              <a:rPr lang="en-US" altLang="ja-JP" dirty="0"/>
              <a:t>s ability to learn when they enter school is strongly influenced by the brain development that takes place in these early years.</a:t>
            </a:r>
            <a:endParaRPr lang="en-US" dirty="0"/>
          </a:p>
          <a:p>
            <a:pPr algn="l"/>
            <a:r>
              <a:rPr lang="en-GB" altLang="en-US" dirty="0"/>
              <a:t>Early child development, in turn is a lifelong determinant of health, well-being, and learning skills.  </a:t>
            </a:r>
          </a:p>
          <a:p>
            <a:endParaRPr lang="en-GB"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In this section, there are a few questions should already be prefilled (with the exception of</a:t>
            </a:r>
            <a:r>
              <a:rPr lang="en-CA" baseline="0" dirty="0"/>
              <a:t> newly added students, which we will get to later in the presentation). </a:t>
            </a:r>
          </a:p>
          <a:p>
            <a:pPr marL="173305" indent="-173305">
              <a:buFont typeface="Arial" panose="020B0604020202020204" pitchFamily="34" charset="0"/>
              <a:buChar char="•"/>
            </a:pPr>
            <a:r>
              <a:rPr lang="en-CA" baseline="0" dirty="0"/>
              <a:t>For the remaining questions, please select the appropriate response. </a:t>
            </a:r>
          </a:p>
          <a:p>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2873689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Please ensure the demographic information is correct (especially for the prefilled questions). </a:t>
            </a:r>
          </a:p>
          <a:p>
            <a:pPr marL="173305" indent="-173305">
              <a:buFont typeface="Arial" panose="020B0604020202020204" pitchFamily="34" charset="0"/>
              <a:buChar char="•"/>
            </a:pPr>
            <a:r>
              <a:rPr lang="en-CA" baseline="0" dirty="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dirty="0"/>
          </a:p>
        </p:txBody>
      </p:sp>
    </p:spTree>
    <p:extLst>
      <p:ext uri="{BB962C8B-B14F-4D97-AF65-F5344CB8AC3E}">
        <p14:creationId xmlns:p14="http://schemas.microsoft.com/office/powerpoint/2010/main" val="1584818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To access the various sections of the EDI, all you need to do is click</a:t>
            </a:r>
            <a:r>
              <a:rPr lang="en-CA" baseline="0" dirty="0"/>
              <a:t> on one of the section headings listed on the left of your screen, or move to the next section clicking the Section button on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dirty="0"/>
          </a:p>
        </p:txBody>
      </p:sp>
    </p:spTree>
    <p:extLst>
      <p:ext uri="{BB962C8B-B14F-4D97-AF65-F5344CB8AC3E}">
        <p14:creationId xmlns:p14="http://schemas.microsoft.com/office/powerpoint/2010/main" val="3071448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Complete</a:t>
            </a:r>
            <a:r>
              <a:rPr lang="en-US" baseline="0" dirty="0"/>
              <a:t> each section of the EDI by selecting the appropriate response for each question. </a:t>
            </a:r>
          </a:p>
          <a:p>
            <a:pPr marL="173305" indent="-173305">
              <a:buFont typeface="Arial" panose="020B0604020202020204" pitchFamily="34" charset="0"/>
              <a:buChar char="•"/>
            </a:pPr>
            <a:r>
              <a:rPr lang="en-US" baseline="0" dirty="0"/>
              <a:t>If you are unsure about what a question is referring to, please consult the EDI Guide by clicking the </a:t>
            </a:r>
            <a:r>
              <a:rPr lang="en-US" b="1" baseline="0" dirty="0"/>
              <a:t>Help</a:t>
            </a:r>
            <a:r>
              <a:rPr lang="en-US" baseline="0" dirty="0"/>
              <a:t> button. </a:t>
            </a:r>
          </a:p>
          <a:p>
            <a:pPr marL="173305" indent="-173305">
              <a:buFont typeface="Arial" panose="020B0604020202020204" pitchFamily="34" charset="0"/>
              <a:buChar char="•"/>
            </a:pPr>
            <a:r>
              <a:rPr lang="en-US" dirty="0"/>
              <a:t>If you</a:t>
            </a:r>
            <a:r>
              <a:rPr lang="en-US" baseline="0" dirty="0"/>
              <a:t> want (or need) to change your answer, you can do so by clicking on another option or to remove a response, double-click the bubble.  </a:t>
            </a:r>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dirty="0"/>
          </a:p>
        </p:txBody>
      </p:sp>
    </p:spTree>
    <p:extLst>
      <p:ext uri="{BB962C8B-B14F-4D97-AF65-F5344CB8AC3E}">
        <p14:creationId xmlns:p14="http://schemas.microsoft.com/office/powerpoint/2010/main" val="433910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fr-CA" dirty="0"/>
              <a:t>Section D refers to any special concerns about a particular child. </a:t>
            </a:r>
          </a:p>
          <a:p>
            <a:pPr marL="173305" indent="-173305" defTabSz="924292">
              <a:buFont typeface="Arial" panose="020B0604020202020204" pitchFamily="34" charset="0"/>
              <a:buChar char="•"/>
              <a:defRPr/>
            </a:pPr>
            <a:r>
              <a:rPr lang="fr-CA" dirty="0"/>
              <a:t>Please refer to your Guide for the definition. </a:t>
            </a:r>
          </a:p>
          <a:p>
            <a:pPr marL="173305" indent="-173305" defTabSz="924292">
              <a:buFont typeface="Arial" panose="020B0604020202020204" pitchFamily="34" charset="0"/>
              <a:buChar char="•"/>
              <a:defRPr/>
            </a:pPr>
            <a:r>
              <a:rPr lang="fr-CA" dirty="0"/>
              <a:t>Please note that you may choose more than one answer in question 2. However, your answers to question 2 must be consistent with your answer in question 1.  </a:t>
            </a:r>
          </a:p>
          <a:p>
            <a:pPr marL="173305" indent="-173305" defTabSz="924292">
              <a:buFont typeface="Arial" panose="020B0604020202020204" pitchFamily="34" charset="0"/>
              <a:buChar char="•"/>
              <a:defRPr/>
            </a:pPr>
            <a:r>
              <a:rPr lang="fr-CA" dirty="0"/>
              <a:t>If you have responded that</a:t>
            </a:r>
            <a:r>
              <a:rPr lang="fr-CA" b="1" dirty="0"/>
              <a:t> </a:t>
            </a:r>
            <a:r>
              <a:rPr lang="fr-CA" dirty="0"/>
              <a:t>the student has a problem that influences his/her ability to do school work in the classroom by selecting « yes » to the 1st question, you must select at least 1 of the special concerns in question 2. Please answer these questions to the best of your abilities. </a:t>
            </a:r>
          </a:p>
          <a:p>
            <a:pPr marL="630505" lvl="1" indent="-173305" defTabSz="924292">
              <a:buFont typeface="Arial" panose="020B0604020202020204" pitchFamily="34" charset="0"/>
              <a:buChar char="•"/>
              <a:defRPr/>
            </a:pPr>
            <a:r>
              <a:rPr lang="fr-CA" dirty="0"/>
              <a:t>If </a:t>
            </a:r>
            <a:r>
              <a:rPr lang="fr-CA" dirty="0" err="1"/>
              <a:t>you</a:t>
            </a:r>
            <a:r>
              <a:rPr lang="fr-CA" dirty="0"/>
              <a:t> have </a:t>
            </a:r>
            <a:r>
              <a:rPr lang="fr-CA" dirty="0" err="1"/>
              <a:t>selected</a:t>
            </a:r>
            <a:r>
              <a:rPr lang="fr-CA" dirty="0"/>
              <a:t> an </a:t>
            </a:r>
            <a:r>
              <a:rPr lang="fr-CA" dirty="0" err="1"/>
              <a:t>impairment</a:t>
            </a:r>
            <a:r>
              <a:rPr lang="fr-CA" dirty="0"/>
              <a:t> </a:t>
            </a:r>
            <a:r>
              <a:rPr lang="fr-CA" dirty="0" err="1"/>
              <a:t>that</a:t>
            </a:r>
            <a:r>
              <a:rPr lang="fr-CA" dirty="0"/>
              <a:t> the </a:t>
            </a:r>
            <a:r>
              <a:rPr lang="fr-CA" dirty="0" err="1"/>
              <a:t>child</a:t>
            </a:r>
            <a:r>
              <a:rPr lang="fr-CA" dirty="0"/>
              <a:t> has, </a:t>
            </a:r>
            <a:r>
              <a:rPr lang="fr-CA" dirty="0" err="1"/>
              <a:t>simply</a:t>
            </a:r>
            <a:r>
              <a:rPr lang="fr-CA" dirty="0"/>
              <a:t> </a:t>
            </a:r>
            <a:r>
              <a:rPr lang="fr-CA" dirty="0" err="1"/>
              <a:t>double-click</a:t>
            </a:r>
            <a:r>
              <a:rPr lang="fr-CA" dirty="0"/>
              <a:t> the </a:t>
            </a:r>
            <a:r>
              <a:rPr lang="fr-CA" dirty="0" err="1"/>
              <a:t>bubble</a:t>
            </a:r>
            <a:r>
              <a:rPr lang="fr-CA" dirty="0"/>
              <a:t> to </a:t>
            </a:r>
            <a:r>
              <a:rPr lang="fr-CA" dirty="0" err="1"/>
              <a:t>remove</a:t>
            </a:r>
            <a:r>
              <a:rPr lang="fr-CA" dirty="0"/>
              <a:t> </a:t>
            </a:r>
            <a:r>
              <a:rPr lang="fr-CA" dirty="0" err="1"/>
              <a:t>that</a:t>
            </a:r>
            <a:r>
              <a:rPr lang="fr-CA" dirty="0"/>
              <a:t> </a:t>
            </a:r>
            <a:r>
              <a:rPr lang="fr-CA" dirty="0" err="1"/>
              <a:t>selection</a:t>
            </a: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dirty="0"/>
          </a:p>
        </p:txBody>
      </p:sp>
    </p:spTree>
    <p:extLst>
      <p:ext uri="{BB962C8B-B14F-4D97-AF65-F5344CB8AC3E}">
        <p14:creationId xmlns:p14="http://schemas.microsoft.com/office/powerpoint/2010/main" val="3142906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Section E includes</a:t>
            </a:r>
            <a:r>
              <a:rPr lang="en-CA" b="0" baseline="0" dirty="0"/>
              <a:t> questions related to children’s pre-school experiences.  </a:t>
            </a:r>
          </a:p>
          <a:p>
            <a:pPr marL="173305" indent="-173305">
              <a:buFont typeface="Arial" panose="020B0604020202020204" pitchFamily="34" charset="0"/>
              <a:buChar char="•"/>
            </a:pPr>
            <a:r>
              <a:rPr lang="en-CA" b="0" baseline="0" dirty="0"/>
              <a:t>For these questions</a:t>
            </a:r>
            <a:r>
              <a:rPr lang="en-CA" b="0" dirty="0"/>
              <a:t>, </a:t>
            </a:r>
            <a:r>
              <a:rPr lang="en-CA" dirty="0"/>
              <a:t>please answer to </a:t>
            </a:r>
            <a:r>
              <a:rPr lang="en-CA" baseline="0" dirty="0"/>
              <a:t>the best of your knowledge. </a:t>
            </a:r>
          </a:p>
          <a:p>
            <a:pPr marL="635450" lvl="1" indent="-173305">
              <a:buFont typeface="Arial" panose="020B0604020202020204" pitchFamily="34" charset="0"/>
              <a:buChar char="•"/>
            </a:pPr>
            <a:r>
              <a:rPr lang="en-CA" baseline="0" dirty="0"/>
              <a:t>Feel free to use data and information from the students’ records, if available. </a:t>
            </a:r>
          </a:p>
          <a:p>
            <a:pPr marL="173305" indent="-173305">
              <a:buFont typeface="Arial" panose="020B0604020202020204" pitchFamily="34" charset="0"/>
              <a:buChar char="•"/>
            </a:pPr>
            <a:r>
              <a:rPr lang="en-CA" baseline="0" dirty="0"/>
              <a:t>In the event you don’t know the answer to a question, you can certainly select “don’t know”. </a:t>
            </a:r>
          </a:p>
          <a:p>
            <a:pPr marL="635450" lvl="1" indent="-173305">
              <a:buFont typeface="Arial" panose="020B0604020202020204" pitchFamily="34" charset="0"/>
              <a:buChar char="•"/>
            </a:pPr>
            <a:r>
              <a:rPr lang="en-CA" baseline="0" dirty="0"/>
              <a:t>Unlike the other sections, selecting “don’t know” in section E will not render your questionnaire invalid.</a:t>
            </a:r>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dirty="0"/>
          </a:p>
        </p:txBody>
      </p:sp>
    </p:spTree>
    <p:extLst>
      <p:ext uri="{BB962C8B-B14F-4D97-AF65-F5344CB8AC3E}">
        <p14:creationId xmlns:p14="http://schemas.microsoft.com/office/powerpoint/2010/main" val="1034218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0" i="0" dirty="0"/>
          </a:p>
          <a:p>
            <a:pPr marL="173305" indent="-173305">
              <a:buFont typeface="Arial" panose="020B0604020202020204" pitchFamily="34" charset="0"/>
              <a:buChar char="•"/>
            </a:pPr>
            <a:r>
              <a:rPr lang="en-CA" b="0" i="0" dirty="0"/>
              <a:t>When you believe you are</a:t>
            </a:r>
            <a:r>
              <a:rPr lang="en-CA" b="0" i="0" baseline="0" dirty="0"/>
              <a:t> done, t</a:t>
            </a:r>
            <a:r>
              <a:rPr lang="en-CA" b="0" i="0" dirty="0"/>
              <a:t>he Section headings on the left-hand side </a:t>
            </a:r>
            <a:r>
              <a:rPr lang="en-CA" b="0" i="0" baseline="0" dirty="0"/>
              <a:t>will either indicate that you have some sections that are incomplete (indicated by red boxes) or that all sections have been successfully completed (indicated by green boxes with check marks). </a:t>
            </a:r>
          </a:p>
          <a:p>
            <a:pPr marL="173305" indent="-173305">
              <a:buFont typeface="Arial" panose="020B0604020202020204" pitchFamily="34" charset="0"/>
              <a:buChar char="•"/>
            </a:pPr>
            <a:r>
              <a:rPr lang="en-CA" b="0" i="0" baseline="0" dirty="0"/>
              <a:t>In the event of incomplete sections, you will need to go back and answer and questions you may have missed. To do that, simply click on the corresponding section.</a:t>
            </a:r>
          </a:p>
          <a:p>
            <a:endParaRPr lang="en-CA" b="0" i="0" baseline="0" dirty="0"/>
          </a:p>
          <a:p>
            <a:pPr marL="173305" indent="-173305">
              <a:buFont typeface="Arial" panose="020B0604020202020204" pitchFamily="34" charset="0"/>
              <a:buChar char="•"/>
            </a:pPr>
            <a:r>
              <a:rPr lang="en-CA" b="0" i="0" baseline="0" dirty="0"/>
              <a:t>If you have successfully completed all sections, you are now done and can click Lock Questionnaire at the end of Section E.</a:t>
            </a:r>
          </a:p>
          <a:p>
            <a:pPr marL="173305" indent="-173305">
              <a:buFont typeface="Arial" panose="020B0604020202020204" pitchFamily="34" charset="0"/>
              <a:buChar char="•"/>
            </a:pPr>
            <a:endParaRPr lang="en-CA" b="1" i="1"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1541613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i="0" dirty="0"/>
              <a:t>Once you click on Lock</a:t>
            </a:r>
            <a:r>
              <a:rPr lang="en-CA" b="0" i="0" baseline="0" dirty="0"/>
              <a:t> Questionnaire</a:t>
            </a:r>
            <a:r>
              <a:rPr lang="en-CA" b="0" i="0" dirty="0"/>
              <a:t>,</a:t>
            </a:r>
            <a:r>
              <a:rPr lang="en-CA" b="0" i="0" baseline="0" dirty="0"/>
              <a:t> a message will appear asking you if you are sure you want to continue with locking the questionnaire. </a:t>
            </a:r>
          </a:p>
          <a:p>
            <a:pPr marL="630505" lvl="1" indent="-173305">
              <a:buFont typeface="Arial" panose="020B0604020202020204" pitchFamily="34" charset="0"/>
              <a:buChar char="•"/>
            </a:pPr>
            <a:r>
              <a:rPr lang="en-CA" b="0" i="0" baseline="0" dirty="0"/>
              <a:t>The message also indicates if all sections are completed using a green checked box or a red square.  </a:t>
            </a:r>
          </a:p>
          <a:p>
            <a:pPr marL="630505" lvl="1" indent="-173305">
              <a:buFont typeface="Arial" panose="020B0604020202020204" pitchFamily="34" charset="0"/>
              <a:buChar char="•"/>
            </a:pPr>
            <a:r>
              <a:rPr lang="en-CA" b="0" i="0" baseline="0" dirty="0"/>
              <a:t>You can click on the incomplete section within the message box in order to return to that section and complete any missing items</a:t>
            </a:r>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lvl="1" indent="-173305">
              <a:buFont typeface="Arial" panose="020B0604020202020204" pitchFamily="34" charset="0"/>
              <a:buChar char="•"/>
            </a:pPr>
            <a:r>
              <a:rPr lang="en-CA" b="0" i="0" baseline="0" dirty="0"/>
              <a:t>If all sections are completed, click Yes. By doing this, you will be redirected to the Class List page where you can select another EDI questionnaire to complete. </a:t>
            </a:r>
          </a:p>
          <a:p>
            <a:pPr marL="635450" lvl="1" indent="-173305">
              <a:buFont typeface="Arial" panose="020B0604020202020204" pitchFamily="34" charset="0"/>
              <a:buChar char="•"/>
            </a:pPr>
            <a:r>
              <a:rPr lang="en-CA" b="0" i="0" baseline="0" dirty="0"/>
              <a:t>Notice how the word Locked now appears beside the completed EDI, under the Status column. </a:t>
            </a:r>
          </a:p>
          <a:p>
            <a:pPr marL="635450" lvl="1" indent="-173305">
              <a:buFont typeface="Arial" panose="020B0604020202020204" pitchFamily="34" charset="0"/>
              <a:buChar char="•"/>
            </a:pPr>
            <a:r>
              <a:rPr lang="en-CA" b="0" i="0" baseline="0" dirty="0"/>
              <a:t>You will be able to tell which questionnaires you have locked and submitted this way. </a:t>
            </a:r>
          </a:p>
          <a:p>
            <a:pPr marL="635450" lvl="1" indent="-173305">
              <a:buFont typeface="Arial" panose="020B0604020202020204" pitchFamily="34" charset="0"/>
              <a:buChar char="•"/>
            </a:pPr>
            <a:r>
              <a:rPr lang="en-CA" b="0" i="0" baseline="0" dirty="0"/>
              <a:t>All those without “Locked” next to the flashing EDI still need to be completed and submitted. </a:t>
            </a:r>
          </a:p>
          <a:p>
            <a:pPr marL="635450" lvl="1" indent="-173305">
              <a:buFont typeface="Arial" panose="020B0604020202020204" pitchFamily="34" charset="0"/>
              <a:buChar char="•"/>
            </a:pPr>
            <a:r>
              <a:rPr lang="en-CA" b="0" i="0" baseline="0" dirty="0"/>
              <a:t>Please note that once you lock a questionnaire you cannot </a:t>
            </a:r>
            <a:r>
              <a:rPr lang="en-CA" b="0" i="0" baseline="0" dirty="0" err="1"/>
              <a:t>reenter</a:t>
            </a:r>
            <a:r>
              <a:rPr lang="en-CA" b="0" i="0" baseline="0" dirty="0"/>
              <a:t> it without contacting Offord Center for permission.</a:t>
            </a:r>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Don’t forget that you will have to do this for each student in your class. Clicking Lock Questionnaire after the last questionnaire will only submit that questionnaire and not the whole class.</a:t>
            </a:r>
            <a:endParaRPr lang="en-CA" b="0" i="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Under</a:t>
            </a:r>
            <a:r>
              <a:rPr lang="en-CA" baseline="0" dirty="0"/>
              <a:t> the Section headings on the left hand side, you will see these 2 very important </a:t>
            </a:r>
            <a:r>
              <a:rPr lang="en-CA" b="1" baseline="0" dirty="0"/>
              <a:t>Option</a:t>
            </a:r>
            <a:r>
              <a:rPr lang="en-CA" baseline="0" dirty="0"/>
              <a:t> tabs.</a:t>
            </a:r>
          </a:p>
          <a:p>
            <a:pPr marL="171450" indent="-171450">
              <a:buFont typeface="Arial" panose="020B0604020202020204" pitchFamily="34" charset="0"/>
              <a:buChar char="•"/>
            </a:pPr>
            <a:r>
              <a:rPr lang="en-CA" baseline="0" dirty="0"/>
              <a:t>You can select the language you wish to work in, French or English, by switch the Language Toggle at any point throughout the questionnaire.</a:t>
            </a:r>
          </a:p>
          <a:p>
            <a:pPr marL="171450" indent="-171450">
              <a:buFont typeface="Arial" panose="020B0604020202020204" pitchFamily="34" charset="0"/>
              <a:buChar char="•"/>
            </a:pPr>
            <a:r>
              <a:rPr lang="en-CA" baseline="0" dirty="0"/>
              <a:t>Second, by switching the Validation Toggle to “on” you can see which questions within a given section have been left incomplete. The completed questions are green with a check mark and the incomplete are red with an x</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Sensory pathways like those for basic vision and hearing are the first to develop, followed by early language skills and higher cognitive functions.</a:t>
            </a:r>
          </a:p>
          <a:p>
            <a:endParaRPr lang="en-US" dirty="0"/>
          </a:p>
          <a:p>
            <a:pPr algn="l"/>
            <a:r>
              <a:rPr lang="en-US" altLang="en-US" dirty="0"/>
              <a:t>This graph illustrates</a:t>
            </a:r>
            <a:r>
              <a:rPr lang="en-US" altLang="en-US" baseline="0" dirty="0"/>
              <a:t> </a:t>
            </a:r>
            <a:r>
              <a:rPr lang="en-US" altLang="en-US" dirty="0"/>
              <a:t>the sensitive periods for different aspects of children’s brain development. </a:t>
            </a:r>
          </a:p>
          <a:p>
            <a:pPr marL="173305" indent="-173305">
              <a:buFont typeface="Arial" panose="020B0604020202020204" pitchFamily="34" charset="0"/>
              <a:buChar char="•"/>
            </a:pPr>
            <a:r>
              <a:rPr lang="en-US" altLang="en-US" dirty="0"/>
              <a:t>Periods of high sensitivity in all aspects peak during the first three years of life.</a:t>
            </a:r>
          </a:p>
          <a:p>
            <a:pPr marL="173305" indent="-173305">
              <a:buFont typeface="Arial" panose="020B0604020202020204" pitchFamily="34" charset="0"/>
              <a:buChar char="•"/>
            </a:pPr>
            <a:r>
              <a:rPr lang="en-US" altLang="en-US" dirty="0"/>
              <a:t>Brain and biological development depends on the quality of stimulation in the infant’s environment—at the level of family, community, and society.  </a:t>
            </a:r>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1" baseline="0" dirty="0"/>
              <a:t>Please remember to </a:t>
            </a:r>
            <a:r>
              <a:rPr lang="en-CA" baseline="0" dirty="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US" b="0" dirty="0"/>
              <a:t>We will</a:t>
            </a:r>
            <a:r>
              <a:rPr lang="en-US" b="0" baseline="0" dirty="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dirty="0"/>
          </a:p>
        </p:txBody>
      </p:sp>
    </p:spTree>
    <p:extLst>
      <p:ext uri="{BB962C8B-B14F-4D97-AF65-F5344CB8AC3E}">
        <p14:creationId xmlns:p14="http://schemas.microsoft.com/office/powerpoint/2010/main" val="258834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35450" lvl="1" indent="-173305">
              <a:buFont typeface="Arial" panose="020B0604020202020204" pitchFamily="34" charset="0"/>
              <a:buChar char="•"/>
            </a:pPr>
            <a:r>
              <a:rPr lang="en-US" b="1" dirty="0"/>
              <a:t>If left blank the entire questionnaire</a:t>
            </a:r>
            <a:r>
              <a:rPr lang="en-US" dirty="0"/>
              <a:t> will be omitted from analysis. </a:t>
            </a:r>
          </a:p>
          <a:p>
            <a:pPr marL="635450" lvl="1" indent="-173305">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35450" lvl="1" indent="-173305">
              <a:buFont typeface="Arial" panose="020B0604020202020204" pitchFamily="34" charset="0"/>
              <a:buChar char="•"/>
            </a:pPr>
            <a:r>
              <a:rPr lang="en-US" dirty="0"/>
              <a:t>You will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or territorial guidelines provided in your EDI Guide when 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dirty="0"/>
          </a:p>
        </p:txBody>
      </p:sp>
    </p:spTree>
    <p:extLst>
      <p:ext uri="{BB962C8B-B14F-4D97-AF65-F5344CB8AC3E}">
        <p14:creationId xmlns:p14="http://schemas.microsoft.com/office/powerpoint/2010/main" val="378105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1" dirty="0"/>
              <a:t>The student status questions is where you can identify students who are no longer in your class.  </a:t>
            </a:r>
          </a:p>
          <a:p>
            <a:pPr marL="173305" indent="-173305">
              <a:buFont typeface="Arial" panose="020B0604020202020204" pitchFamily="34" charset="0"/>
              <a:buChar char="•"/>
            </a:pPr>
            <a:r>
              <a:rPr lang="en-CA" dirty="0"/>
              <a:t>Students must currently be in your</a:t>
            </a:r>
            <a:r>
              <a:rPr lang="en-CA" baseline="0" dirty="0"/>
              <a:t> class to have the EDI completed.</a:t>
            </a:r>
          </a:p>
          <a:p>
            <a:pPr marL="173305" indent="-173305">
              <a:buFont typeface="Arial" panose="020B0604020202020204" pitchFamily="34" charset="0"/>
              <a:buChar char="•"/>
            </a:pPr>
            <a:r>
              <a:rPr lang="en-CA" baseline="0" dirty="0"/>
              <a:t>If you have selected a response other than “in class more than a month”, the system will tell you to stop, lock and submit your questionnaire</a:t>
            </a:r>
          </a:p>
          <a:p>
            <a:pPr marL="173305" indent="-173305">
              <a:buFont typeface="Arial" panose="020B0604020202020204" pitchFamily="34" charset="0"/>
              <a:buChar char="•"/>
            </a:pPr>
            <a:r>
              <a:rPr lang="en-CA" baseline="0" dirty="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dirty="0"/>
          </a:p>
        </p:txBody>
      </p:sp>
    </p:spTree>
    <p:extLst>
      <p:ext uri="{BB962C8B-B14F-4D97-AF65-F5344CB8AC3E}">
        <p14:creationId xmlns:p14="http://schemas.microsoft.com/office/powerpoint/2010/main" val="3237194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lnSpc>
                <a:spcPct val="25000"/>
              </a:lnSpc>
              <a:buFont typeface="Arial" panose="020B0604020202020204" pitchFamily="34" charset="0"/>
              <a:buChar char="•"/>
            </a:pPr>
            <a:r>
              <a:rPr lang="en-US" dirty="0">
                <a:solidFill>
                  <a:schemeClr val="bg1"/>
                </a:solidFill>
              </a:rPr>
              <a:t>In the event one of your students does not appear on your class list.</a:t>
            </a:r>
            <a:r>
              <a:rPr lang="en-US" baseline="0" dirty="0">
                <a:solidFill>
                  <a:schemeClr val="bg1"/>
                </a:solidFill>
              </a:rPr>
              <a:t> </a:t>
            </a: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a:p>
            <a:pPr marL="173305" indent="-173305">
              <a:lnSpc>
                <a:spcPct val="25000"/>
              </a:lnSpc>
              <a:buFont typeface="Arial" panose="020B0604020202020204" pitchFamily="34" charset="0"/>
              <a:buChar char="•"/>
            </a:pPr>
            <a:r>
              <a:rPr lang="en-CA" dirty="0"/>
              <a:t>All you need to do is go to the top of your class list where you will the </a:t>
            </a:r>
            <a:r>
              <a:rPr lang="en-CA" b="1" dirty="0"/>
              <a:t>“+ Add</a:t>
            </a:r>
            <a:r>
              <a:rPr lang="en-CA" dirty="0"/>
              <a:t>” button.</a:t>
            </a: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2429091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You will need to add the student’s local ID.</a:t>
            </a:r>
            <a:r>
              <a:rPr lang="en-US" b="0" baseline="0" dirty="0">
                <a:solidFill>
                  <a:schemeClr val="bg1"/>
                </a:solidFill>
              </a:rPr>
              <a:t> Once you click Save, you will not be able to add it later on. If teachers do not know the student</a:t>
            </a:r>
            <a:r>
              <a:rPr lang="en-CA" b="0" baseline="0" dirty="0">
                <a:solidFill>
                  <a:schemeClr val="bg1"/>
                </a:solidFill>
              </a:rPr>
              <a:t>’s local ID, they will need to </a:t>
            </a:r>
            <a:r>
              <a:rPr lang="en-CA" dirty="0"/>
              <a:t>contact their local coordinator for that information. The Offord Centre only generates the EDI IDs, not the local IDs.</a:t>
            </a:r>
            <a:endParaRPr lang="en-US" baseline="0" dirty="0">
              <a:solidFill>
                <a:schemeClr val="bg1"/>
              </a:solidFill>
            </a:endParaRPr>
          </a:p>
          <a:p>
            <a:pPr marL="635450" lvl="1" indent="-173305">
              <a:lnSpc>
                <a:spcPct val="25000"/>
              </a:lnSpc>
              <a:buFont typeface="Arial" panose="020B0604020202020204" pitchFamily="34" charset="0"/>
              <a:buChar char="•"/>
            </a:pPr>
            <a:r>
              <a:rPr lang="en-US" b="0" baseline="0" dirty="0">
                <a:solidFill>
                  <a:schemeClr val="bg1"/>
                </a:solidFill>
              </a:rPr>
              <a:t>You will also need to add the student’s date of birth, gender, and postal code</a:t>
            </a:r>
          </a:p>
          <a:p>
            <a:pPr marL="635450" lvl="1" indent="-173305">
              <a:lnSpc>
                <a:spcPct val="25000"/>
              </a:lnSpc>
              <a:buFont typeface="Arial" panose="020B0604020202020204" pitchFamily="34" charset="0"/>
              <a:buChar char="•"/>
            </a:pPr>
            <a:r>
              <a:rPr lang="en-US" b="0" baseline="0" dirty="0">
                <a:solidFill>
                  <a:schemeClr val="bg1"/>
                </a:solidFill>
              </a:rPr>
              <a:t>The site, school, teacher, and year will automatically be generated for you,. </a:t>
            </a:r>
          </a:p>
          <a:p>
            <a:pPr eaLnBrk="1" hangingPunct="1">
              <a:lnSpc>
                <a:spcPct val="25000"/>
              </a:lnSpc>
            </a:pPr>
            <a:endParaRPr lang="en-US" dirty="0">
              <a:solidFill>
                <a:schemeClr val="bg1"/>
              </a:solidFill>
            </a:endParaRPr>
          </a:p>
          <a:p>
            <a:pPr marL="173305" indent="-173305">
              <a:buFont typeface="Arial" panose="020B0604020202020204" pitchFamily="34" charset="0"/>
              <a:buChar char="•"/>
            </a:pPr>
            <a:r>
              <a:rPr lang="en-US" dirty="0">
                <a:solidFill>
                  <a:schemeClr val="bg1"/>
                </a:solidFill>
              </a:rPr>
              <a:t>Once you have</a:t>
            </a:r>
            <a:r>
              <a:rPr lang="en-US" baseline="0" dirty="0">
                <a:solidFill>
                  <a:schemeClr val="bg1"/>
                </a:solidFill>
              </a:rPr>
              <a:t> filled in all the student's demographic information, click Submit</a:t>
            </a:r>
            <a:endParaRPr lang="en-CA" dirty="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dirty="0"/>
          </a:p>
        </p:txBody>
      </p:sp>
    </p:spTree>
    <p:extLst>
      <p:ext uri="{BB962C8B-B14F-4D97-AF65-F5344CB8AC3E}">
        <p14:creationId xmlns:p14="http://schemas.microsoft.com/office/powerpoint/2010/main" val="3867351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7073" indent="-167073">
              <a:buFont typeface="Arial" panose="020B0604020202020204" pitchFamily="34" charset="0"/>
              <a:buChar char="•"/>
            </a:pPr>
            <a:r>
              <a:rPr lang="en-CA" dirty="0"/>
              <a:t>The e-EDI</a:t>
            </a:r>
            <a:r>
              <a:rPr lang="en-CA" baseline="0" dirty="0"/>
              <a:t> will not you to delete students from your class list. No student needs to be deleted from a class list.</a:t>
            </a:r>
          </a:p>
          <a:p>
            <a:pPr marL="167073" indent="-167073">
              <a:buFont typeface="Arial" panose="020B0604020202020204" pitchFamily="34" charset="0"/>
              <a:buChar char="•"/>
            </a:pPr>
            <a:endParaRPr lang="en-CA" dirty="0"/>
          </a:p>
          <a:p>
            <a:pPr marL="167073" indent="-167073">
              <a:buFont typeface="Arial" panose="020B0604020202020204" pitchFamily="34" charset="0"/>
              <a:buChar char="•"/>
            </a:pPr>
            <a:r>
              <a:rPr lang="en-CA" dirty="0"/>
              <a:t>If a child has moved away, a teacher should select either “moved out of class” or “moved out of school” in the student status question of the demographics section.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66</a:t>
            </a:fld>
            <a:endParaRPr lang="en-CA" dirty="0"/>
          </a:p>
        </p:txBody>
      </p:sp>
      <p:sp>
        <p:nvSpPr>
          <p:cNvPr id="7" name="Slide Image Placeholder 6"/>
          <p:cNvSpPr>
            <a:spLocks noGrp="1" noRot="1" noChangeAspect="1"/>
          </p:cNvSpPr>
          <p:nvPr>
            <p:ph type="sldImg"/>
          </p:nvPr>
        </p:nvSpPr>
        <p:spPr>
          <a:xfrm>
            <a:off x="2925763" y="444500"/>
            <a:ext cx="3127375" cy="1760538"/>
          </a:xfrm>
        </p:spPr>
      </p:sp>
    </p:spTree>
    <p:extLst>
      <p:ext uri="{BB962C8B-B14F-4D97-AF65-F5344CB8AC3E}">
        <p14:creationId xmlns:p14="http://schemas.microsoft.com/office/powerpoint/2010/main" val="3047776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eaLnBrk="1" hangingPunct="1"/>
            <a:r>
              <a:rPr lang="en-US" dirty="0"/>
              <a:t>Once you are finished completing the EDI questionnaires for your students, please remember</a:t>
            </a:r>
            <a:r>
              <a:rPr lang="en-US" baseline="0" dirty="0"/>
              <a:t> to fill out your Teacher Profile forms, which are located on the main menu, under My Profile. This information is completely anonymous and confidential and will not be associated with your questionnaires in any way. We do encourage you to complete this, as it provides  valuable information to help us improve your EDI experience. </a:t>
            </a:r>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67</a:t>
            </a:fld>
            <a:endParaRPr lang="en-CA" dirty="0"/>
          </a:p>
        </p:txBody>
      </p:sp>
    </p:spTree>
    <p:extLst>
      <p:ext uri="{BB962C8B-B14F-4D97-AF65-F5344CB8AC3E}">
        <p14:creationId xmlns:p14="http://schemas.microsoft.com/office/powerpoint/2010/main" val="1707165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You should know that all information that will be collected during the EDI implementation</a:t>
            </a:r>
            <a:r>
              <a:rPr lang="en-CA" baseline="0" dirty="0"/>
              <a:t> will be kept completely confidential and will be used for research purposes only. </a:t>
            </a:r>
          </a:p>
          <a:p>
            <a:pPr marL="173305" indent="-173305">
              <a:buFont typeface="Arial" panose="020B0604020202020204" pitchFamily="34" charset="0"/>
              <a:buChar char="•"/>
            </a:pPr>
            <a:r>
              <a:rPr lang="en-CA" baseline="0" dirty="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2065797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Implementation Resources</a:t>
            </a:r>
            <a:r>
              <a:rPr lang="en-CA" sz="1200" dirty="0">
                <a:latin typeface="+mn-lt"/>
              </a:rPr>
              <a:t>’ from the option list across the top, then </a:t>
            </a:r>
            <a:r>
              <a:rPr lang="en-CA" sz="1200">
                <a:latin typeface="+mn-lt"/>
              </a:rPr>
              <a:t>select Nova </a:t>
            </a:r>
            <a:r>
              <a:rPr lang="en-CA" sz="1200" dirty="0">
                <a:latin typeface="+mn-lt"/>
              </a:rPr>
              <a:t>Scotia.</a:t>
            </a:r>
            <a:endParaRPr lang="en-US" sz="1200" dirty="0">
              <a:latin typeface="+mn-lt"/>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charset="0"/>
                <a:ea typeface="MS PGothic" charset="0"/>
              </a:rPr>
              <a:t>Child and family are</a:t>
            </a:r>
            <a:r>
              <a:rPr lang="en-US" sz="1200" baseline="0" dirty="0">
                <a:latin typeface="Times" charset="0"/>
                <a:ea typeface="MS PGothic" charset="0"/>
              </a:rPr>
              <a:t> not alone – a lot depends on those who surround them. Both in terms of the physical and social networks and in terms of systems – such as health, education, employment – many of the factors that we call “social determinants of health”</a:t>
            </a:r>
            <a:endParaRPr lang="en-US" sz="1200" dirty="0">
              <a:latin typeface="Times" charset="0"/>
              <a:ea typeface="MS PGothic" charset="0"/>
            </a:endParaRPr>
          </a:p>
          <a:p>
            <a:pPr marL="0" indent="0">
              <a:buFontTx/>
              <a:buNone/>
            </a:pPr>
            <a:endParaRPr lang="en-US" dirty="0"/>
          </a:p>
          <a:p>
            <a:pPr marL="171450" indent="-171450">
              <a:buFontTx/>
              <a:buChar char="•"/>
            </a:pPr>
            <a:endParaRPr lang="en-US" b="1" dirty="0"/>
          </a:p>
          <a:p>
            <a:pPr marL="0" indent="0">
              <a:buFontTx/>
              <a:buNone/>
            </a:pPr>
            <a:endParaRPr lang="en-US" dirty="0"/>
          </a:p>
          <a:p>
            <a:pPr marL="171450" indent="-171450"/>
            <a:endParaRPr lang="en-US" b="1" dirty="0"/>
          </a:p>
        </p:txBody>
      </p:sp>
    </p:spTree>
    <p:extLst>
      <p:ext uri="{BB962C8B-B14F-4D97-AF65-F5344CB8AC3E}">
        <p14:creationId xmlns:p14="http://schemas.microsoft.com/office/powerpoint/2010/main" val="337313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see a list of resources available on</a:t>
            </a:r>
            <a:r>
              <a:rPr lang="en-CA" baseline="0" dirty="0"/>
              <a:t> our website.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70</a:t>
            </a:fld>
            <a:endParaRPr lang="en-CA" dirty="0"/>
          </a:p>
        </p:txBody>
      </p:sp>
    </p:spTree>
    <p:extLst>
      <p:ext uri="{BB962C8B-B14F-4D97-AF65-F5344CB8AC3E}">
        <p14:creationId xmlns:p14="http://schemas.microsoft.com/office/powerpoint/2010/main" val="17346881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This concludes the information and training session.</a:t>
            </a:r>
            <a:r>
              <a:rPr lang="en-CA" baseline="0" dirty="0"/>
              <a:t> </a:t>
            </a:r>
          </a:p>
          <a:p>
            <a:pPr marL="173305" indent="-173305">
              <a:buFont typeface="Arial" panose="020B0604020202020204" pitchFamily="34" charset="0"/>
              <a:buChar char="•"/>
            </a:pPr>
            <a:r>
              <a:rPr lang="en-CA" dirty="0"/>
              <a:t>If you have any questions, please do not hesitate</a:t>
            </a:r>
            <a:r>
              <a:rPr lang="en-CA" baseline="0" dirty="0"/>
              <a:t> to contact your local EDI coordinator or the Offord Centre for Child studies at the email address located on the screen. </a:t>
            </a:r>
          </a:p>
          <a:p>
            <a:pPr marL="173305" indent="-173305">
              <a:buFont typeface="Arial" panose="020B0604020202020204" pitchFamily="34" charset="0"/>
              <a:buChar char="•"/>
            </a:pPr>
            <a:r>
              <a:rPr lang="en-CA" baseline="0" dirty="0"/>
              <a:t>We value your participation in the EDI implementation and are happy to answer any and all questions you may have.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71</a:t>
            </a:fld>
            <a:endParaRPr lang="en-CA" dirty="0"/>
          </a:p>
        </p:txBody>
      </p:sp>
    </p:spTree>
    <p:extLst>
      <p:ext uri="{BB962C8B-B14F-4D97-AF65-F5344CB8AC3E}">
        <p14:creationId xmlns:p14="http://schemas.microsoft.com/office/powerpoint/2010/main" val="223792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Thank you for watching and for taking part in this year’s EDI implementation. </a:t>
            </a:r>
          </a:p>
          <a:p>
            <a:pPr marL="173305" indent="-173305">
              <a:buFont typeface="Arial" panose="020B0604020202020204" pitchFamily="34" charset="0"/>
              <a:buChar char="•"/>
            </a:pPr>
            <a:r>
              <a:rPr lang="en-CA" b="1" dirty="0"/>
              <a:t>Without your participation this research would not be possible.  </a:t>
            </a:r>
          </a:p>
          <a:p>
            <a:pPr marL="173305" indent="-173305">
              <a:buFont typeface="Arial" panose="020B0604020202020204" pitchFamily="34" charset="0"/>
              <a:buChar char="•"/>
            </a:pPr>
            <a:r>
              <a:rPr lang="en-CA" b="1" dirty="0"/>
              <a:t>We greatly appreciate your invaluable contribution! </a:t>
            </a:r>
            <a:r>
              <a:rPr lang="en-CA" dirty="0"/>
              <a:t>We wish you all the</a:t>
            </a:r>
            <a:r>
              <a:rPr lang="en-CA" baseline="0" dirty="0"/>
              <a:t> best </a:t>
            </a:r>
            <a:r>
              <a:rPr lang="en-CA" dirty="0"/>
              <a:t>with</a:t>
            </a:r>
            <a:r>
              <a:rPr lang="en-CA" baseline="0" dirty="0"/>
              <a:t> the completion of the EDI questionnaires. </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This concludes today formal presentation</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Questions</a:t>
            </a:r>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72</a:t>
            </a:fld>
            <a:endParaRPr lang="en-CA" dirty="0"/>
          </a:p>
        </p:txBody>
      </p:sp>
    </p:spTree>
    <p:extLst>
      <p:ext uri="{BB962C8B-B14F-4D97-AF65-F5344CB8AC3E}">
        <p14:creationId xmlns:p14="http://schemas.microsoft.com/office/powerpoint/2010/main" val="157294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CA" altLang="en-US" dirty="0"/>
              <a:t>KEY MESSAGE</a:t>
            </a:r>
          </a:p>
          <a:p>
            <a:pPr algn="l"/>
            <a:endParaRPr lang="en-CA" altLang="en-US" dirty="0"/>
          </a:p>
          <a:p>
            <a:pPr algn="l"/>
            <a:r>
              <a:rPr lang="en-CA" altLang="en-US" dirty="0"/>
              <a:t>In summary, the early years are critical </a:t>
            </a:r>
          </a:p>
          <a:p>
            <a:pPr marL="173305" indent="-173305">
              <a:buFont typeface="Arial" panose="020B0604020202020204" pitchFamily="34" charset="0"/>
              <a:buChar char="•"/>
            </a:pPr>
            <a:r>
              <a:rPr lang="en-CA" altLang="en-US" dirty="0"/>
              <a:t>the later you attempt to change a trajectory, such as a child’s developmental trajectory, the more energy will be required to achieve the change.  </a:t>
            </a:r>
          </a:p>
          <a:p>
            <a:pPr marL="173305" indent="-173305">
              <a:buFont typeface="Arial" panose="020B0604020202020204" pitchFamily="34" charset="0"/>
              <a:buChar char="•"/>
            </a:pPr>
            <a:r>
              <a:rPr lang="en-CA" altLang="en-US" dirty="0"/>
              <a:t>Influence children in the early years when the neural systems are the most flexible, we can achieve longer-lasting positive outcomes.</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End of Early years matter section</a:t>
            </a:r>
          </a:p>
          <a:p>
            <a:pPr marL="173305" indent="-173305">
              <a:buFont typeface="Arial" panose="020B0604020202020204" pitchFamily="34" charset="0"/>
              <a:buChar char="•"/>
            </a:pPr>
            <a:r>
              <a:rPr lang="en-US" altLang="en-US" dirty="0"/>
              <a:t>The next section:  why it is important to measure children’s developmental health.  </a:t>
            </a:r>
          </a:p>
          <a:p>
            <a:pPr algn="l"/>
            <a:endParaRPr lang="en-US" altLang="en-US" dirty="0"/>
          </a:p>
          <a:p>
            <a:pPr marL="173305" indent="-173305">
              <a:buFont typeface="Arial" panose="020B0604020202020204" pitchFamily="34" charset="0"/>
              <a:buChar char="•"/>
            </a:pPr>
            <a:r>
              <a:rPr lang="en-US" altLang="en-US" dirty="0"/>
              <a:t>Questions that measurement can answer:</a:t>
            </a:r>
          </a:p>
          <a:p>
            <a:pPr marL="635450" lvl="1" indent="-173305">
              <a:buFont typeface="Arial" panose="020B0604020202020204" pitchFamily="34" charset="0"/>
              <a:buChar char="•"/>
            </a:pPr>
            <a:r>
              <a:rPr lang="en-US" altLang="en-US" dirty="0"/>
              <a:t>We need to know the developmental status of our young children,</a:t>
            </a:r>
          </a:p>
          <a:p>
            <a:pPr marL="635450" lvl="1" indent="-173305">
              <a:buFont typeface="Arial" panose="020B0604020202020204" pitchFamily="34" charset="0"/>
              <a:buChar char="•"/>
            </a:pPr>
            <a:r>
              <a:rPr lang="en-US" altLang="en-US" dirty="0"/>
              <a:t>We need to know whether intervention and prevention programs help children and their families,</a:t>
            </a:r>
          </a:p>
          <a:p>
            <a:pPr marL="635450" lvl="1" indent="-173305">
              <a:buFont typeface="Arial" panose="020B0604020202020204" pitchFamily="34" charset="0"/>
              <a:buChar char="•"/>
            </a:pPr>
            <a:r>
              <a:rPr lang="en-US" altLang="en-US" dirty="0"/>
              <a:t>We need to know whether these programs are helping those at greatest need,</a:t>
            </a:r>
          </a:p>
          <a:p>
            <a:pPr marL="635450" lvl="1" indent="-173305">
              <a:buFont typeface="Arial" panose="020B0604020202020204" pitchFamily="34" charset="0"/>
              <a:buChar char="•"/>
            </a:pPr>
            <a:r>
              <a:rPr lang="en-US" altLang="en-US" dirty="0"/>
              <a:t>And lastly, we need to know whether we are making a difference in children’s lives.</a:t>
            </a: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2/15/2023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2/15/2023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2/15/2023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2023-02-15</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2023-02-15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238434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3274355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193172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1721584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2/15/2023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2723209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2/15/2023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42985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2/15/2023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059804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337646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2/15/2023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934436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2/15/2023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972036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12794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2023-02-15</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197429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30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2023-02-15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131975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2023-02-15</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2023-02-15</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2023-02-15</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2023-02-15</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2023-02-15</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2023-02-15</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2023-02-15</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2023-02-15</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2023-02-15</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2023-02-15</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2023-02-15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424338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12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588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20628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993215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2023-02-15</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422"/>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97448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2023-02-15</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422"/>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0358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2023-02-15</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37786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26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2023-02-15</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2/15/2023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2/15/2023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34360153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2023-02-15</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2023-02-15</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5584C8-69BD-4969-96C8-FF28952332A2}" type="datetimeFigureOut">
              <a:rPr lang="en-CA" smtClean="0"/>
              <a:t>2023-02-15</a:t>
            </a:fld>
            <a:endParaRPr lang="en-C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D557E-EF4D-4127-B32F-29920112FADD}" type="slidenum">
              <a:rPr lang="en-CA" smtClean="0"/>
              <a:t>‹#›</a:t>
            </a:fld>
            <a:endParaRPr lang="en-C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408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2/15/2023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24.png"/><Relationship Id="rId4" Type="http://schemas.openxmlformats.org/officeDocument/2006/relationships/hyperlink" Target="../../Video/McMaster%20VS2.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32.wmf"/><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3.jpg"/><Relationship Id="rId7" Type="http://schemas.openxmlformats.org/officeDocument/2006/relationships/image" Target="../media/image66.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3.jpg"/><Relationship Id="rId7"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3.jp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53.jpg"/></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asope@mcmaster.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746626" y="1639580"/>
            <a:ext cx="4821981" cy="2149460"/>
          </a:xfrm>
        </p:spPr>
        <p:txBody>
          <a:bodyPr anchor="b">
            <a:noAutofit/>
          </a:bodyPr>
          <a:lstStyle/>
          <a:p>
            <a:r>
              <a:rPr lang="en-CA" sz="3600" b="1" dirty="0">
                <a:solidFill>
                  <a:schemeClr val="bg1"/>
                </a:solidFill>
              </a:rPr>
              <a:t>Manitoba EDI 2023</a:t>
            </a:r>
            <a:br>
              <a:rPr lang="en-CA" sz="3600" b="1" dirty="0">
                <a:solidFill>
                  <a:schemeClr val="bg1"/>
                </a:solidFill>
              </a:rPr>
            </a:br>
            <a:r>
              <a:rPr lang="en-CA" sz="3600" b="1" dirty="0">
                <a:solidFill>
                  <a:schemeClr val="bg1"/>
                </a:solidFill>
              </a:rPr>
              <a:t>Training Webinar</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34803C0-0DF8-4AC8-9AD5-F4B5375B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851563"/>
            <a:ext cx="4047843" cy="1786703"/>
          </a:xfrm>
          <a:prstGeom prst="rect">
            <a:avLst/>
          </a:prstGeom>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524000" y="620688"/>
            <a:ext cx="9144000" cy="2160588"/>
          </a:xfrm>
        </p:spPr>
        <p:txBody>
          <a:bodyPr/>
          <a:lstStyle/>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None/>
            </a:pPr>
            <a:r>
              <a:rPr lang="en-US" altLang="en-US" sz="2000" b="1" dirty="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7523"/>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771650" y="3418656"/>
            <a:ext cx="8644830" cy="2602632"/>
          </a:xfrm>
        </p:spPr>
        <p:txBody>
          <a:bodyPr/>
          <a:lstStyle/>
          <a:p>
            <a:pPr algn="ctr">
              <a:buFontTx/>
              <a:buNone/>
              <a:defRPr/>
            </a:pPr>
            <a:r>
              <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4"/>
            <a:ext cx="12192000" cy="8180148"/>
          </a:xfrm>
          <a:prstGeom prst="rect">
            <a:avLst/>
          </a:prstGeom>
          <a:noFill/>
          <a:ln w="9525">
            <a:noFill/>
            <a:miter lim="800000"/>
            <a:headEnd/>
            <a:tailEnd/>
          </a:ln>
        </p:spPr>
      </p:pic>
      <p:sp>
        <p:nvSpPr>
          <p:cNvPr id="5123" name="Title 1"/>
          <p:cNvSpPr>
            <a:spLocks noGrp="1"/>
          </p:cNvSpPr>
          <p:nvPr>
            <p:ph type="title"/>
          </p:nvPr>
        </p:nvSpPr>
        <p:spPr>
          <a:xfrm>
            <a:off x="4257678" y="2914473"/>
            <a:ext cx="6562725" cy="1200329"/>
          </a:xfrm>
        </p:spPr>
        <p:txBody>
          <a:bodyPr anchor="t">
            <a:spAutoFit/>
          </a:bodyPr>
          <a:lstStyle/>
          <a:p>
            <a:pPr algn="l" eaLnBrk="1" hangingPunct="1">
              <a:defRPr/>
            </a:pPr>
            <a:r>
              <a:rPr lang="en-US" sz="3600" b="1" dirty="0">
                <a:solidFill>
                  <a:schemeClr val="bg1"/>
                </a:solidFill>
                <a:effectLst>
                  <a:outerShdw blurRad="50800" dist="38100" dir="2700000" algn="tl" rotWithShape="0">
                    <a:prstClr val="black">
                      <a:alpha val="40000"/>
                    </a:prstClr>
                  </a:outerShdw>
                </a:effectLst>
                <a:latin typeface="Trebuchet MS" pitchFamily="34" charset="0"/>
              </a:rPr>
              <a:t>Of Canada’s kindergarten children are vulnerable</a:t>
            </a:r>
            <a:endParaRPr lang="en-US" sz="3400" b="1" i="1" dirty="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4114800" y="914759"/>
            <a:ext cx="6553200" cy="1538883"/>
          </a:xfrm>
          <a:prstGeom prst="rect">
            <a:avLst/>
          </a:prstGeom>
        </p:spPr>
        <p:txBody>
          <a:bodyPr wrap="square">
            <a:spAutoFit/>
          </a:bodyPr>
          <a:lstStyle/>
          <a:p>
            <a:pPr defTabSz="457200">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27% </a:t>
            </a:r>
            <a:endParaRPr lang="en-US" sz="9400" dirty="0">
              <a:solidFill>
                <a:prstClr val="black"/>
              </a:solidFill>
              <a:latin typeface="Calibri"/>
            </a:endParaRPr>
          </a:p>
        </p:txBody>
      </p:sp>
    </p:spTree>
    <p:extLst>
      <p:ext uri="{BB962C8B-B14F-4D97-AF65-F5344CB8AC3E}">
        <p14:creationId xmlns:p14="http://schemas.microsoft.com/office/powerpoint/2010/main" val="42342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Children who are vulnerable in kindergarten are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at least twice </a:t>
            </a: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more likely to experience academic and social difficulties in later grades</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2063552" y="404664"/>
            <a:ext cx="8280920" cy="923330"/>
          </a:xfrm>
          <a:prstGeom prst="rect">
            <a:avLst/>
          </a:prstGeom>
          <a:noFill/>
        </p:spPr>
        <p:txBody>
          <a:bodyPr wrap="square" rtlCol="0">
            <a:spAutoFit/>
          </a:bodyPr>
          <a:lstStyle/>
          <a:p>
            <a:pPr defTabSz="685800"/>
            <a:r>
              <a:rPr lang="en-US" sz="5400" b="1" dirty="0">
                <a:solidFill>
                  <a:srgbClr val="FF6600"/>
                </a:solidFill>
                <a:effectLst>
                  <a:outerShdw blurRad="50800" dist="38100" dir="2700000" algn="tl" rotWithShape="0">
                    <a:prstClr val="black">
                      <a:alpha val="40000"/>
                    </a:prstClr>
                  </a:outerShdw>
                </a:effectLst>
                <a:latin typeface="Trebuchet MS" pitchFamily="34" charset="0"/>
              </a:rPr>
              <a:t>Why is it important: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275"/>
          <a:stretch/>
        </p:blipFill>
        <p:spPr>
          <a:xfrm>
            <a:off x="3901694" y="1509133"/>
            <a:ext cx="5092700" cy="2298700"/>
          </a:xfrm>
          <a:prstGeom prst="rect">
            <a:avLst/>
          </a:prstGeom>
        </p:spPr>
      </p:pic>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en-US" sz="2800" dirty="0"/>
              <a:t>Population-level measure of child development in 5 major developmental domains</a:t>
            </a:r>
          </a:p>
          <a:p>
            <a:pPr algn="ctr"/>
            <a:r>
              <a:rPr lang="en-US" sz="2800" dirty="0"/>
              <a:t>Completed by Kindergarten teachers for each child in the second half of the school year</a:t>
            </a:r>
            <a:endParaRPr lang="en-GB" sz="2800" dirty="0"/>
          </a:p>
        </p:txBody>
      </p:sp>
      <p:pic>
        <p:nvPicPr>
          <p:cNvPr id="4" name="Picture 3">
            <a:hlinkClick r:id="rId4"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5"/>
          <a:stretch>
            <a:fillRect/>
          </a:stretch>
        </p:blipFill>
        <p:spPr>
          <a:xfrm>
            <a:off x="0" y="1"/>
            <a:ext cx="4626104" cy="2601183"/>
          </a:xfrm>
          <a:prstGeom prst="rect">
            <a:avLst/>
          </a:prstGeom>
        </p:spPr>
      </p:pic>
    </p:spTree>
    <p:extLst>
      <p:ext uri="{BB962C8B-B14F-4D97-AF65-F5344CB8AC3E}">
        <p14:creationId xmlns:p14="http://schemas.microsoft.com/office/powerpoint/2010/main" val="364608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Implementations in Canada </a:t>
            </a:r>
          </a:p>
        </p:txBody>
      </p:sp>
    </p:spTree>
    <p:extLst>
      <p:ext uri="{BB962C8B-B14F-4D97-AF65-F5344CB8AC3E}">
        <p14:creationId xmlns:p14="http://schemas.microsoft.com/office/powerpoint/2010/main" val="96336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a:blip r:embed="rId3" cstate="print">
            <a:extLst>
              <a:ext uri="{28A0092B-C50C-407E-A947-70E740481C1C}">
                <a14:useLocalDpi xmlns:a14="http://schemas.microsoft.com/office/drawing/2010/main" val="0"/>
              </a:ext>
            </a:extLst>
          </a:blip>
          <a:stretch>
            <a:fillRect/>
          </a:stretch>
        </p:blipFill>
        <p:spPr>
          <a:xfrm>
            <a:off x="1703512" y="620689"/>
            <a:ext cx="8614740" cy="4698159"/>
          </a:xfrm>
        </p:spPr>
      </p:pic>
    </p:spTree>
    <p:extLst>
      <p:ext uri="{BB962C8B-B14F-4D97-AF65-F5344CB8AC3E}">
        <p14:creationId xmlns:p14="http://schemas.microsoft.com/office/powerpoint/2010/main" val="108672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6103F-536A-E947-92B9-299F4C9EFCF4}"/>
              </a:ext>
            </a:extLst>
          </p:cNvPr>
          <p:cNvSpPr>
            <a:spLocks noGrp="1"/>
          </p:cNvSpPr>
          <p:nvPr>
            <p:ph type="title"/>
          </p:nvPr>
        </p:nvSpPr>
        <p:spPr/>
        <p:txBody>
          <a:bodyPr/>
          <a:lstStyle/>
          <a:p>
            <a:r>
              <a:rPr lang="en-CA" dirty="0"/>
              <a:t>EDI Implementations in Manitoba</a:t>
            </a:r>
          </a:p>
        </p:txBody>
      </p:sp>
      <p:sp>
        <p:nvSpPr>
          <p:cNvPr id="3" name="Content Placeholder 2">
            <a:extLst>
              <a:ext uri="{FF2B5EF4-FFF2-40B4-BE49-F238E27FC236}">
                <a16:creationId xmlns:a16="http://schemas.microsoft.com/office/drawing/2014/main" id="{34589D1F-7CB7-9F49-03EC-BA9C61026669}"/>
              </a:ext>
            </a:extLst>
          </p:cNvPr>
          <p:cNvSpPr>
            <a:spLocks noGrp="1"/>
          </p:cNvSpPr>
          <p:nvPr>
            <p:ph sz="half" idx="1"/>
          </p:nvPr>
        </p:nvSpPr>
        <p:spPr>
          <a:xfrm>
            <a:off x="609600" y="1600205"/>
            <a:ext cx="3517008" cy="4853131"/>
          </a:xfrm>
        </p:spPr>
        <p:txBody>
          <a:bodyPr/>
          <a:lstStyle/>
          <a:p>
            <a:pPr marL="0" indent="0">
              <a:buNone/>
            </a:pPr>
            <a:r>
              <a:rPr lang="en-CA" dirty="0"/>
              <a:t>Provincial Collections</a:t>
            </a:r>
          </a:p>
          <a:p>
            <a:r>
              <a:rPr lang="en-CA" dirty="0"/>
              <a:t>2005</a:t>
            </a:r>
          </a:p>
          <a:p>
            <a:r>
              <a:rPr lang="en-CA" dirty="0"/>
              <a:t>2006</a:t>
            </a:r>
          </a:p>
          <a:p>
            <a:r>
              <a:rPr lang="en-CA" dirty="0"/>
              <a:t>2007</a:t>
            </a:r>
          </a:p>
          <a:p>
            <a:r>
              <a:rPr lang="en-CA" dirty="0"/>
              <a:t>2008</a:t>
            </a:r>
          </a:p>
          <a:p>
            <a:r>
              <a:rPr lang="en-CA" dirty="0"/>
              <a:t>2009</a:t>
            </a:r>
          </a:p>
          <a:p>
            <a:r>
              <a:rPr lang="en-CA" dirty="0"/>
              <a:t>2011</a:t>
            </a:r>
          </a:p>
          <a:p>
            <a:r>
              <a:rPr lang="en-CA" dirty="0"/>
              <a:t>2013</a:t>
            </a:r>
          </a:p>
          <a:p>
            <a:r>
              <a:rPr lang="en-CA" dirty="0"/>
              <a:t>2015</a:t>
            </a:r>
          </a:p>
          <a:p>
            <a:endParaRPr lang="en-CA" dirty="0"/>
          </a:p>
        </p:txBody>
      </p:sp>
      <p:pic>
        <p:nvPicPr>
          <p:cNvPr id="1026" name="Picture 2" descr="Manitoba - Wikipedia">
            <a:extLst>
              <a:ext uri="{FF2B5EF4-FFF2-40B4-BE49-F238E27FC236}">
                <a16:creationId xmlns:a16="http://schemas.microsoft.com/office/drawing/2014/main" id="{67B80448-771C-476A-5302-AC5DCCE2283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15794" y="1600205"/>
            <a:ext cx="4521688" cy="226084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BF89697-4804-862F-31BE-073E62D212C7}"/>
              </a:ext>
            </a:extLst>
          </p:cNvPr>
          <p:cNvSpPr txBox="1">
            <a:spLocks/>
          </p:cNvSpPr>
          <p:nvPr/>
        </p:nvSpPr>
        <p:spPr bwMode="auto">
          <a:xfrm>
            <a:off x="2578992" y="2348880"/>
            <a:ext cx="3517008" cy="485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t" anchorCtr="0" compatLnSpc="1">
            <a:prstTxWarp prst="textNoShape">
              <a:avLst/>
            </a:prstTxWarp>
          </a:bodyPr>
          <a:lstStyle>
            <a:lvl1pPr marL="341313" indent="-34131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CA" dirty="0"/>
              <a:t>Multiple collections with First Nations schools.</a:t>
            </a:r>
          </a:p>
        </p:txBody>
      </p:sp>
      <p:pic>
        <p:nvPicPr>
          <p:cNvPr id="1028" name="Picture 4" descr="Ontario schools may reopen sooner than you think | TVO Today">
            <a:extLst>
              <a:ext uri="{FF2B5EF4-FFF2-40B4-BE49-F238E27FC236}">
                <a16:creationId xmlns:a16="http://schemas.microsoft.com/office/drawing/2014/main" id="{0B6F12E4-806B-D506-CB8B-9DE1F1BC34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3784" y="4043616"/>
            <a:ext cx="4553698" cy="256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9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Purposes of the EDI</a:t>
            </a: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9" y="548680"/>
            <a:ext cx="3953569" cy="5761038"/>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103 item questionnaire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children</a:t>
            </a:r>
          </a:p>
        </p:txBody>
      </p:sp>
      <p:sp>
        <p:nvSpPr>
          <p:cNvPr id="43011" name="Rectangle 3"/>
          <p:cNvSpPr>
            <a:spLocks noGrp="1" noChangeArrowheads="1"/>
          </p:cNvSpPr>
          <p:nvPr>
            <p:ph type="body" sz="half" idx="2"/>
          </p:nvPr>
        </p:nvSpPr>
        <p:spPr>
          <a:xfrm>
            <a:off x="6384032" y="548680"/>
            <a:ext cx="4056062" cy="5760640"/>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Outline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03712" y="2420888"/>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0407" y="2347557"/>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585115" y="1931025"/>
            <a:ext cx="1200150" cy="12001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8" y="1931025"/>
            <a:ext cx="1200152" cy="12001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60" y="1931025"/>
            <a:ext cx="1200152" cy="1200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1813" y="1935732"/>
            <a:ext cx="1200152" cy="12001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515" y="1935731"/>
            <a:ext cx="1200152" cy="1200152"/>
          </a:xfrm>
          <a:prstGeom prst="rect">
            <a:avLst/>
          </a:prstGeom>
        </p:spPr>
      </p:pic>
      <p:sp>
        <p:nvSpPr>
          <p:cNvPr id="11" name="TextBox 10"/>
          <p:cNvSpPr txBox="1"/>
          <p:nvPr/>
        </p:nvSpPr>
        <p:spPr>
          <a:xfrm>
            <a:off x="2094423" y="3049474"/>
            <a:ext cx="1194441"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Physical Health and Well-Being</a:t>
            </a:r>
          </a:p>
        </p:txBody>
      </p:sp>
      <p:sp>
        <p:nvSpPr>
          <p:cNvPr id="12" name="TextBox 11"/>
          <p:cNvSpPr txBox="1"/>
          <p:nvPr/>
        </p:nvSpPr>
        <p:spPr>
          <a:xfrm>
            <a:off x="3657662" y="3049474"/>
            <a:ext cx="1348446"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Social Competence</a:t>
            </a:r>
          </a:p>
        </p:txBody>
      </p:sp>
      <p:sp>
        <p:nvSpPr>
          <p:cNvPr id="13" name="TextBox 12"/>
          <p:cNvSpPr txBox="1"/>
          <p:nvPr/>
        </p:nvSpPr>
        <p:spPr>
          <a:xfrm>
            <a:off x="5325640" y="3049474"/>
            <a:ext cx="1327608"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Emotional Maturity</a:t>
            </a:r>
          </a:p>
        </p:txBody>
      </p:sp>
      <p:sp>
        <p:nvSpPr>
          <p:cNvPr id="14" name="TextBox 13"/>
          <p:cNvSpPr txBox="1"/>
          <p:nvPr/>
        </p:nvSpPr>
        <p:spPr>
          <a:xfrm>
            <a:off x="6759569" y="3018580"/>
            <a:ext cx="1648172"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Language and Cognitive Development</a:t>
            </a:r>
          </a:p>
        </p:txBody>
      </p:sp>
      <p:sp>
        <p:nvSpPr>
          <p:cNvPr id="15" name="TextBox 14"/>
          <p:cNvSpPr txBox="1"/>
          <p:nvPr/>
        </p:nvSpPr>
        <p:spPr>
          <a:xfrm>
            <a:off x="8407741" y="3006821"/>
            <a:ext cx="1704244"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Communication Skills and General Knowledge</a:t>
            </a:r>
          </a:p>
        </p:txBody>
      </p:sp>
      <p:sp>
        <p:nvSpPr>
          <p:cNvPr id="16" name="TextBox 15"/>
          <p:cNvSpPr txBox="1"/>
          <p:nvPr/>
        </p:nvSpPr>
        <p:spPr>
          <a:xfrm>
            <a:off x="1912819" y="3746052"/>
            <a:ext cx="1575836" cy="1384995"/>
          </a:xfrm>
          <a:prstGeom prst="rect">
            <a:avLst/>
          </a:prstGeom>
          <a:noFill/>
        </p:spPr>
        <p:txBody>
          <a:bodyPr wrap="square" rtlCol="0">
            <a:spAutoFit/>
          </a:bodyPr>
          <a:lstStyle/>
          <a:p>
            <a:pPr algn="ctr" defTabSz="685800"/>
            <a:r>
              <a:rPr lang="en-CA" sz="1200" dirty="0">
                <a:solidFill>
                  <a:srgbClr val="42BA97">
                    <a:lumMod val="75000"/>
                  </a:srgbClr>
                </a:solidFill>
                <a:latin typeface="Tw Cen MT" panose="020B0602020104020603"/>
              </a:rPr>
              <a:t>Physical Readiness for the School Day</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Physical Independence</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Gross &amp; Fine Motor Skills</a:t>
            </a:r>
          </a:p>
        </p:txBody>
      </p:sp>
      <p:sp>
        <p:nvSpPr>
          <p:cNvPr id="17" name="TextBox 16"/>
          <p:cNvSpPr txBox="1"/>
          <p:nvPr/>
        </p:nvSpPr>
        <p:spPr>
          <a:xfrm>
            <a:off x="3513801" y="3746051"/>
            <a:ext cx="1629279" cy="2123658"/>
          </a:xfrm>
          <a:prstGeom prst="rect">
            <a:avLst/>
          </a:prstGeom>
          <a:noFill/>
        </p:spPr>
        <p:txBody>
          <a:bodyPr wrap="square" rtlCol="0">
            <a:spAutoFit/>
          </a:bodyPr>
          <a:lstStyle/>
          <a:p>
            <a:pPr algn="ctr" defTabSz="685800"/>
            <a:r>
              <a:rPr lang="en-CA" sz="1200" dirty="0">
                <a:solidFill>
                  <a:srgbClr val="0C94D3"/>
                </a:solidFill>
                <a:latin typeface="Tw Cen MT" panose="020B0602020104020603"/>
              </a:rPr>
              <a:t>Overall Social Competence</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Responsibility and Respect</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Approaches to Learning</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Readiness to Explore New Things</a:t>
            </a:r>
          </a:p>
        </p:txBody>
      </p:sp>
      <p:sp>
        <p:nvSpPr>
          <p:cNvPr id="18" name="TextBox 17"/>
          <p:cNvSpPr txBox="1"/>
          <p:nvPr/>
        </p:nvSpPr>
        <p:spPr>
          <a:xfrm>
            <a:off x="5161974" y="3746051"/>
            <a:ext cx="1629279" cy="1938992"/>
          </a:xfrm>
          <a:prstGeom prst="rect">
            <a:avLst/>
          </a:prstGeom>
          <a:noFill/>
        </p:spPr>
        <p:txBody>
          <a:bodyPr wrap="square" rtlCol="0">
            <a:spAutoFit/>
          </a:bodyPr>
          <a:lstStyle/>
          <a:p>
            <a:pPr algn="ctr" defTabSz="685800"/>
            <a:r>
              <a:rPr lang="en-CA" sz="1200" dirty="0">
                <a:solidFill>
                  <a:srgbClr val="6950A2"/>
                </a:solidFill>
                <a:latin typeface="Tw Cen MT" panose="020B0602020104020603"/>
              </a:rPr>
              <a:t>Prosocial and Helping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Anxious and Fearful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Aggressive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Hyperactive and Inattentive Behaviour</a:t>
            </a:r>
          </a:p>
        </p:txBody>
      </p:sp>
      <p:sp>
        <p:nvSpPr>
          <p:cNvPr id="19" name="TextBox 18"/>
          <p:cNvSpPr txBox="1"/>
          <p:nvPr/>
        </p:nvSpPr>
        <p:spPr>
          <a:xfrm>
            <a:off x="6810146" y="3746051"/>
            <a:ext cx="1629279" cy="1569660"/>
          </a:xfrm>
          <a:prstGeom prst="rect">
            <a:avLst/>
          </a:prstGeom>
          <a:noFill/>
        </p:spPr>
        <p:txBody>
          <a:bodyPr wrap="square" rtlCol="0">
            <a:spAutoFit/>
          </a:bodyPr>
          <a:lstStyle/>
          <a:p>
            <a:pPr algn="ctr" defTabSz="685800"/>
            <a:r>
              <a:rPr lang="en-CA" sz="1200" dirty="0">
                <a:solidFill>
                  <a:srgbClr val="C63B96"/>
                </a:solidFill>
                <a:latin typeface="Tw Cen MT" panose="020B0602020104020603"/>
              </a:rPr>
              <a:t>Basic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Interest in Literacy/Numeracy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Advanced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Basic Numeracy</a:t>
            </a:r>
          </a:p>
        </p:txBody>
      </p:sp>
      <p:sp>
        <p:nvSpPr>
          <p:cNvPr id="20" name="TextBox 19"/>
          <p:cNvSpPr txBox="1"/>
          <p:nvPr/>
        </p:nvSpPr>
        <p:spPr>
          <a:xfrm>
            <a:off x="8426606" y="3746052"/>
            <a:ext cx="1629279" cy="646331"/>
          </a:xfrm>
          <a:prstGeom prst="rect">
            <a:avLst/>
          </a:prstGeom>
          <a:noFill/>
        </p:spPr>
        <p:txBody>
          <a:bodyPr wrap="square" rtlCol="0">
            <a:spAutoFit/>
          </a:bodyPr>
          <a:lstStyle/>
          <a:p>
            <a:pPr algn="ctr" defTabSz="685800"/>
            <a:r>
              <a:rPr lang="en-CA" sz="1200" dirty="0">
                <a:solidFill>
                  <a:srgbClr val="DF7630"/>
                </a:solidFill>
                <a:latin typeface="Tw Cen MT" panose="020B0602020104020603"/>
              </a:rPr>
              <a:t>Communication Skills and General Knowledge</a:t>
            </a:r>
          </a:p>
        </p:txBody>
      </p:sp>
      <p:cxnSp>
        <p:nvCxnSpPr>
          <p:cNvPr id="22" name="Straight Connector 21"/>
          <p:cNvCxnSpPr/>
          <p:nvPr/>
        </p:nvCxnSpPr>
        <p:spPr>
          <a:xfrm>
            <a:off x="1756153" y="3560630"/>
            <a:ext cx="8694174" cy="0"/>
          </a:xfrm>
          <a:prstGeom prst="line">
            <a:avLst/>
          </a:prstGeom>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Domains</a:t>
            </a:r>
          </a:p>
        </p:txBody>
      </p:sp>
    </p:spTree>
    <p:extLst>
      <p:ext uri="{BB962C8B-B14F-4D97-AF65-F5344CB8AC3E}">
        <p14:creationId xmlns:p14="http://schemas.microsoft.com/office/powerpoint/2010/main" val="30798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7608168" y="116632"/>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91344" y="3493931"/>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4149080"/>
            <a:ext cx="5528850" cy="1815882"/>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Physical readiness for school day </a:t>
            </a:r>
          </a:p>
          <a:p>
            <a:pPr marL="457200" indent="-457200">
              <a:buFont typeface="+mj-lt"/>
              <a:buAutoNum type="arabicPeriod"/>
            </a:pPr>
            <a:r>
              <a:rPr lang="en-GB" altLang="en-US" sz="2800" dirty="0">
                <a:solidFill>
                  <a:srgbClr val="000066"/>
                </a:solidFill>
              </a:rPr>
              <a:t>Physical independence </a:t>
            </a:r>
          </a:p>
          <a:p>
            <a:pPr marL="457200" indent="-457200">
              <a:buFont typeface="+mj-lt"/>
              <a:buAutoNum type="arabicPeriod"/>
            </a:pPr>
            <a:r>
              <a:rPr lang="en-GB" altLang="en-US" sz="2800" dirty="0">
                <a:solidFill>
                  <a:srgbClr val="000066"/>
                </a:solidFill>
              </a:rPr>
              <a:t>Gross and fine motor skills</a:t>
            </a:r>
            <a:endParaRPr lang="en-CA" sz="2800" dirty="0">
              <a:solidFill>
                <a:srgbClr val="000066"/>
              </a:solidFill>
            </a:endParaRPr>
          </a:p>
        </p:txBody>
      </p:sp>
      <p:sp>
        <p:nvSpPr>
          <p:cNvPr id="7" name="Rectangle 5"/>
          <p:cNvSpPr>
            <a:spLocks noChangeArrowheads="1"/>
          </p:cNvSpPr>
          <p:nvPr/>
        </p:nvSpPr>
        <p:spPr bwMode="auto">
          <a:xfrm>
            <a:off x="695400" y="548680"/>
            <a:ext cx="53762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ea typeface="ＭＳ Ｐゴシック" charset="0"/>
                <a:cs typeface="ＭＳ Ｐゴシック" charset="0"/>
              </a:rPr>
              <a:t>Physical Health &amp; Well-Being</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spTree>
    <p:extLst>
      <p:ext uri="{BB962C8B-B14F-4D97-AF65-F5344CB8AC3E}">
        <p14:creationId xmlns:p14="http://schemas.microsoft.com/office/powerpoint/2010/main" val="3988270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19336" y="3159210"/>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95400" y="548680"/>
            <a:ext cx="5376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Social Competence</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7824192" y="168550"/>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79976" y="3984158"/>
            <a:ext cx="5853404" cy="2246769"/>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Overall social competence</a:t>
            </a:r>
          </a:p>
          <a:p>
            <a:pPr marL="457200" indent="-457200">
              <a:buFont typeface="+mj-lt"/>
              <a:buAutoNum type="arabicPeriod"/>
            </a:pPr>
            <a:r>
              <a:rPr lang="en-GB" sz="2800" dirty="0">
                <a:solidFill>
                  <a:srgbClr val="000066"/>
                </a:solidFill>
              </a:rPr>
              <a:t>Responsibility and respect</a:t>
            </a:r>
          </a:p>
          <a:p>
            <a:pPr marL="457200" indent="-457200">
              <a:buFont typeface="+mj-lt"/>
              <a:buAutoNum type="arabicPeriod"/>
            </a:pPr>
            <a:r>
              <a:rPr lang="en-CA" sz="2800" dirty="0">
                <a:solidFill>
                  <a:srgbClr val="000066"/>
                </a:solidFill>
              </a:rPr>
              <a:t>Approaches to learning</a:t>
            </a:r>
          </a:p>
          <a:p>
            <a:pPr marL="457200" indent="-457200">
              <a:buFont typeface="+mj-lt"/>
              <a:buAutoNum type="arabicPeriod"/>
            </a:pPr>
            <a:r>
              <a:rPr lang="en-CA" sz="2800" dirty="0">
                <a:solidFill>
                  <a:srgbClr val="000066"/>
                </a:solidFill>
              </a:rPr>
              <a:t>Readiness to explore new things</a:t>
            </a:r>
          </a:p>
        </p:txBody>
      </p:sp>
    </p:spTree>
    <p:extLst>
      <p:ext uri="{BB962C8B-B14F-4D97-AF65-F5344CB8AC3E}">
        <p14:creationId xmlns:p14="http://schemas.microsoft.com/office/powerpoint/2010/main" val="1456422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30" y="23777"/>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 y="3789040"/>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0"/>
            <a:ext cx="5184576" cy="1938992"/>
          </a:xfrm>
          <a:prstGeom prst="rect">
            <a:avLst/>
          </a:prstGeom>
          <a:noFill/>
        </p:spPr>
        <p:txBody>
          <a:bodyPr wrap="square" rtlCol="0">
            <a:spAutoFit/>
          </a:bodyPr>
          <a:lstStyle/>
          <a:p>
            <a:r>
              <a:rPr lang="en-GB" altLang="en-US" sz="2400" dirty="0">
                <a:solidFill>
                  <a:srgbClr val="000066"/>
                </a:solidFill>
              </a:rPr>
              <a:t>Subdomains:</a:t>
            </a:r>
          </a:p>
          <a:p>
            <a:pPr marL="457200" indent="-457200">
              <a:buFont typeface="+mj-lt"/>
              <a:buAutoNum type="arabicPeriod"/>
            </a:pPr>
            <a:r>
              <a:rPr lang="en-GB" altLang="en-US" sz="2400" dirty="0">
                <a:solidFill>
                  <a:srgbClr val="000066"/>
                </a:solidFill>
              </a:rPr>
              <a:t>Prosocial and helping behaviour</a:t>
            </a:r>
          </a:p>
          <a:p>
            <a:pPr marL="457200" indent="-457200">
              <a:buFont typeface="+mj-lt"/>
              <a:buAutoNum type="arabicPeriod"/>
            </a:pPr>
            <a:r>
              <a:rPr lang="en-GB" altLang="en-US" sz="2400" dirty="0">
                <a:solidFill>
                  <a:srgbClr val="000066"/>
                </a:solidFill>
              </a:rPr>
              <a:t>Anxious and fearful behaviour</a:t>
            </a:r>
          </a:p>
          <a:p>
            <a:pPr marL="457200" indent="-457200">
              <a:buFont typeface="+mj-lt"/>
              <a:buAutoNum type="arabicPeriod"/>
            </a:pPr>
            <a:r>
              <a:rPr lang="en-GB" altLang="en-US" sz="2400" dirty="0">
                <a:solidFill>
                  <a:srgbClr val="000066"/>
                </a:solidFill>
              </a:rPr>
              <a:t>Aggressive behaviour</a:t>
            </a:r>
          </a:p>
          <a:p>
            <a:pPr marL="457200" indent="-457200">
              <a:buFont typeface="+mj-lt"/>
              <a:buAutoNum type="arabicPeriod"/>
            </a:pPr>
            <a:r>
              <a:rPr lang="en-GB" altLang="en-US" sz="2400" dirty="0">
                <a:solidFill>
                  <a:srgbClr val="000066"/>
                </a:solidFill>
              </a:rPr>
              <a:t>Hyperactivity and inattention</a:t>
            </a:r>
          </a:p>
        </p:txBody>
      </p:sp>
      <p:sp>
        <p:nvSpPr>
          <p:cNvPr id="7" name="Text Box 6"/>
          <p:cNvSpPr txBox="1">
            <a:spLocks noChangeArrowheads="1"/>
          </p:cNvSpPr>
          <p:nvPr/>
        </p:nvSpPr>
        <p:spPr bwMode="auto">
          <a:xfrm>
            <a:off x="407368" y="815687"/>
            <a:ext cx="4608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5400" b="1" dirty="0">
                <a:solidFill>
                  <a:srgbClr val="000066"/>
                </a:solidFill>
                <a:latin typeface="+mn-lt"/>
              </a:rPr>
              <a:t>Emotional </a:t>
            </a:r>
          </a:p>
          <a:p>
            <a:pPr algn="ctr" eaLnBrk="0" fontAlgn="base" hangingPunct="0">
              <a:spcAft>
                <a:spcPct val="0"/>
              </a:spcAft>
            </a:pPr>
            <a:r>
              <a:rPr lang="en-US" sz="5400" b="1" dirty="0">
                <a:solidFill>
                  <a:srgbClr val="000066"/>
                </a:solidFill>
                <a:latin typeface="+mn-lt"/>
              </a:rPr>
              <a:t>Maturity</a:t>
            </a:r>
          </a:p>
          <a:p>
            <a:pPr eaLnBrk="0" fontAlgn="base" hangingPunct="0">
              <a:spcBef>
                <a:spcPct val="50000"/>
              </a:spcBef>
              <a:spcAft>
                <a:spcPct val="0"/>
              </a:spcAft>
            </a:pPr>
            <a:r>
              <a:rPr lang="en-US" sz="4800" b="1" dirty="0">
                <a:solidFill>
                  <a:srgbClr val="000066"/>
                </a:solidFill>
                <a:latin typeface="+mj-lt"/>
              </a:rPr>
              <a:t>	</a:t>
            </a:r>
          </a:p>
        </p:txBody>
      </p:sp>
    </p:spTree>
    <p:extLst>
      <p:ext uri="{BB962C8B-B14F-4D97-AF65-F5344CB8AC3E}">
        <p14:creationId xmlns:p14="http://schemas.microsoft.com/office/powerpoint/2010/main" val="252759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7752184" y="127559"/>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767408" y="476672"/>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4400" b="1" dirty="0">
                <a:solidFill>
                  <a:srgbClr val="000066"/>
                </a:solidFill>
                <a:latin typeface="+mj-lt"/>
              </a:rPr>
              <a:t>Language &amp; Cognitive Development</a:t>
            </a:r>
            <a:endParaRPr lang="en-CA" sz="5400" b="1" dirty="0">
              <a:solidFill>
                <a:srgbClr val="000066"/>
              </a:solidFill>
              <a:latin typeface="+mj-lt"/>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19336" y="3652568"/>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41800" y="4077072"/>
            <a:ext cx="4176464" cy="2123658"/>
          </a:xfrm>
          <a:prstGeom prst="rect">
            <a:avLst/>
          </a:prstGeom>
          <a:noFill/>
        </p:spPr>
        <p:txBody>
          <a:bodyPr wrap="square" rtlCol="0">
            <a:spAutoFit/>
          </a:bodyPr>
          <a:lstStyle/>
          <a:p>
            <a:r>
              <a:rPr lang="en-GB" altLang="en-US" sz="2200" dirty="0">
                <a:solidFill>
                  <a:srgbClr val="000066"/>
                </a:solidFill>
              </a:rPr>
              <a:t>Subdomains:</a:t>
            </a:r>
          </a:p>
          <a:p>
            <a:pPr marL="457200" indent="-457200">
              <a:buFont typeface="+mj-lt"/>
              <a:buAutoNum type="arabicPeriod"/>
            </a:pPr>
            <a:r>
              <a:rPr lang="en-GB" altLang="en-US" sz="2200" dirty="0">
                <a:solidFill>
                  <a:srgbClr val="000066"/>
                </a:solidFill>
              </a:rPr>
              <a:t>Basic literacy</a:t>
            </a:r>
          </a:p>
          <a:p>
            <a:pPr marL="457200" indent="-457200">
              <a:buFont typeface="+mj-lt"/>
              <a:buAutoNum type="arabicPeriod"/>
            </a:pPr>
            <a:r>
              <a:rPr lang="en-GB" altLang="en-US" sz="2200" dirty="0">
                <a:solidFill>
                  <a:srgbClr val="000066"/>
                </a:solidFill>
              </a:rPr>
              <a:t>Interest in literacy/numeracy and memory</a:t>
            </a:r>
          </a:p>
          <a:p>
            <a:pPr marL="457200" indent="-457200">
              <a:buFont typeface="+mj-lt"/>
              <a:buAutoNum type="arabicPeriod"/>
            </a:pPr>
            <a:r>
              <a:rPr lang="en-GB" altLang="en-US" sz="2200" dirty="0">
                <a:solidFill>
                  <a:srgbClr val="000066"/>
                </a:solidFill>
              </a:rPr>
              <a:t>Advanced literacy</a:t>
            </a:r>
          </a:p>
          <a:p>
            <a:pPr marL="457200" indent="-457200">
              <a:buFont typeface="+mj-lt"/>
              <a:buAutoNum type="arabicPeriod"/>
            </a:pPr>
            <a:r>
              <a:rPr lang="en-GB" altLang="en-US" sz="2200" dirty="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89" y="44624"/>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3688541"/>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5790" y="4132042"/>
            <a:ext cx="6056833" cy="830997"/>
          </a:xfrm>
          <a:prstGeom prst="rect">
            <a:avLst/>
          </a:prstGeom>
          <a:noFill/>
        </p:spPr>
        <p:txBody>
          <a:bodyPr wrap="square" rtlCol="0">
            <a:spAutoFit/>
          </a:bodyPr>
          <a:lstStyle/>
          <a:p>
            <a:r>
              <a:rPr lang="en-GB" altLang="en-US" sz="2400" dirty="0">
                <a:solidFill>
                  <a:srgbClr val="000066"/>
                </a:solidFill>
              </a:rPr>
              <a:t>Subdomain:</a:t>
            </a:r>
          </a:p>
          <a:p>
            <a:pPr marL="457200" indent="-457200">
              <a:buFont typeface="+mj-lt"/>
              <a:buAutoNum type="arabicPeriod"/>
            </a:pPr>
            <a:r>
              <a:rPr lang="en-GB" altLang="en-US" sz="2400" dirty="0">
                <a:solidFill>
                  <a:srgbClr val="000066"/>
                </a:solidFill>
              </a:rPr>
              <a:t>Communication skills &amp; general knowledge</a:t>
            </a:r>
          </a:p>
        </p:txBody>
      </p:sp>
      <p:sp>
        <p:nvSpPr>
          <p:cNvPr id="6" name="Rectangle 4"/>
          <p:cNvSpPr txBox="1">
            <a:spLocks noChangeArrowheads="1"/>
          </p:cNvSpPr>
          <p:nvPr/>
        </p:nvSpPr>
        <p:spPr bwMode="auto">
          <a:xfrm>
            <a:off x="479376" y="539924"/>
            <a:ext cx="5544616" cy="26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b="1" kern="0" dirty="0">
                <a:solidFill>
                  <a:srgbClr val="000066"/>
                </a:solidFill>
                <a:ea typeface="ＭＳ Ｐゴシック" charset="0"/>
                <a:cs typeface="ＭＳ Ｐゴシック" charset="0"/>
              </a:rPr>
              <a:t>Communication Skills &amp; General Knowledge</a:t>
            </a:r>
            <a:br>
              <a:rPr lang="en-CA" b="1" kern="0" dirty="0">
                <a:solidFill>
                  <a:srgbClr val="000066"/>
                </a:solidFill>
                <a:ea typeface="ＭＳ Ｐゴシック" charset="0"/>
                <a:cs typeface="ＭＳ Ｐゴシック" charset="0"/>
              </a:rPr>
            </a:br>
            <a:endParaRPr lang="en-CA" sz="3200" b="1" kern="0" dirty="0">
              <a:solidFill>
                <a:srgbClr val="000066"/>
              </a:solidFill>
              <a:ea typeface="ＭＳ Ｐゴシック" charset="0"/>
              <a:cs typeface="Comic Sans MS" charset="0"/>
            </a:endParaRPr>
          </a:p>
        </p:txBody>
      </p:sp>
    </p:spTree>
    <p:extLst>
      <p:ext uri="{BB962C8B-B14F-4D97-AF65-F5344CB8AC3E}">
        <p14:creationId xmlns:p14="http://schemas.microsoft.com/office/powerpoint/2010/main" val="1400134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0"/>
            <a:ext cx="19812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Early experiences</a:t>
            </a:r>
            <a:endParaRPr lang="en-US" altLang="en-US" sz="2400" dirty="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dirty="0">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Developmental outcomes</a:t>
            </a:r>
            <a:endParaRPr lang="en-US" altLang="en-US" sz="2400" dirty="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dirty="0">
              <a:solidFill>
                <a:srgbClr val="FFFFFF"/>
              </a:solidFill>
              <a:latin typeface="Calibri" pitchFamily="34" charset="0"/>
            </a:endParaRPr>
          </a:p>
        </p:txBody>
      </p:sp>
      <p:sp>
        <p:nvSpPr>
          <p:cNvPr id="20486" name="Text Box 7"/>
          <p:cNvSpPr txBox="1">
            <a:spLocks noChangeArrowheads="1"/>
          </p:cNvSpPr>
          <p:nvPr/>
        </p:nvSpPr>
        <p:spPr bwMode="auto">
          <a:xfrm>
            <a:off x="8534400" y="2120900"/>
            <a:ext cx="19050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Success in school</a:t>
            </a:r>
            <a:endParaRPr lang="en-US" altLang="en-US" sz="2400" dirty="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5410200" y="4876800"/>
            <a:ext cx="1447800" cy="9144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FF0000"/>
                </a:solidFill>
                <a:latin typeface="Calibri" pitchFamily="34" charset="0"/>
                <a:ea typeface="ＭＳ Ｐゴシック" pitchFamily="6" charset="-128"/>
              </a:rPr>
              <a:t>EDI results</a:t>
            </a:r>
            <a:endParaRPr lang="en-US" altLang="en-US" sz="2400" b="1" dirty="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7391400" y="4724401"/>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Predict</a:t>
            </a:r>
            <a:endParaRPr lang="en-US" altLang="en-US" sz="2400" b="1" dirty="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rPr>
              <a:t>In terms of what we can influence</a:t>
            </a:r>
          </a:p>
        </p:txBody>
      </p:sp>
    </p:spTree>
    <p:extLst>
      <p:ext uri="{BB962C8B-B14F-4D97-AF65-F5344CB8AC3E}">
        <p14:creationId xmlns:p14="http://schemas.microsoft.com/office/powerpoint/2010/main" val="341323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rcRect/>
          <a:stretch/>
        </p:blipFill>
        <p:spPr bwMode="auto">
          <a:xfrm>
            <a:off x="1956022" y="1916832"/>
            <a:ext cx="8419863" cy="6128382"/>
          </a:xfrm>
          <a:prstGeom prst="rect">
            <a:avLst/>
          </a:prstGeom>
          <a:noFill/>
          <a:ln>
            <a:noFill/>
          </a:ln>
        </p:spPr>
      </p:pic>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website: edi.offordcentre.com</a:t>
            </a:r>
            <a:endParaRPr lang="en-US" b="1" dirty="0">
              <a:solidFill>
                <a:srgbClr val="000066"/>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22529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lstStyle/>
          <a:p>
            <a:r>
              <a:rPr lang="en-CA" dirty="0">
                <a:latin typeface="+mj-lt"/>
              </a:rPr>
              <a:t>Overview</a:t>
            </a:r>
          </a:p>
        </p:txBody>
      </p:sp>
      <p:sp>
        <p:nvSpPr>
          <p:cNvPr id="3" name="Content Placeholder 2"/>
          <p:cNvSpPr>
            <a:spLocks noGrp="1"/>
          </p:cNvSpPr>
          <p:nvPr>
            <p:ph idx="1"/>
          </p:nvPr>
        </p:nvSpPr>
        <p:spPr>
          <a:xfrm>
            <a:off x="1981200" y="1600201"/>
            <a:ext cx="4260534" cy="4525963"/>
          </a:xfrm>
        </p:spPr>
        <p:txBody>
          <a:bodyPr/>
          <a:lstStyle/>
          <a:p>
            <a:r>
              <a:rPr lang="en-CA" b="1" dirty="0">
                <a:latin typeface="+mn-lt"/>
              </a:rPr>
              <a:t>Information about the e-       process</a:t>
            </a:r>
          </a:p>
          <a:p>
            <a:endParaRPr lang="en-CA" dirty="0">
              <a:latin typeface="+mn-lt"/>
            </a:endParaRPr>
          </a:p>
          <a:p>
            <a:r>
              <a:rPr lang="en-CA" b="1" dirty="0">
                <a:latin typeface="+mn-lt"/>
              </a:rPr>
              <a:t>How to complete the online questionnaire</a:t>
            </a: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634" y="2132857"/>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en-US" dirty="0">
                <a:latin typeface="+mj-lt"/>
                <a:cs typeface="Times New Roman" panose="02020603050405020304" pitchFamily="18" charset="0"/>
              </a:rPr>
              <a:t>Outline</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2279576" y="1628800"/>
            <a:ext cx="9508695" cy="4741987"/>
          </a:xfrm>
        </p:spPr>
        <p:txBody>
          <a:bodyPr>
            <a:normAutofit/>
          </a:bodyPr>
          <a:lstStyle/>
          <a:p>
            <a:pPr>
              <a:lnSpc>
                <a:spcPct val="150000"/>
              </a:lnSpc>
            </a:pPr>
            <a:endParaRPr lang="en-US" sz="3600" dirty="0">
              <a:cs typeface="Times New Roman" panose="02020603050405020304" pitchFamily="18" charset="0"/>
            </a:endParaRPr>
          </a:p>
          <a:p>
            <a:pPr>
              <a:lnSpc>
                <a:spcPct val="150000"/>
              </a:lnSpc>
            </a:pPr>
            <a:r>
              <a:rPr lang="en-US" sz="3600" b="1" dirty="0">
                <a:latin typeface="+mn-lt"/>
                <a:cs typeface="Times New Roman" panose="02020603050405020304" pitchFamily="18" charset="0"/>
              </a:rPr>
              <a:t>Early Childhood Development</a:t>
            </a:r>
          </a:p>
          <a:p>
            <a:pPr>
              <a:lnSpc>
                <a:spcPct val="150000"/>
              </a:lnSpc>
            </a:pPr>
            <a:r>
              <a:rPr lang="en-US" sz="3600" b="1" dirty="0">
                <a:latin typeface="+mn-lt"/>
                <a:cs typeface="Times New Roman" panose="02020603050405020304" pitchFamily="18" charset="0"/>
              </a:rPr>
              <a:t>The Early Development Instrument (EDI)</a:t>
            </a:r>
          </a:p>
          <a:p>
            <a:pPr>
              <a:lnSpc>
                <a:spcPct val="150000"/>
              </a:lnSpc>
            </a:pPr>
            <a:r>
              <a:rPr lang="en-US" sz="3600" b="1" dirty="0">
                <a:latin typeface="+mn-lt"/>
                <a:cs typeface="Times New Roman" panose="02020603050405020304" pitchFamily="18" charset="0"/>
              </a:rPr>
              <a:t>EDI resources</a:t>
            </a:r>
            <a:endParaRPr lang="en-CA" sz="3600" dirty="0"/>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1143000"/>
          </a:xfrm>
        </p:spPr>
        <p:txBody>
          <a:bodyPr/>
          <a:lstStyle/>
          <a:p>
            <a:r>
              <a:rPr lang="en-CA" dirty="0">
                <a:latin typeface="+mj-lt"/>
              </a:rPr>
              <a:t>Manitoba Class Lists</a:t>
            </a:r>
          </a:p>
        </p:txBody>
      </p:sp>
      <p:sp>
        <p:nvSpPr>
          <p:cNvPr id="4" name="Rectangle 3"/>
          <p:cNvSpPr txBox="1">
            <a:spLocks noChangeArrowheads="1"/>
          </p:cNvSpPr>
          <p:nvPr/>
        </p:nvSpPr>
        <p:spPr>
          <a:xfrm>
            <a:off x="254616" y="1628800"/>
            <a:ext cx="11665296"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defRPr/>
            </a:pPr>
            <a:r>
              <a:rPr lang="en-US" sz="2400" dirty="0">
                <a:latin typeface="+mn-lt"/>
              </a:rPr>
              <a:t>Education and Early Childhood Learning </a:t>
            </a:r>
            <a:r>
              <a:rPr lang="en-CA" sz="2400" dirty="0">
                <a:latin typeface="+mn-lt"/>
              </a:rPr>
              <a:t>have populated the templates on school divisions behalf </a:t>
            </a:r>
          </a:p>
          <a:p>
            <a:pPr>
              <a:lnSpc>
                <a:spcPct val="80000"/>
              </a:lnSpc>
              <a:defRPr/>
            </a:pPr>
            <a:endParaRPr lang="en-CA" sz="2400" dirty="0">
              <a:latin typeface="+mn-lt"/>
            </a:endParaRPr>
          </a:p>
          <a:p>
            <a:pPr>
              <a:lnSpc>
                <a:spcPct val="80000"/>
              </a:lnSpc>
              <a:defRPr/>
            </a:pPr>
            <a:r>
              <a:rPr lang="en-CA" sz="2400" dirty="0">
                <a:latin typeface="+mn-lt"/>
              </a:rPr>
              <a:t>OCCS receives the database templates which contain the demographic characteristics of the K students from all your schools. We will use this information to assign EDI IDs and create teacher logins and passwords for our electronic EDI (e-EDI) system</a:t>
            </a:r>
          </a:p>
          <a:p>
            <a:pPr marL="0" indent="0">
              <a:lnSpc>
                <a:spcPct val="80000"/>
              </a:lnSpc>
              <a:buNone/>
              <a:defRPr/>
            </a:pPr>
            <a:endParaRPr lang="en-CA" sz="2400" dirty="0">
              <a:latin typeface="+mn-lt"/>
            </a:endParaRPr>
          </a:p>
          <a:p>
            <a:pPr marL="0" indent="0">
              <a:lnSpc>
                <a:spcPct val="80000"/>
              </a:lnSpc>
              <a:buNone/>
              <a:defRPr/>
            </a:pPr>
            <a:r>
              <a:rPr lang="en-CA" sz="2400" b="1" dirty="0">
                <a:latin typeface="+mn-lt"/>
              </a:rPr>
              <a:t>EDI Coordinators Responsibility</a:t>
            </a:r>
            <a:r>
              <a:rPr lang="en-CA" sz="2400" dirty="0">
                <a:latin typeface="+mn-lt"/>
              </a:rPr>
              <a:t>:</a:t>
            </a:r>
          </a:p>
          <a:p>
            <a:pPr>
              <a:lnSpc>
                <a:spcPct val="80000"/>
              </a:lnSpc>
              <a:defRPr/>
            </a:pPr>
            <a:r>
              <a:rPr lang="en-CA" sz="2400" dirty="0">
                <a:latin typeface="+mn-lt"/>
              </a:rPr>
              <a:t>Prepare a local class lists for individual teachers</a:t>
            </a:r>
          </a:p>
          <a:p>
            <a:pPr>
              <a:lnSpc>
                <a:spcPct val="80000"/>
              </a:lnSpc>
              <a:defRPr/>
            </a:pPr>
            <a:r>
              <a:rPr lang="en-CA" sz="2400" dirty="0">
                <a:latin typeface="+mn-lt"/>
              </a:rPr>
              <a:t>To Include: Child’s Name, School name, Teacher name, Child’s local ID, date of birth, postal code and gender</a:t>
            </a:r>
          </a:p>
          <a:p>
            <a:pPr>
              <a:lnSpc>
                <a:spcPct val="80000"/>
              </a:lnSpc>
              <a:defRPr/>
            </a:pPr>
            <a:r>
              <a:rPr lang="en-CA" sz="2400" dirty="0">
                <a:latin typeface="+mn-lt"/>
              </a:rPr>
              <a:t>Distribute class lists to teachers</a:t>
            </a:r>
            <a:endParaRPr lang="en-US" sz="2000" dirty="0">
              <a:latin typeface="+mj-lt"/>
            </a:endParaRPr>
          </a:p>
        </p:txBody>
      </p:sp>
    </p:spTree>
    <p:extLst>
      <p:ext uri="{BB962C8B-B14F-4D97-AF65-F5344CB8AC3E}">
        <p14:creationId xmlns:p14="http://schemas.microsoft.com/office/powerpoint/2010/main" val="27891539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665296" cy="1143000"/>
          </a:xfrm>
        </p:spPr>
        <p:txBody>
          <a:bodyPr/>
          <a:lstStyle/>
          <a:p>
            <a:r>
              <a:rPr lang="en-CA" dirty="0">
                <a:latin typeface="+mj-lt"/>
              </a:rPr>
              <a:t>Getting Started</a:t>
            </a:r>
          </a:p>
        </p:txBody>
      </p:sp>
      <p:sp>
        <p:nvSpPr>
          <p:cNvPr id="3" name="Content Placeholder 2"/>
          <p:cNvSpPr>
            <a:spLocks noGrp="1"/>
          </p:cNvSpPr>
          <p:nvPr>
            <p:ph idx="1"/>
          </p:nvPr>
        </p:nvSpPr>
        <p:spPr>
          <a:xfrm>
            <a:off x="609600" y="1600201"/>
            <a:ext cx="11247040" cy="4525963"/>
          </a:xfrm>
        </p:spPr>
        <p:txBody>
          <a:bodyPr/>
          <a:lstStyle/>
          <a:p>
            <a:pPr marL="0" indent="0">
              <a:buNone/>
            </a:pPr>
            <a:r>
              <a:rPr lang="en-CA" dirty="0">
                <a:latin typeface="+mn-lt"/>
              </a:rPr>
              <a:t>Teachers receive an           package containing the following items:</a:t>
            </a:r>
          </a:p>
          <a:p>
            <a:pPr marL="0" indent="0">
              <a:buNone/>
            </a:pPr>
            <a:endParaRPr lang="en-CA" dirty="0">
              <a:latin typeface="+mn-lt"/>
            </a:endParaRPr>
          </a:p>
          <a:p>
            <a:pPr marL="971550" lvl="1" indent="-514350">
              <a:buFont typeface="+mj-lt"/>
              <a:buAutoNum type="arabicPeriod"/>
            </a:pPr>
            <a:r>
              <a:rPr lang="en-CA" dirty="0">
                <a:latin typeface="+mn-lt"/>
              </a:rPr>
              <a:t>EDI Guide				</a:t>
            </a:r>
          </a:p>
          <a:p>
            <a:pPr marL="971550" lvl="1" indent="-514350">
              <a:buFont typeface="+mj-lt"/>
              <a:buAutoNum type="arabicPeriod"/>
            </a:pPr>
            <a:r>
              <a:rPr lang="en-CA" dirty="0">
                <a:latin typeface="+mn-lt"/>
              </a:rPr>
              <a:t>e-EDI Teacher Manual		</a:t>
            </a:r>
          </a:p>
          <a:p>
            <a:pPr marL="971550" lvl="1" indent="-514350">
              <a:buFont typeface="+mj-lt"/>
              <a:buAutoNum type="arabicPeriod"/>
            </a:pPr>
            <a:r>
              <a:rPr lang="en-CA" dirty="0">
                <a:latin typeface="+mn-lt"/>
              </a:rPr>
              <a:t>e-EDI Teacher log-in		</a:t>
            </a:r>
            <a:r>
              <a:rPr lang="en-CA" i="1" dirty="0">
                <a:latin typeface="+mn-lt"/>
              </a:rPr>
              <a:t>One per teacher</a:t>
            </a:r>
            <a:endParaRPr lang="en-CA" dirty="0">
              <a:latin typeface="+mn-lt"/>
            </a:endParaRPr>
          </a:p>
          <a:p>
            <a:pPr marL="971550" lvl="1" indent="-514350">
              <a:buFont typeface="+mj-lt"/>
              <a:buAutoNum type="arabicPeriod"/>
            </a:pPr>
            <a:r>
              <a:rPr lang="en-CA" dirty="0">
                <a:latin typeface="+mn-lt"/>
              </a:rPr>
              <a:t>Local class list		</a:t>
            </a:r>
          </a:p>
        </p:txBody>
      </p:sp>
      <p:pic>
        <p:nvPicPr>
          <p:cNvPr id="5122"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776" y="1600201"/>
            <a:ext cx="889244" cy="56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776526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EDI Guide &amp; Teacher’s Manual</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2600" dirty="0">
              <a:latin typeface="+mj-lt"/>
            </a:endParaRPr>
          </a:p>
          <a:p>
            <a:r>
              <a:rPr lang="en-CA" sz="2600" dirty="0">
                <a:latin typeface="+mj-lt"/>
              </a:rPr>
              <a:t>They are intended to facilitate completion of the </a:t>
            </a:r>
          </a:p>
          <a:p>
            <a:endParaRPr lang="en-CA" sz="1200" dirty="0">
              <a:latin typeface="+mj-lt"/>
            </a:endParaRPr>
          </a:p>
          <a:p>
            <a:r>
              <a:rPr lang="en-CA" sz="2600" dirty="0">
                <a:latin typeface="+mj-lt"/>
              </a:rPr>
              <a:t>The Manual provides steps to guide the on-line completion of the          questionnaires </a:t>
            </a:r>
          </a:p>
          <a:p>
            <a:endParaRPr lang="en-CA" sz="1200" dirty="0">
              <a:latin typeface="+mj-lt"/>
            </a:endParaRPr>
          </a:p>
          <a:p>
            <a:r>
              <a:rPr lang="en-CA" sz="2600" dirty="0">
                <a:latin typeface="+mj-lt"/>
              </a:rPr>
              <a:t>The Guide provides more detailed information about each question in the </a:t>
            </a:r>
          </a:p>
          <a:p>
            <a:pPr marL="0" indent="0">
              <a:buNone/>
            </a:pPr>
            <a:endParaRPr lang="en-CA" sz="1200" dirty="0">
              <a:latin typeface="+mj-lt"/>
            </a:endParaRPr>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3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4392"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088" y="370594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814" y="188640"/>
            <a:ext cx="11593288" cy="1143000"/>
          </a:xfrm>
        </p:spPr>
        <p:txBody>
          <a:bodyPr/>
          <a:lstStyle/>
          <a:p>
            <a:r>
              <a:rPr lang="en-CA" dirty="0">
                <a:latin typeface="+mj-lt"/>
              </a:rPr>
              <a:t>Before You Begin the e-EDI</a:t>
            </a:r>
          </a:p>
        </p:txBody>
      </p:sp>
      <p:sp>
        <p:nvSpPr>
          <p:cNvPr id="3" name="Content Placeholder 2"/>
          <p:cNvSpPr>
            <a:spLocks noGrp="1"/>
          </p:cNvSpPr>
          <p:nvPr>
            <p:ph idx="1"/>
          </p:nvPr>
        </p:nvSpPr>
        <p:spPr>
          <a:xfrm>
            <a:off x="623392" y="1556792"/>
            <a:ext cx="8352928" cy="5184576"/>
          </a:xfrm>
        </p:spPr>
        <p:txBody>
          <a:bodyPr>
            <a:noAutofit/>
          </a:bodyPr>
          <a:lstStyle/>
          <a:p>
            <a:pPr marL="514350" indent="-514350">
              <a:buFont typeface="+mj-lt"/>
              <a:buAutoNum type="arabicPeriod"/>
            </a:pPr>
            <a:r>
              <a:rPr lang="en-CA" sz="2400" dirty="0">
                <a:latin typeface="+mj-lt"/>
              </a:rPr>
              <a:t>Receive your           training!</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Get your login &amp; password</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the           questions</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Have your class list handy</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Ensure that all the children in your class(es) have a local ID &amp; are included on your list</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any background materials (e.g.</a:t>
            </a:r>
            <a:br>
              <a:rPr lang="en-CA" sz="2400" dirty="0">
                <a:latin typeface="+mj-lt"/>
              </a:rPr>
            </a:br>
            <a:r>
              <a:rPr lang="en-CA" sz="2400" dirty="0">
                <a:latin typeface="+mj-lt"/>
              </a:rPr>
              <a:t>Guide, Teacher’s Manual)</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If applicable, list students whose parents/guardians have refused to participate</a:t>
            </a:r>
          </a:p>
          <a:p>
            <a:pPr marL="514350" indent="-514350">
              <a:buFont typeface="+mj-lt"/>
              <a:buAutoNum type="arabicPeriod"/>
            </a:pPr>
            <a:endParaRPr lang="en-CA" sz="600" dirty="0">
              <a:latin typeface="+mj-lt"/>
            </a:endParaRPr>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56"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dirty="0">
              <a:latin typeface="+mj-lt"/>
            </a:endParaRPr>
          </a:p>
          <a:p>
            <a:pPr marL="0" indent="0" algn="ctr">
              <a:buNone/>
            </a:pPr>
            <a:r>
              <a:rPr lang="en-CA" sz="2800" dirty="0">
                <a:latin typeface="+mj-lt"/>
              </a:rPr>
              <a:t>Read the entire         Guide </a:t>
            </a:r>
            <a:r>
              <a:rPr lang="en-CA" sz="2800" b="1" i="1" dirty="0">
                <a:latin typeface="+mj-lt"/>
              </a:rPr>
              <a:t>once</a:t>
            </a:r>
            <a:r>
              <a:rPr lang="en-CA" sz="2800" dirty="0">
                <a:latin typeface="+mj-lt"/>
              </a:rPr>
              <a:t> before starting on the questionnaires</a:t>
            </a:r>
          </a:p>
          <a:p>
            <a:pPr marL="0" indent="0" algn="ctr">
              <a:buNone/>
            </a:pPr>
            <a:endParaRPr lang="en-CA" sz="1200" dirty="0">
              <a:latin typeface="+mj-lt"/>
            </a:endParaRPr>
          </a:p>
          <a:p>
            <a:pPr marL="0" indent="0" algn="ctr">
              <a:buNone/>
            </a:pPr>
            <a:r>
              <a:rPr lang="en-CA" sz="2800" dirty="0">
                <a:latin typeface="+mj-lt"/>
              </a:rPr>
              <a:t>After having read the Guide, please consult it if you have any doubts about a given question</a:t>
            </a:r>
          </a:p>
          <a:p>
            <a:pPr marL="0" indent="0" algn="ctr">
              <a:buNone/>
            </a:pPr>
            <a:endParaRPr lang="en-CA" sz="1200" dirty="0">
              <a:latin typeface="+mj-lt"/>
            </a:endParaRPr>
          </a:p>
          <a:p>
            <a:pPr marL="0" indent="0" algn="ctr">
              <a:buNone/>
            </a:pPr>
            <a:r>
              <a:rPr lang="en-CA" sz="2800" dirty="0">
                <a:latin typeface="+mj-lt"/>
              </a:rPr>
              <a:t>Have the e-        Teacher’s Manual with you when completing the questionnaires</a:t>
            </a:r>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2132857"/>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j-lt"/>
              </a:rPr>
              <a:t>Implementation Timelines &amp; Deadlines</a:t>
            </a:r>
          </a:p>
        </p:txBody>
      </p:sp>
      <p:sp>
        <p:nvSpPr>
          <p:cNvPr id="3" name="Content Placeholder 2"/>
          <p:cNvSpPr>
            <a:spLocks noGrp="1"/>
          </p:cNvSpPr>
          <p:nvPr>
            <p:ph sz="half" idx="1"/>
          </p:nvPr>
        </p:nvSpPr>
        <p:spPr>
          <a:xfrm>
            <a:off x="1981200" y="1600201"/>
            <a:ext cx="4978896" cy="4525963"/>
          </a:xfrm>
        </p:spPr>
        <p:txBody>
          <a:bodyPr/>
          <a:lstStyle/>
          <a:p>
            <a:pPr marL="514350" indent="-514350">
              <a:buFont typeface="+mj-lt"/>
              <a:buAutoNum type="arabicPeriod"/>
            </a:pPr>
            <a:r>
              <a:rPr lang="en-CA" dirty="0">
                <a:latin typeface="+mj-lt"/>
              </a:rPr>
              <a:t>Teachers receive e-</a:t>
            </a:r>
            <a:br>
              <a:rPr lang="en-CA" dirty="0">
                <a:latin typeface="+mj-lt"/>
              </a:rPr>
            </a:br>
            <a:r>
              <a:rPr lang="en-CA" dirty="0">
                <a:latin typeface="+mj-lt"/>
              </a:rPr>
              <a:t> training</a:t>
            </a:r>
            <a:br>
              <a:rPr lang="en-CA" dirty="0">
                <a:latin typeface="+mj-lt"/>
              </a:rPr>
            </a:br>
            <a:endParaRPr lang="en-CA" dirty="0">
              <a:latin typeface="+mj-lt"/>
            </a:endParaRPr>
          </a:p>
          <a:p>
            <a:pPr marL="514350" indent="-514350">
              <a:buFont typeface="+mj-lt"/>
              <a:buAutoNum type="arabicPeriod"/>
            </a:pPr>
            <a:r>
              <a:rPr lang="en-CA" dirty="0">
                <a:latin typeface="+mj-lt"/>
              </a:rPr>
              <a:t>Teachers complete the questionnaire online</a:t>
            </a:r>
            <a:br>
              <a:rPr lang="en-CA" dirty="0">
                <a:latin typeface="+mj-lt"/>
              </a:rPr>
            </a:br>
            <a:endParaRPr lang="en-CA" dirty="0">
              <a:latin typeface="+mj-lt"/>
            </a:endParaRPr>
          </a:p>
          <a:p>
            <a:pPr marL="514350" indent="-514350">
              <a:buFont typeface="+mj-lt"/>
              <a:buAutoNum type="arabicPeriod"/>
            </a:pPr>
            <a:r>
              <a:rPr lang="en-CA" dirty="0">
                <a:latin typeface="+mj-lt"/>
              </a:rPr>
              <a:t>Teachers </a:t>
            </a:r>
            <a:r>
              <a:rPr lang="en-CA" b="1" dirty="0">
                <a:latin typeface="+mj-lt"/>
              </a:rPr>
              <a:t>lock &amp; submit </a:t>
            </a:r>
            <a:r>
              <a:rPr lang="en-CA" dirty="0">
                <a:latin typeface="+mj-lt"/>
              </a:rPr>
              <a:t>each child’s questionnaire as they are completed</a:t>
            </a:r>
          </a:p>
        </p:txBody>
      </p:sp>
      <p:sp>
        <p:nvSpPr>
          <p:cNvPr id="4" name="Content Placeholder 3"/>
          <p:cNvSpPr>
            <a:spLocks noGrp="1"/>
          </p:cNvSpPr>
          <p:nvPr>
            <p:ph sz="half" idx="2"/>
          </p:nvPr>
        </p:nvSpPr>
        <p:spPr>
          <a:xfrm>
            <a:off x="7392144" y="1600201"/>
            <a:ext cx="2818656" cy="4525963"/>
          </a:xfrm>
        </p:spPr>
        <p:txBody>
          <a:bodyPr/>
          <a:lstStyle/>
          <a:p>
            <a:pPr>
              <a:buFont typeface="Times New Roman" pitchFamily="18" charset="0"/>
              <a:buChar char="→"/>
            </a:pPr>
            <a:r>
              <a:rPr lang="en-CA" b="1" dirty="0">
                <a:latin typeface="+mj-lt"/>
              </a:rPr>
              <a:t> </a:t>
            </a:r>
            <a:r>
              <a:rPr lang="en-CA" b="1" dirty="0">
                <a:solidFill>
                  <a:srgbClr val="C00000"/>
                </a:solidFill>
                <a:latin typeface="+mj-lt"/>
              </a:rPr>
              <a:t>Today!</a:t>
            </a:r>
          </a:p>
          <a:p>
            <a:endParaRPr lang="en-CA" dirty="0">
              <a:latin typeface="+mj-lt"/>
            </a:endParaRPr>
          </a:p>
          <a:p>
            <a:endParaRPr lang="en-CA" sz="18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a:p>
            <a:endParaRPr lang="en-CA" sz="24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1617009"/>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2996953"/>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40" y="135256"/>
            <a:ext cx="9282260" cy="6722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162671"/>
            <a:ext cx="10972800" cy="1143000"/>
          </a:xfrm>
        </p:spPr>
        <p:txBody>
          <a:bodyPr/>
          <a:lstStyle/>
          <a:p>
            <a:r>
              <a:rPr lang="en-CA" dirty="0">
                <a:latin typeface="+mj-lt"/>
              </a:rPr>
              <a:t>Time</a:t>
            </a:r>
          </a:p>
        </p:txBody>
      </p:sp>
      <p:sp>
        <p:nvSpPr>
          <p:cNvPr id="3" name="Content Placeholder 2"/>
          <p:cNvSpPr>
            <a:spLocks noGrp="1"/>
          </p:cNvSpPr>
          <p:nvPr>
            <p:ph idx="1"/>
          </p:nvPr>
        </p:nvSpPr>
        <p:spPr>
          <a:xfrm>
            <a:off x="2063552" y="1628801"/>
            <a:ext cx="5040560" cy="4817133"/>
          </a:xfrm>
        </p:spPr>
        <p:txBody>
          <a:bodyPr>
            <a:normAutofit lnSpcReduction="10000"/>
          </a:bodyPr>
          <a:lstStyle/>
          <a:p>
            <a:r>
              <a:rPr lang="en-CA" sz="2800" dirty="0">
                <a:latin typeface="+mj-lt"/>
              </a:rPr>
              <a:t>About </a:t>
            </a:r>
            <a:r>
              <a:rPr lang="en-CA" sz="2800" b="1" u="sng" dirty="0">
                <a:latin typeface="+mj-lt"/>
              </a:rPr>
              <a:t>20 minutes</a:t>
            </a:r>
            <a:r>
              <a:rPr lang="en-CA" sz="2800" dirty="0">
                <a:latin typeface="+mj-lt"/>
              </a:rPr>
              <a:t> per questionnaire</a:t>
            </a:r>
            <a:br>
              <a:rPr lang="en-CA" sz="2800" dirty="0">
                <a:latin typeface="+mj-lt"/>
              </a:rPr>
            </a:br>
            <a:endParaRPr lang="en-CA" sz="1600" dirty="0">
              <a:latin typeface="+mj-lt"/>
            </a:endParaRPr>
          </a:p>
          <a:p>
            <a:r>
              <a:rPr lang="en-CA" sz="2800" dirty="0">
                <a:latin typeface="+mj-lt"/>
              </a:rPr>
              <a:t>After completing a few, it should take closer to </a:t>
            </a:r>
            <a:r>
              <a:rPr lang="en-CA" sz="2800" b="1" u="sng" dirty="0">
                <a:latin typeface="+mj-lt"/>
              </a:rPr>
              <a:t>10 minutes</a:t>
            </a:r>
            <a:r>
              <a:rPr lang="en-CA" sz="2800" b="1" dirty="0">
                <a:latin typeface="+mj-lt"/>
              </a:rPr>
              <a:t> </a:t>
            </a:r>
            <a:r>
              <a:rPr lang="en-CA" sz="2800" dirty="0">
                <a:latin typeface="+mj-lt"/>
              </a:rPr>
              <a:t>per questionnaire</a:t>
            </a:r>
          </a:p>
          <a:p>
            <a:endParaRPr lang="en-CA" sz="1400" dirty="0">
              <a:latin typeface="+mj-lt"/>
            </a:endParaRPr>
          </a:p>
          <a:p>
            <a:endParaRPr lang="en-CA" sz="1200" dirty="0">
              <a:latin typeface="+mj-lt"/>
            </a:endParaRPr>
          </a:p>
          <a:p>
            <a:r>
              <a:rPr lang="en-CA" sz="2800" dirty="0">
                <a:latin typeface="+mj-lt"/>
              </a:rPr>
              <a:t>        s for best students and struggling students are completed more quickly… middle ground students  require more thought.</a:t>
            </a:r>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3929" y="4293097"/>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180512" cy="1041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655840" y="1772816"/>
            <a:ext cx="5760640" cy="5085184"/>
          </a:xfrm>
          <a:solidFill>
            <a:schemeClr val="bg1"/>
          </a:solidFill>
        </p:spPr>
        <p:txBody>
          <a:bodyPr>
            <a:normAutofit/>
          </a:bodyPr>
          <a:lstStyle/>
          <a:p>
            <a:endParaRPr lang="en-CA" sz="2600" dirty="0">
              <a:latin typeface="+mj-lt"/>
            </a:endParaRPr>
          </a:p>
          <a:p>
            <a:r>
              <a:rPr lang="en-CA" sz="2600" dirty="0">
                <a:latin typeface="+mj-lt"/>
              </a:rPr>
              <a:t>Responses should be based on your observations of the students which reflect his/her </a:t>
            </a:r>
            <a:r>
              <a:rPr lang="en-CA" sz="2600" b="1" dirty="0">
                <a:solidFill>
                  <a:srgbClr val="C00000"/>
                </a:solidFill>
                <a:latin typeface="+mj-lt"/>
              </a:rPr>
              <a:t>current</a:t>
            </a:r>
            <a:r>
              <a:rPr lang="en-CA" sz="2600" dirty="0">
                <a:latin typeface="+mj-lt"/>
              </a:rPr>
              <a:t> developmental status.</a:t>
            </a:r>
            <a:endParaRPr lang="en-CA" sz="1200" dirty="0">
              <a:latin typeface="+mj-lt"/>
            </a:endParaRPr>
          </a:p>
          <a:p>
            <a:endParaRPr lang="en-CA" sz="1200" dirty="0">
              <a:latin typeface="+mj-lt"/>
            </a:endParaRPr>
          </a:p>
          <a:p>
            <a:r>
              <a:rPr lang="en-CA" sz="2600" b="1" dirty="0">
                <a:latin typeface="+mj-lt"/>
              </a:rPr>
              <a:t>Exception</a:t>
            </a:r>
            <a:r>
              <a:rPr lang="en-CA" sz="2600" dirty="0">
                <a:latin typeface="+mj-lt"/>
              </a:rPr>
              <a:t>: Section C</a:t>
            </a:r>
          </a:p>
          <a:p>
            <a:pPr lvl="1"/>
            <a:r>
              <a:rPr lang="en-CA" sz="2200" dirty="0">
                <a:latin typeface="+mj-lt"/>
              </a:rPr>
              <a:t>Responses should be based on observations of the students </a:t>
            </a:r>
            <a:r>
              <a:rPr lang="en-CA" sz="2200" b="1" dirty="0">
                <a:solidFill>
                  <a:srgbClr val="C00000"/>
                </a:solidFill>
                <a:latin typeface="+mj-lt"/>
              </a:rPr>
              <a:t>now</a:t>
            </a:r>
            <a:r>
              <a:rPr lang="en-CA" sz="2200" dirty="0">
                <a:latin typeface="+mj-lt"/>
              </a:rPr>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79376" y="1916832"/>
            <a:ext cx="5904656" cy="5184576"/>
          </a:xfrm>
          <a:solidFill>
            <a:schemeClr val="bg1"/>
          </a:solidFill>
        </p:spPr>
        <p:txBody>
          <a:bodyPr>
            <a:normAutofit/>
          </a:bodyPr>
          <a:lstStyle/>
          <a:p>
            <a:r>
              <a:rPr lang="en-CA" sz="2600" dirty="0">
                <a:latin typeface="+mj-lt"/>
              </a:rPr>
              <a:t>Use “Don’t know” as a last resort.</a:t>
            </a:r>
          </a:p>
          <a:p>
            <a:endParaRPr lang="en-CA" sz="1200" dirty="0">
              <a:latin typeface="+mj-lt"/>
            </a:endParaRPr>
          </a:p>
          <a:p>
            <a:r>
              <a:rPr lang="en-CA" sz="2600" dirty="0">
                <a:latin typeface="+mj-lt"/>
              </a:rPr>
              <a:t>Questionnaires received with too many ‘I don’t knows’ cannot be used in the analyses.</a:t>
            </a:r>
          </a:p>
          <a:p>
            <a:endParaRPr lang="en-CA" sz="1200" dirty="0">
              <a:latin typeface="+mj-lt"/>
            </a:endParaRPr>
          </a:p>
          <a:p>
            <a:r>
              <a:rPr lang="en-CA" sz="2600" dirty="0">
                <a:latin typeface="+mj-lt"/>
              </a:rPr>
              <a:t>If you have not seen a child exhibit a particular behaviour, select </a:t>
            </a:r>
            <a:r>
              <a:rPr lang="en-CA" sz="2600" b="1" dirty="0">
                <a:latin typeface="+mj-lt"/>
              </a:rPr>
              <a:t>Never</a:t>
            </a:r>
            <a:r>
              <a:rPr lang="en-CA" sz="2600" dirty="0">
                <a:latin typeface="+mj-lt"/>
              </a:rPr>
              <a:t> or </a:t>
            </a:r>
            <a:r>
              <a:rPr lang="en-CA" sz="2600" b="1" dirty="0">
                <a:latin typeface="+mj-lt"/>
              </a:rPr>
              <a:t>Not True </a:t>
            </a:r>
            <a:r>
              <a:rPr lang="en-CA" sz="2600" dirty="0">
                <a:latin typeface="+mj-lt"/>
              </a:rPr>
              <a:t>(</a:t>
            </a:r>
            <a:r>
              <a:rPr lang="en-CA" sz="2600" u="sng" dirty="0">
                <a:latin typeface="+mj-lt"/>
              </a:rPr>
              <a:t>not</a:t>
            </a:r>
            <a:r>
              <a:rPr lang="en-CA" sz="2600" dirty="0">
                <a:latin typeface="+mj-lt"/>
              </a:rPr>
              <a:t> “Don’t Know”) </a:t>
            </a:r>
          </a:p>
        </p:txBody>
      </p:sp>
    </p:spTree>
    <p:extLst>
      <p:ext uri="{BB962C8B-B14F-4D97-AF65-F5344CB8AC3E}">
        <p14:creationId xmlns:p14="http://schemas.microsoft.com/office/powerpoint/2010/main" val="3193783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en-CA" dirty="0">
                <a:latin typeface="+mj-lt"/>
              </a:rPr>
              <a:t>Due to the “learning curve” involved, it is considerably more efficient to complete all the questionnaires </a:t>
            </a:r>
            <a:r>
              <a:rPr lang="en-CA" b="1" u="sng" dirty="0">
                <a:solidFill>
                  <a:srgbClr val="C00000"/>
                </a:solidFill>
                <a:latin typeface="+mj-lt"/>
              </a:rPr>
              <a:t>in one sitting</a:t>
            </a:r>
            <a:r>
              <a:rPr lang="en-CA" dirty="0">
                <a:latin typeface="+mj-lt"/>
              </a:rPr>
              <a:t>*</a:t>
            </a:r>
          </a:p>
          <a:p>
            <a:pPr marL="0" indent="0" algn="ctr">
              <a:buNone/>
            </a:pPr>
            <a:endParaRPr lang="en-CA" dirty="0">
              <a:latin typeface="+mj-lt"/>
            </a:endParaRPr>
          </a:p>
          <a:p>
            <a:pPr marL="0" indent="0" algn="ctr">
              <a:buNone/>
            </a:pPr>
            <a:r>
              <a:rPr lang="en-CA" sz="2800" dirty="0">
                <a:latin typeface="+mj-lt"/>
              </a:rPr>
              <a:t>* One sitting may involve 2 or 3 consecutive days, depending on the number of students you have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en-US" dirty="0">
                <a:latin typeface="+mj-lt"/>
                <a:cs typeface="Times New Roman" panose="02020603050405020304" pitchFamily="18" charset="0"/>
              </a:rPr>
              <a:t>Early Years Matter</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a:bodyPr>
          <a:lstStyle/>
          <a:p>
            <a:pPr marL="0" indent="0" algn="ctr">
              <a:lnSpc>
                <a:spcPct val="150000"/>
              </a:lnSpc>
              <a:buNone/>
            </a:pPr>
            <a:r>
              <a:rPr lang="en-CA" sz="3600" dirty="0">
                <a:latin typeface="+mn-lt"/>
              </a:rPr>
              <a:t>They set the stage for further development</a:t>
            </a:r>
          </a:p>
        </p:txBody>
      </p:sp>
      <p:pic>
        <p:nvPicPr>
          <p:cNvPr id="5" name="Picture 4"/>
          <p:cNvPicPr>
            <a:picLocks noChangeAspect="1"/>
          </p:cNvPicPr>
          <p:nvPr/>
        </p:nvPicPr>
        <p:blipFill>
          <a:blip r:embed="rId3"/>
          <a:stretch>
            <a:fillRect/>
          </a:stretch>
        </p:blipFill>
        <p:spPr>
          <a:xfrm>
            <a:off x="2980324" y="2632050"/>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latin typeface="+mj-lt"/>
              </a:rPr>
              <a:t>	</a:t>
            </a: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r>
              <a:rPr lang="en-CA" dirty="0">
                <a:latin typeface="+mj-lt"/>
              </a:rPr>
              <a:t>Encourage teachers to “think like researchers”</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latin typeface="+mj-lt"/>
              </a:rPr>
              <a:t>EDI Reports, Data, and</a:t>
            </a:r>
          </a:p>
          <a:p>
            <a:pPr marL="0" indent="0">
              <a:buNone/>
            </a:pPr>
            <a:r>
              <a:rPr lang="en-CA" dirty="0">
                <a:latin typeface="+mj-lt"/>
              </a:rPr>
              <a:t>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456040" y="1652700"/>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Times New Roman" pitchFamily="18" charset="0"/>
                <a:cs typeface="Times New Roman" pitchFamily="18" charset="0"/>
              </a:rPr>
              <a:t>How to complete the e-	  questionnaires</a:t>
            </a: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216" y="388204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52" y="274638"/>
            <a:ext cx="11593288" cy="1143000"/>
          </a:xfrm>
        </p:spPr>
        <p:txBody>
          <a:bodyPr/>
          <a:lstStyle/>
          <a:p>
            <a:r>
              <a:rPr lang="en-CA" dirty="0">
                <a:latin typeface="+mj-lt"/>
              </a:rPr>
              <a:t>Accessing the e-EDI</a:t>
            </a:r>
          </a:p>
        </p:txBody>
      </p:sp>
      <p:sp>
        <p:nvSpPr>
          <p:cNvPr id="3" name="Content Placeholder 2"/>
          <p:cNvSpPr>
            <a:spLocks noGrp="1"/>
          </p:cNvSpPr>
          <p:nvPr>
            <p:ph idx="1"/>
          </p:nvPr>
        </p:nvSpPr>
        <p:spPr>
          <a:xfrm>
            <a:off x="6672064" y="1639342"/>
            <a:ext cx="3538736" cy="4525963"/>
          </a:xfrm>
        </p:spPr>
        <p:txBody>
          <a:bodyPr>
            <a:normAutofit/>
          </a:bodyPr>
          <a:lstStyle/>
          <a:p>
            <a:pPr marL="0" indent="0" algn="ctr">
              <a:buNone/>
            </a:pPr>
            <a:r>
              <a:rPr lang="en-CA" sz="2800" b="1" dirty="0">
                <a:latin typeface="+mj-lt"/>
              </a:rPr>
              <a:t>In your Internet browser type in:</a:t>
            </a:r>
          </a:p>
          <a:p>
            <a:pPr marL="0" indent="0" algn="ctr">
              <a:buNone/>
            </a:pPr>
            <a:r>
              <a:rPr lang="en-CA" sz="2800" b="1" dirty="0">
                <a:solidFill>
                  <a:srgbClr val="C00000"/>
                </a:solidFill>
                <a:latin typeface="+mj-lt"/>
              </a:rPr>
              <a:t>www.e-edi.ca</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356993"/>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1464" y="1483250"/>
            <a:ext cx="9793088" cy="5429635"/>
          </a:xfrm>
          <a:prstGeom prst="rect">
            <a:avLst/>
          </a:prstGeom>
        </p:spPr>
      </p:pic>
      <p:sp>
        <p:nvSpPr>
          <p:cNvPr id="2" name="Title 1"/>
          <p:cNvSpPr>
            <a:spLocks noGrp="1"/>
          </p:cNvSpPr>
          <p:nvPr>
            <p:ph type="title"/>
          </p:nvPr>
        </p:nvSpPr>
        <p:spPr/>
        <p:txBody>
          <a:bodyPr/>
          <a:lstStyle/>
          <a:p>
            <a:r>
              <a:rPr lang="en-CA" dirty="0">
                <a:latin typeface="+mj-lt"/>
              </a:rPr>
              <a:t>Signing In</a:t>
            </a:r>
          </a:p>
        </p:txBody>
      </p:sp>
      <p:sp>
        <p:nvSpPr>
          <p:cNvPr id="5" name="AutoShape 9"/>
          <p:cNvSpPr>
            <a:spLocks noChangeArrowheads="1"/>
          </p:cNvSpPr>
          <p:nvPr/>
        </p:nvSpPr>
        <p:spPr bwMode="auto">
          <a:xfrm>
            <a:off x="7536160" y="3116981"/>
            <a:ext cx="2916237" cy="1081087"/>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mj-lt"/>
                <a:cs typeface="Times New Roman" pitchFamily="18" charset="0"/>
              </a:rPr>
              <a:t>Teacher’s email here</a:t>
            </a:r>
            <a:endParaRPr lang="en-CA" sz="2000" dirty="0">
              <a:latin typeface="+mj-lt"/>
              <a:cs typeface="Times New Roman" pitchFamily="18" charset="0"/>
            </a:endParaRPr>
          </a:p>
        </p:txBody>
      </p:sp>
      <p:sp>
        <p:nvSpPr>
          <p:cNvPr id="7" name="AutoShape 10"/>
          <p:cNvSpPr>
            <a:spLocks noChangeArrowheads="1"/>
          </p:cNvSpPr>
          <p:nvPr/>
        </p:nvSpPr>
        <p:spPr bwMode="auto">
          <a:xfrm>
            <a:off x="7248128" y="4337222"/>
            <a:ext cx="3204269" cy="100806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latin typeface="+mj-lt"/>
                <a:cs typeface="Times New Roman" pitchFamily="18" charset="0"/>
              </a:rPr>
              <a:t>Teacher password provided on class list</a:t>
            </a:r>
            <a:endParaRPr lang="en-CA" dirty="0">
              <a:latin typeface="+mj-lt"/>
              <a:cs typeface="Times New Roman" pitchFamily="18" charset="0"/>
            </a:endParaRPr>
          </a:p>
        </p:txBody>
      </p:sp>
    </p:spTree>
    <p:extLst>
      <p:ext uri="{BB962C8B-B14F-4D97-AF65-F5344CB8AC3E}">
        <p14:creationId xmlns:p14="http://schemas.microsoft.com/office/powerpoint/2010/main" val="495463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latin typeface="+mj-lt"/>
              </a:rPr>
              <a:t>Teacher Dashboard</a:t>
            </a:r>
          </a:p>
        </p:txBody>
      </p:sp>
      <p:pic>
        <p:nvPicPr>
          <p:cNvPr id="1027" name="Picture 1">
            <a:extLst>
              <a:ext uri="{FF2B5EF4-FFF2-40B4-BE49-F238E27FC236}">
                <a16:creationId xmlns:a16="http://schemas.microsoft.com/office/drawing/2014/main" id="{B43933BD-EBFA-49F0-AEE5-FD42151621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426" y="1417638"/>
            <a:ext cx="10431010" cy="516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547687" y="23743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547687" y="280848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ight Arrow 11"/>
          <p:cNvSpPr/>
          <p:nvPr/>
        </p:nvSpPr>
        <p:spPr>
          <a:xfrm>
            <a:off x="547687" y="3255108"/>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05010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DAF58296-D6DE-4476-AFBA-91C84C722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47" y="1395344"/>
            <a:ext cx="10630905" cy="526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EDI Questionnaires</a:t>
            </a:r>
          </a:p>
        </p:txBody>
      </p:sp>
      <p:sp>
        <p:nvSpPr>
          <p:cNvPr id="9" name="Oval 8"/>
          <p:cNvSpPr/>
          <p:nvPr/>
        </p:nvSpPr>
        <p:spPr>
          <a:xfrm>
            <a:off x="780547" y="2745779"/>
            <a:ext cx="1296144"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ounded Rectangular Callout 2"/>
          <p:cNvSpPr/>
          <p:nvPr/>
        </p:nvSpPr>
        <p:spPr>
          <a:xfrm>
            <a:off x="1847528" y="3422676"/>
            <a:ext cx="1800200" cy="1296144"/>
          </a:xfrm>
          <a:prstGeom prst="wedgeRoundRectCallout">
            <a:avLst>
              <a:gd name="adj1" fmla="val -48044"/>
              <a:gd name="adj2" fmla="val -71877"/>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Click here to access your class list &amp; questionnaires </a:t>
            </a:r>
          </a:p>
        </p:txBody>
      </p:sp>
    </p:spTree>
    <p:extLst>
      <p:ext uri="{BB962C8B-B14F-4D97-AF65-F5344CB8AC3E}">
        <p14:creationId xmlns:p14="http://schemas.microsoft.com/office/powerpoint/2010/main" val="3035914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Class list(s)</a:t>
            </a:r>
          </a:p>
        </p:txBody>
      </p:sp>
      <p:pic>
        <p:nvPicPr>
          <p:cNvPr id="3074" name="Picture 2">
            <a:extLst>
              <a:ext uri="{FF2B5EF4-FFF2-40B4-BE49-F238E27FC236}">
                <a16:creationId xmlns:a16="http://schemas.microsoft.com/office/drawing/2014/main" id="{C4F78D96-50BE-4D17-AA54-9CC5C0232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920" y="1772816"/>
            <a:ext cx="10810160" cy="407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385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84784"/>
            <a:ext cx="8229600" cy="5256584"/>
          </a:xfrm>
        </p:spPr>
        <p:txBody>
          <a:bodyPr>
            <a:normAutofit/>
          </a:bodyPr>
          <a:lstStyle/>
          <a:p>
            <a:pPr marL="0" indent="0" algn="ctr">
              <a:buNone/>
            </a:pPr>
            <a:r>
              <a:rPr lang="en-CA" sz="2000" dirty="0">
                <a:latin typeface="+mj-lt"/>
              </a:rPr>
              <a:t>Match the corresponding </a:t>
            </a:r>
            <a:r>
              <a:rPr lang="en-CA" sz="2000" b="1" dirty="0">
                <a:latin typeface="+mj-lt"/>
              </a:rPr>
              <a:t>Local ID</a:t>
            </a:r>
            <a:r>
              <a:rPr lang="en-CA" sz="2000" dirty="0">
                <a:latin typeface="+mj-lt"/>
              </a:rPr>
              <a:t> with the Local class list (which contains children’s names) to ensure you are thinking about the right child.</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CA" sz="2000" dirty="0"/>
          </a:p>
          <a:p>
            <a:pPr marL="0" indent="0" algn="ctr">
              <a:buNone/>
            </a:pPr>
            <a:endParaRPr lang="en-CA" sz="105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r>
              <a:rPr lang="en-CA" sz="1800" dirty="0">
                <a:latin typeface="+mj-lt"/>
              </a:rPr>
              <a:t>** For privacy issues, the children’s names do not appear anywhere on the questionnaire</a:t>
            </a:r>
          </a:p>
        </p:txBody>
      </p:sp>
      <p:sp>
        <p:nvSpPr>
          <p:cNvPr id="2" name="Title 1"/>
          <p:cNvSpPr>
            <a:spLocks noGrp="1"/>
          </p:cNvSpPr>
          <p:nvPr>
            <p:ph type="title"/>
          </p:nvPr>
        </p:nvSpPr>
        <p:spPr/>
        <p:txBody>
          <a:bodyPr/>
          <a:lstStyle/>
          <a:p>
            <a:r>
              <a:rPr lang="en-CA" dirty="0">
                <a:latin typeface="+mj-lt"/>
              </a:rPr>
              <a:t>Step 1: Identify the Child</a:t>
            </a:r>
          </a:p>
        </p:txBody>
      </p:sp>
      <p:pic>
        <p:nvPicPr>
          <p:cNvPr id="4098" name="Picture 2">
            <a:extLst>
              <a:ext uri="{FF2B5EF4-FFF2-40B4-BE49-F238E27FC236}">
                <a16:creationId xmlns:a16="http://schemas.microsoft.com/office/drawing/2014/main" id="{4B4511F4-3B63-4865-877C-50AF2DFA6B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345" y="2132856"/>
            <a:ext cx="9855310" cy="371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1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9965CDC-CA95-4B5D-AD3D-764BCEA09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337" y="2421092"/>
            <a:ext cx="10782091" cy="406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Entering into the Questionnaire</a:t>
            </a:r>
          </a:p>
        </p:txBody>
      </p:sp>
      <p:sp>
        <p:nvSpPr>
          <p:cNvPr id="7" name="TextBox 6"/>
          <p:cNvSpPr txBox="1"/>
          <p:nvPr/>
        </p:nvSpPr>
        <p:spPr>
          <a:xfrm>
            <a:off x="1991543" y="1597379"/>
            <a:ext cx="8208912" cy="830997"/>
          </a:xfrm>
          <a:prstGeom prst="rect">
            <a:avLst/>
          </a:prstGeom>
          <a:noFill/>
        </p:spPr>
        <p:txBody>
          <a:bodyPr wrap="square" rtlCol="0">
            <a:spAutoFit/>
          </a:bodyPr>
          <a:lstStyle/>
          <a:p>
            <a:pPr algn="ctr"/>
            <a:r>
              <a:rPr lang="en-CA" sz="2400" dirty="0">
                <a:latin typeface="+mj-lt"/>
                <a:cs typeface="Times New Roman" pitchFamily="18" charset="0"/>
              </a:rPr>
              <a:t>To access a questionnaire, select one of the flashing blue EDIs on the right-hand side of the screen. </a:t>
            </a:r>
          </a:p>
        </p:txBody>
      </p:sp>
      <p:sp>
        <p:nvSpPr>
          <p:cNvPr id="5" name="Oval 7"/>
          <p:cNvSpPr>
            <a:spLocks noChangeArrowheads="1"/>
          </p:cNvSpPr>
          <p:nvPr/>
        </p:nvSpPr>
        <p:spPr bwMode="auto">
          <a:xfrm>
            <a:off x="10218458" y="3532537"/>
            <a:ext cx="1188132" cy="3050356"/>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cxnSp>
        <p:nvCxnSpPr>
          <p:cNvPr id="9" name="Straight Arrow Connector 8"/>
          <p:cNvCxnSpPr/>
          <p:nvPr/>
        </p:nvCxnSpPr>
        <p:spPr>
          <a:xfrm flipH="1">
            <a:off x="11118558" y="2691579"/>
            <a:ext cx="576064" cy="107745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latin typeface="Calibri" panose="020F0502020204030204" pitchFamily="34" charset="0"/>
                <a:cs typeface="Calibri" panose="020F0502020204030204" pitchFamily="34" charset="0"/>
              </a:rPr>
              <a:t>Early Years Matter</a:t>
            </a: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543293B-D1D0-4453-BDAB-72D4FF7C6E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477137"/>
            <a:ext cx="10987993" cy="45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Child Demographics</a:t>
            </a:r>
          </a:p>
        </p:txBody>
      </p:sp>
      <p:sp>
        <p:nvSpPr>
          <p:cNvPr id="3" name="Content Placeholder 2"/>
          <p:cNvSpPr>
            <a:spLocks noGrp="1"/>
          </p:cNvSpPr>
          <p:nvPr>
            <p:ph idx="1"/>
          </p:nvPr>
        </p:nvSpPr>
        <p:spPr>
          <a:xfrm>
            <a:off x="1981200" y="6324082"/>
            <a:ext cx="8291264" cy="489294"/>
          </a:xfrm>
        </p:spPr>
        <p:txBody>
          <a:bodyPr>
            <a:normAutofit/>
          </a:bodyPr>
          <a:lstStyle/>
          <a:p>
            <a:pPr marL="0" indent="0" algn="ctr">
              <a:buNone/>
            </a:pPr>
            <a:r>
              <a:rPr lang="en-CA" sz="2000" dirty="0">
                <a:latin typeface="+mj-lt"/>
              </a:rPr>
              <a:t>* For province/territory-specific questions, please refer to your Guide</a:t>
            </a:r>
          </a:p>
        </p:txBody>
      </p:sp>
    </p:spTree>
    <p:extLst>
      <p:ext uri="{BB962C8B-B14F-4D97-AF65-F5344CB8AC3E}">
        <p14:creationId xmlns:p14="http://schemas.microsoft.com/office/powerpoint/2010/main" val="878363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DEF4732-95B9-434E-92CB-BAC07B2C5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4" y="3148670"/>
            <a:ext cx="8525929" cy="349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Missing or Incorrect Information</a:t>
            </a:r>
          </a:p>
        </p:txBody>
      </p:sp>
      <p:sp>
        <p:nvSpPr>
          <p:cNvPr id="3" name="Content Placeholder 2"/>
          <p:cNvSpPr>
            <a:spLocks noGrp="1"/>
          </p:cNvSpPr>
          <p:nvPr>
            <p:ph idx="1"/>
          </p:nvPr>
        </p:nvSpPr>
        <p:spPr/>
        <p:txBody>
          <a:bodyPr>
            <a:normAutofit/>
          </a:bodyPr>
          <a:lstStyle/>
          <a:p>
            <a:r>
              <a:rPr lang="en-CA" sz="2600" dirty="0">
                <a:latin typeface="+mj-lt"/>
              </a:rPr>
              <a:t>If any of the information is incorrect or missing, </a:t>
            </a:r>
            <a:r>
              <a:rPr lang="en-CA" sz="2600" b="1" dirty="0">
                <a:latin typeface="+mj-lt"/>
              </a:rPr>
              <a:t>enter the correct information </a:t>
            </a:r>
            <a:r>
              <a:rPr lang="en-CA" sz="2600" dirty="0">
                <a:latin typeface="+mj-lt"/>
              </a:rPr>
              <a:t>in the Child Demographics section</a:t>
            </a:r>
          </a:p>
          <a:p>
            <a:endParaRPr lang="en-CA" sz="1200" dirty="0">
              <a:latin typeface="+mj-lt"/>
            </a:endParaRPr>
          </a:p>
          <a:p>
            <a:r>
              <a:rPr lang="en-CA" sz="2600" dirty="0">
                <a:latin typeface="+mj-lt"/>
              </a:rPr>
              <a:t>Click </a:t>
            </a:r>
            <a:r>
              <a:rPr lang="en-CA" sz="2600" b="1" dirty="0">
                <a:latin typeface="+mj-lt"/>
              </a:rPr>
              <a:t>Save EDI</a:t>
            </a:r>
            <a:endParaRPr lang="en-CA" sz="2600" dirty="0">
              <a:latin typeface="+mj-lt"/>
            </a:endParaRPr>
          </a:p>
        </p:txBody>
      </p:sp>
      <p:sp>
        <p:nvSpPr>
          <p:cNvPr id="11" name="Right Arrow 8">
            <a:extLst>
              <a:ext uri="{FF2B5EF4-FFF2-40B4-BE49-F238E27FC236}">
                <a16:creationId xmlns:a16="http://schemas.microsoft.com/office/drawing/2014/main" id="{75DD5095-F4C2-4CFE-86BD-B78C4192C247}"/>
              </a:ext>
            </a:extLst>
          </p:cNvPr>
          <p:cNvSpPr/>
          <p:nvPr/>
        </p:nvSpPr>
        <p:spPr>
          <a:xfrm>
            <a:off x="9130111" y="314867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7454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6A2FFDB-383C-4A5C-953D-4511FF851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62" y="1628800"/>
            <a:ext cx="10992983" cy="45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Sections A-E of the EDI</a:t>
            </a:r>
          </a:p>
        </p:txBody>
      </p:sp>
      <p:sp>
        <p:nvSpPr>
          <p:cNvPr id="8" name="Oval 7"/>
          <p:cNvSpPr/>
          <p:nvPr/>
        </p:nvSpPr>
        <p:spPr>
          <a:xfrm>
            <a:off x="316143" y="2456892"/>
            <a:ext cx="1440160" cy="1872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a:off x="10642020" y="2454027"/>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ular Callout 9"/>
          <p:cNvSpPr/>
          <p:nvPr/>
        </p:nvSpPr>
        <p:spPr>
          <a:xfrm>
            <a:off x="2351584" y="4077072"/>
            <a:ext cx="2376264" cy="1728192"/>
          </a:xfrm>
          <a:prstGeom prst="wedgeRoundRectCallout">
            <a:avLst>
              <a:gd name="adj1" fmla="val -86427"/>
              <a:gd name="adj2" fmla="val -113842"/>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To access a specific section of the EDI, click on one of the sections listed in red on the left of your screen </a:t>
            </a:r>
          </a:p>
        </p:txBody>
      </p:sp>
    </p:spTree>
    <p:extLst>
      <p:ext uri="{BB962C8B-B14F-4D97-AF65-F5344CB8AC3E}">
        <p14:creationId xmlns:p14="http://schemas.microsoft.com/office/powerpoint/2010/main" val="2294533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Sections A-E of the EDI</a:t>
            </a:r>
          </a:p>
        </p:txBody>
      </p:sp>
      <p:sp>
        <p:nvSpPr>
          <p:cNvPr id="3" name="Content Placeholder 2"/>
          <p:cNvSpPr>
            <a:spLocks noGrp="1"/>
          </p:cNvSpPr>
          <p:nvPr>
            <p:ph idx="1"/>
          </p:nvPr>
        </p:nvSpPr>
        <p:spPr/>
        <p:txBody>
          <a:bodyPr>
            <a:normAutofit/>
          </a:bodyPr>
          <a:lstStyle/>
          <a:p>
            <a:r>
              <a:rPr lang="en-CA" sz="2400" dirty="0">
                <a:latin typeface="+mj-lt"/>
              </a:rPr>
              <a:t>Complete Sections A to E by selecting the appropriate response for each question</a:t>
            </a:r>
          </a:p>
        </p:txBody>
      </p:sp>
      <p:pic>
        <p:nvPicPr>
          <p:cNvPr id="8194" name="Picture 2">
            <a:extLst>
              <a:ext uri="{FF2B5EF4-FFF2-40B4-BE49-F238E27FC236}">
                <a16:creationId xmlns:a16="http://schemas.microsoft.com/office/drawing/2014/main" id="{C8494886-82DA-4E23-9AE3-EE9B92F3C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04" y="2108826"/>
            <a:ext cx="10814992" cy="401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39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67" y="232574"/>
            <a:ext cx="10972800" cy="1143000"/>
          </a:xfrm>
        </p:spPr>
        <p:txBody>
          <a:bodyPr/>
          <a:lstStyle/>
          <a:p>
            <a:r>
              <a:rPr lang="en-CA" dirty="0">
                <a:latin typeface="+mj-lt"/>
              </a:rPr>
              <a:t>Section D</a:t>
            </a:r>
          </a:p>
        </p:txBody>
      </p:sp>
      <p:pic>
        <p:nvPicPr>
          <p:cNvPr id="9218" name="Picture 2">
            <a:extLst>
              <a:ext uri="{FF2B5EF4-FFF2-40B4-BE49-F238E27FC236}">
                <a16:creationId xmlns:a16="http://schemas.microsoft.com/office/drawing/2014/main" id="{ADAD2DCE-BFB3-4583-912B-CC81860A8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36" y="1556792"/>
            <a:ext cx="10972800" cy="449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087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609600" y="1600201"/>
            <a:ext cx="10972800" cy="2764903"/>
          </a:xfrm>
        </p:spPr>
        <p:txBody>
          <a:bodyPr>
            <a:normAutofit/>
          </a:bodyPr>
          <a:lstStyle/>
          <a:p>
            <a:endParaRPr lang="en-CA" sz="1000" dirty="0">
              <a:latin typeface="+mj-lt"/>
            </a:endParaRPr>
          </a:p>
          <a:p>
            <a:r>
              <a:rPr lang="en-CA" sz="2600" dirty="0">
                <a:latin typeface="+mj-lt"/>
              </a:rPr>
              <a:t>Answer these questions </a:t>
            </a:r>
            <a:r>
              <a:rPr lang="en-CA" sz="2600" b="1" u="sng" dirty="0">
                <a:solidFill>
                  <a:srgbClr val="C00000"/>
                </a:solidFill>
                <a:latin typeface="+mj-lt"/>
              </a:rPr>
              <a:t>to the best of your knowledge</a:t>
            </a:r>
            <a:endParaRPr lang="en-CA" sz="2600" b="1" dirty="0">
              <a:solidFill>
                <a:srgbClr val="C00000"/>
              </a:solidFill>
              <a:latin typeface="+mj-lt"/>
            </a:endParaRPr>
          </a:p>
          <a:p>
            <a:endParaRPr lang="en-CA" sz="1000" dirty="0">
              <a:latin typeface="+mj-lt"/>
            </a:endParaRPr>
          </a:p>
          <a:p>
            <a:r>
              <a:rPr lang="en-CA" sz="2600" dirty="0">
                <a:latin typeface="+mj-lt"/>
              </a:rPr>
              <a:t>Use data from the students’ records, if available</a:t>
            </a:r>
          </a:p>
          <a:p>
            <a:endParaRPr lang="en-CA" sz="1000" dirty="0">
              <a:latin typeface="+mj-lt"/>
            </a:endParaRPr>
          </a:p>
          <a:p>
            <a:r>
              <a:rPr lang="en-CA" sz="2600" dirty="0">
                <a:latin typeface="+mj-lt"/>
              </a:rPr>
              <a:t>If you don’t know the answer to the questions, please indicate “don’t know”</a:t>
            </a:r>
          </a:p>
          <a:p>
            <a:endParaRPr lang="en-CA" sz="1000" dirty="0">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6496" y="2446405"/>
            <a:ext cx="1802854" cy="3940664"/>
          </a:xfrm>
          <a:prstGeom prst="rect">
            <a:avLst/>
          </a:prstGeom>
        </p:spPr>
      </p:pic>
      <p:pic>
        <p:nvPicPr>
          <p:cNvPr id="8" name="Picture 7"/>
          <p:cNvPicPr>
            <a:picLocks noChangeAspect="1"/>
          </p:cNvPicPr>
          <p:nvPr/>
        </p:nvPicPr>
        <p:blipFill>
          <a:blip r:embed="rId4"/>
          <a:stretch>
            <a:fillRect/>
          </a:stretch>
        </p:blipFill>
        <p:spPr>
          <a:xfrm>
            <a:off x="692346" y="2434480"/>
            <a:ext cx="1820404" cy="3952589"/>
          </a:xfrm>
          <a:prstGeom prst="rect">
            <a:avLst/>
          </a:prstGeom>
        </p:spPr>
      </p:pic>
      <p:sp>
        <p:nvSpPr>
          <p:cNvPr id="2" name="Title 1"/>
          <p:cNvSpPr>
            <a:spLocks noGrp="1"/>
          </p:cNvSpPr>
          <p:nvPr>
            <p:ph type="title"/>
          </p:nvPr>
        </p:nvSpPr>
        <p:spPr/>
        <p:txBody>
          <a:bodyPr/>
          <a:lstStyle/>
          <a:p>
            <a:r>
              <a:rPr lang="en-CA" dirty="0">
                <a:latin typeface="+mj-lt"/>
              </a:rPr>
              <a:t>Finishing &amp; Checking</a:t>
            </a:r>
          </a:p>
        </p:txBody>
      </p:sp>
      <p:sp>
        <p:nvSpPr>
          <p:cNvPr id="3" name="Content Placeholder 2"/>
          <p:cNvSpPr>
            <a:spLocks noGrp="1"/>
          </p:cNvSpPr>
          <p:nvPr>
            <p:ph idx="1"/>
          </p:nvPr>
        </p:nvSpPr>
        <p:spPr>
          <a:xfrm>
            <a:off x="692346" y="1596567"/>
            <a:ext cx="10972800" cy="4525963"/>
          </a:xfrm>
        </p:spPr>
        <p:txBody>
          <a:bodyPr>
            <a:normAutofit/>
          </a:bodyPr>
          <a:lstStyle/>
          <a:p>
            <a:pPr marL="0" indent="0">
              <a:buNone/>
            </a:pPr>
            <a:r>
              <a:rPr lang="en-CA" sz="2400" dirty="0">
                <a:latin typeface="+mj-lt"/>
              </a:rPr>
              <a:t>Before clicking </a:t>
            </a:r>
            <a:r>
              <a:rPr lang="en-CA" sz="2400" b="1" dirty="0">
                <a:latin typeface="+mj-lt"/>
              </a:rPr>
              <a:t>Lock Questionnaire</a:t>
            </a:r>
            <a:r>
              <a:rPr lang="en-CA" sz="2400" dirty="0">
                <a:latin typeface="+mj-lt"/>
              </a:rPr>
              <a:t>, if the system tells you:</a:t>
            </a:r>
          </a:p>
        </p:txBody>
      </p:sp>
      <p:sp>
        <p:nvSpPr>
          <p:cNvPr id="5" name="AutoShape 17"/>
          <p:cNvSpPr>
            <a:spLocks noChangeArrowheads="1"/>
          </p:cNvSpPr>
          <p:nvPr/>
        </p:nvSpPr>
        <p:spPr bwMode="auto">
          <a:xfrm>
            <a:off x="2207568" y="3214985"/>
            <a:ext cx="3456384" cy="2561030"/>
          </a:xfrm>
          <a:prstGeom prst="leftArrow">
            <a:avLst>
              <a:gd name="adj1" fmla="val 64276"/>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Go back to incomplete </a:t>
            </a:r>
          </a:p>
          <a:p>
            <a:pPr algn="ctr"/>
            <a:r>
              <a:rPr lang="en-US" dirty="0">
                <a:latin typeface="+mj-lt"/>
                <a:cs typeface="Times New Roman" pitchFamily="18" charset="0"/>
              </a:rPr>
              <a:t>sections and fill in </a:t>
            </a:r>
          </a:p>
          <a:p>
            <a:pPr algn="ctr"/>
            <a:r>
              <a:rPr lang="en-US" dirty="0">
                <a:latin typeface="+mj-lt"/>
                <a:cs typeface="Times New Roman" pitchFamily="18" charset="0"/>
              </a:rPr>
              <a:t>any answers you missed</a:t>
            </a:r>
            <a:endParaRPr lang="en-CA" dirty="0">
              <a:latin typeface="+mj-lt"/>
              <a:cs typeface="Times New Roman" pitchFamily="18" charset="0"/>
            </a:endParaRPr>
          </a:p>
        </p:txBody>
      </p:sp>
      <p:sp>
        <p:nvSpPr>
          <p:cNvPr id="9" name="AutoShape 30"/>
          <p:cNvSpPr>
            <a:spLocks noChangeArrowheads="1"/>
          </p:cNvSpPr>
          <p:nvPr/>
        </p:nvSpPr>
        <p:spPr bwMode="auto">
          <a:xfrm>
            <a:off x="9853145" y="4240270"/>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Click </a:t>
            </a:r>
          </a:p>
          <a:p>
            <a:pPr algn="ctr"/>
            <a:r>
              <a:rPr lang="en-US" dirty="0">
                <a:latin typeface="+mj-lt"/>
                <a:cs typeface="Times New Roman" pitchFamily="18" charset="0"/>
              </a:rPr>
              <a:t>here</a:t>
            </a:r>
            <a:endParaRPr lang="en-CA" dirty="0">
              <a:latin typeface="+mj-lt"/>
              <a:cs typeface="Times New Roman" pitchFamily="18" charset="0"/>
            </a:endParaRPr>
          </a:p>
        </p:txBody>
      </p:sp>
      <p:sp>
        <p:nvSpPr>
          <p:cNvPr id="7" name="AutoShape 23"/>
          <p:cNvSpPr>
            <a:spLocks noChangeArrowheads="1"/>
          </p:cNvSpPr>
          <p:nvPr/>
        </p:nvSpPr>
        <p:spPr bwMode="auto">
          <a:xfrm>
            <a:off x="7740035" y="3326837"/>
            <a:ext cx="2994947"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You are done!</a:t>
            </a:r>
            <a:endParaRPr lang="en-CA" dirty="0">
              <a:latin typeface="+mj-lt"/>
              <a:cs typeface="Times New Roman" pitchFamily="18" charset="0"/>
            </a:endParaRPr>
          </a:p>
        </p:txBody>
      </p:sp>
      <p:pic>
        <p:nvPicPr>
          <p:cNvPr id="10242" name="Picture 2">
            <a:extLst>
              <a:ext uri="{FF2B5EF4-FFF2-40B4-BE49-F238E27FC236}">
                <a16:creationId xmlns:a16="http://schemas.microsoft.com/office/drawing/2014/main" id="{9D807863-2D69-4209-9543-5D73E5F20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68" y="5687080"/>
            <a:ext cx="3028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843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You will get a message asking you if you are sure you want to continue with locking a questionnaire</a:t>
            </a:r>
          </a:p>
          <a:p>
            <a:r>
              <a:rPr lang="en-CA" sz="2600" dirty="0">
                <a:latin typeface="+mj-lt"/>
              </a:rPr>
              <a:t>You will get a reminder to ensure that all sections are completed</a:t>
            </a: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pic>
        <p:nvPicPr>
          <p:cNvPr id="11269" name="Picture 5">
            <a:extLst>
              <a:ext uri="{FF2B5EF4-FFF2-40B4-BE49-F238E27FC236}">
                <a16:creationId xmlns:a16="http://schemas.microsoft.com/office/drawing/2014/main" id="{EB094E61-89AE-4A13-8E02-95B81ED0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72" y="3265299"/>
            <a:ext cx="3960440" cy="33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Incomplete Questionnaire</a:t>
            </a:r>
          </a:p>
        </p:txBody>
      </p:sp>
      <p:pic>
        <p:nvPicPr>
          <p:cNvPr id="11271" name="Picture 7">
            <a:extLst>
              <a:ext uri="{FF2B5EF4-FFF2-40B4-BE49-F238E27FC236}">
                <a16:creationId xmlns:a16="http://schemas.microsoft.com/office/drawing/2014/main" id="{37BFB707-E771-427F-956F-10AFD275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991" y="3271855"/>
            <a:ext cx="3960440" cy="3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Complete Questionnaire</a:t>
            </a:r>
          </a:p>
        </p:txBody>
      </p:sp>
    </p:spTree>
    <p:extLst>
      <p:ext uri="{BB962C8B-B14F-4D97-AF65-F5344CB8AC3E}">
        <p14:creationId xmlns:p14="http://schemas.microsoft.com/office/powerpoint/2010/main" val="486132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If all sections are completed, click YES</a:t>
            </a:r>
          </a:p>
          <a:p>
            <a:r>
              <a:rPr lang="en-CA" sz="2600" dirty="0">
                <a:latin typeface="+mj-lt"/>
              </a:rPr>
              <a:t>You will be returned to the Class List page</a:t>
            </a:r>
          </a:p>
          <a:p>
            <a:r>
              <a:rPr lang="en-CA" sz="2600" dirty="0">
                <a:latin typeface="+mj-lt"/>
              </a:rPr>
              <a:t>Notice how a </a:t>
            </a:r>
            <a:r>
              <a:rPr lang="en-CA" sz="2600" b="1" dirty="0">
                <a:latin typeface="+mj-lt"/>
              </a:rPr>
              <a:t>Locked</a:t>
            </a:r>
            <a:r>
              <a:rPr lang="en-CA" sz="2600" dirty="0">
                <a:latin typeface="+mj-lt"/>
              </a:rPr>
              <a:t> now appears beside the completed </a:t>
            </a:r>
          </a:p>
        </p:txBody>
      </p:sp>
      <p:pic>
        <p:nvPicPr>
          <p:cNvPr id="12291" name="Picture 3">
            <a:extLst>
              <a:ext uri="{FF2B5EF4-FFF2-40B4-BE49-F238E27FC236}">
                <a16:creationId xmlns:a16="http://schemas.microsoft.com/office/drawing/2014/main" id="{72D1301D-95E9-4FDE-B409-4F9D442D8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 y="3004873"/>
            <a:ext cx="11948269" cy="23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2456F572-8C98-4A86-A0DF-829CA1EB89B2}"/>
              </a:ext>
            </a:extLst>
          </p:cNvPr>
          <p:cNvSpPr/>
          <p:nvPr/>
        </p:nvSpPr>
        <p:spPr>
          <a:xfrm>
            <a:off x="8616280" y="4038990"/>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98367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061E134-2B1F-42C3-8D55-EC063106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68" y="1842098"/>
            <a:ext cx="10858064" cy="378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Tip #5</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
        <p:nvSpPr>
          <p:cNvPr id="9" name="Oval 8"/>
          <p:cNvSpPr/>
          <p:nvPr/>
        </p:nvSpPr>
        <p:spPr>
          <a:xfrm>
            <a:off x="620728" y="3573017"/>
            <a:ext cx="938768" cy="15121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263073" y="41490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263072" y="455770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39367" y="183702"/>
            <a:ext cx="6908800" cy="1104900"/>
          </a:xfrm>
        </p:spPr>
        <p:txBody>
          <a:bodyPr/>
          <a:lstStyle/>
          <a:p>
            <a:r>
              <a:rPr lang="en-US" dirty="0"/>
              <a:t>Child’s Brain</a:t>
            </a:r>
          </a:p>
        </p:txBody>
      </p:sp>
      <p:sp>
        <p:nvSpPr>
          <p:cNvPr id="3" name="Content Placeholder 2"/>
          <p:cNvSpPr>
            <a:spLocks noGrp="1"/>
          </p:cNvSpPr>
          <p:nvPr>
            <p:ph idx="4294967295"/>
          </p:nvPr>
        </p:nvSpPr>
        <p:spPr>
          <a:xfrm>
            <a:off x="1895429" y="1277154"/>
            <a:ext cx="8229600" cy="4530725"/>
          </a:xfrm>
        </p:spPr>
        <p:txBody>
          <a:bodyPr>
            <a:normAutofit/>
          </a:bodyPr>
          <a:lstStyle/>
          <a:p>
            <a:pPr marL="0" indent="0">
              <a:buNone/>
            </a:pPr>
            <a:r>
              <a:rPr lang="en-US" dirty="0"/>
              <a:t>Brains are built in a hierarchical fashion, from simplest circuits to more complex circuits. </a:t>
            </a:r>
          </a:p>
          <a:p>
            <a:pPr marL="0" indent="0">
              <a:buNone/>
            </a:pPr>
            <a:endParaRPr lang="en-US" dirty="0"/>
          </a:p>
        </p:txBody>
      </p:sp>
      <p:pic>
        <p:nvPicPr>
          <p:cNvPr id="4" name="Picture 3"/>
          <p:cNvPicPr>
            <a:picLocks noChangeAspect="1"/>
          </p:cNvPicPr>
          <p:nvPr/>
        </p:nvPicPr>
        <p:blipFill>
          <a:blip r:embed="rId3"/>
          <a:stretch>
            <a:fillRect/>
          </a:stretch>
        </p:blipFill>
        <p:spPr>
          <a:xfrm>
            <a:off x="1624073" y="2409505"/>
            <a:ext cx="8939389" cy="4094269"/>
          </a:xfrm>
          <a:prstGeom prst="rect">
            <a:avLst/>
          </a:prstGeom>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Tip #4</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en-CA" sz="1200" b="1" dirty="0">
              <a:solidFill>
                <a:srgbClr val="C00000"/>
              </a:solidFill>
              <a:latin typeface="+mj-lt"/>
            </a:endParaRPr>
          </a:p>
          <a:p>
            <a:pPr marL="0" indent="0" algn="ctr">
              <a:buNone/>
            </a:pPr>
            <a:r>
              <a:rPr lang="en-CA" sz="2800" b="1" dirty="0">
                <a:solidFill>
                  <a:srgbClr val="C00000"/>
                </a:solidFill>
                <a:latin typeface="+mj-lt"/>
              </a:rPr>
              <a:t>Continuously save as you work!</a:t>
            </a:r>
          </a:p>
          <a:p>
            <a:pPr marL="0" indent="0" algn="ctr">
              <a:buNone/>
            </a:pPr>
            <a:endParaRPr lang="en-CA" sz="2400" dirty="0">
              <a:latin typeface="+mj-lt"/>
            </a:endParaRPr>
          </a:p>
          <a:p>
            <a:pPr marL="0" indent="0" algn="ctr">
              <a:buNone/>
            </a:pPr>
            <a:r>
              <a:rPr lang="en-CA" sz="2600" b="1" dirty="0">
                <a:latin typeface="+mj-lt"/>
              </a:rPr>
              <a:t>	  After 15 minutes of inactivity you will </a:t>
            </a:r>
            <a:br>
              <a:rPr lang="en-CA" sz="2600" b="1" dirty="0">
                <a:latin typeface="+mj-lt"/>
              </a:rPr>
            </a:br>
            <a:r>
              <a:rPr lang="en-CA" sz="2600" b="1" dirty="0">
                <a:latin typeface="+mj-lt"/>
              </a:rPr>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07968" y="3717032"/>
            <a:ext cx="2592288" cy="1569660"/>
          </a:xfrm>
          <a:prstGeom prst="rect">
            <a:avLst/>
          </a:prstGeom>
          <a:noFill/>
        </p:spPr>
        <p:txBody>
          <a:bodyPr wrap="square" rtlCol="0">
            <a:spAutoFit/>
          </a:bodyPr>
          <a:lstStyle/>
          <a:p>
            <a:pPr algn="ctr"/>
            <a:r>
              <a:rPr lang="en-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Please Pay Special Attention to the Following Questions</a:t>
            </a: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336" y="633480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Identified Special Needs</a:t>
            </a:r>
          </a:p>
        </p:txBody>
      </p:sp>
      <p:sp>
        <p:nvSpPr>
          <p:cNvPr id="3" name="Content Placeholder 2"/>
          <p:cNvSpPr>
            <a:spLocks noGrp="1"/>
          </p:cNvSpPr>
          <p:nvPr>
            <p:ph idx="1"/>
          </p:nvPr>
        </p:nvSpPr>
        <p:spPr>
          <a:xfrm>
            <a:off x="1981200" y="1600200"/>
            <a:ext cx="8229600" cy="5141168"/>
          </a:xfrm>
        </p:spPr>
        <p:txBody>
          <a:bodyPr>
            <a:normAutofit/>
          </a:bodyPr>
          <a:lstStyle/>
          <a:p>
            <a:pPr marL="0" indent="0" algn="ctr">
              <a:buNone/>
            </a:pPr>
            <a:r>
              <a:rPr lang="en-CA" sz="2400" dirty="0">
                <a:latin typeface="+mj-lt"/>
              </a:rPr>
              <a:t>Identified Special Needs </a:t>
            </a:r>
            <a:r>
              <a:rPr lang="en-CA" sz="2400" b="1" dirty="0">
                <a:solidFill>
                  <a:srgbClr val="C00000"/>
                </a:solidFill>
                <a:latin typeface="+mj-lt"/>
              </a:rPr>
              <a:t>cannot be left blank!</a:t>
            </a: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1200" dirty="0">
              <a:latin typeface="+mj-lt"/>
            </a:endParaRPr>
          </a:p>
          <a:p>
            <a:pPr marL="0" indent="0" algn="ctr">
              <a:buNone/>
            </a:pPr>
            <a:r>
              <a:rPr lang="en-CA" sz="2400" dirty="0">
                <a:latin typeface="+mj-lt"/>
              </a:rPr>
              <a:t>Please refer to your Guide for further instructions</a:t>
            </a:r>
          </a:p>
        </p:txBody>
      </p:sp>
      <p:graphicFrame>
        <p:nvGraphicFramePr>
          <p:cNvPr id="4" name="Table 3"/>
          <p:cNvGraphicFramePr>
            <a:graphicFrameLocks noGrp="1"/>
          </p:cNvGraphicFramePr>
          <p:nvPr>
            <p:extLst>
              <p:ext uri="{D42A27DB-BD31-4B8C-83A1-F6EECF244321}">
                <p14:modId xmlns:p14="http://schemas.microsoft.com/office/powerpoint/2010/main" val="3815998782"/>
              </p:ext>
            </p:extLst>
          </p:nvPr>
        </p:nvGraphicFramePr>
        <p:xfrm>
          <a:off x="2963616" y="2256766"/>
          <a:ext cx="6156721" cy="3332475"/>
        </p:xfrm>
        <a:graphic>
          <a:graphicData uri="http://schemas.openxmlformats.org/drawingml/2006/table">
            <a:tbl>
              <a:tblPr firstRow="1" bandRow="1" bandCol="1">
                <a:tableStyleId>{5C22544A-7EE6-4342-B048-85BDC9FD1C3A}</a:tableStyleId>
              </a:tblPr>
              <a:tblGrid>
                <a:gridCol w="2760478">
                  <a:extLst>
                    <a:ext uri="{9D8B030D-6E8A-4147-A177-3AD203B41FA5}">
                      <a16:colId xmlns:a16="http://schemas.microsoft.com/office/drawing/2014/main" val="20000"/>
                    </a:ext>
                  </a:extLst>
                </a:gridCol>
                <a:gridCol w="3396243">
                  <a:extLst>
                    <a:ext uri="{9D8B030D-6E8A-4147-A177-3AD203B41FA5}">
                      <a16:colId xmlns:a16="http://schemas.microsoft.com/office/drawing/2014/main" val="20001"/>
                    </a:ext>
                  </a:extLst>
                </a:gridCol>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dirty="0">
                          <a:effectLst/>
                          <a:latin typeface="Times New Roman" pitchFamily="18" charset="0"/>
                          <a:cs typeface="Times New Roman" pitchFamily="18" charset="0"/>
                        </a:rPr>
                        <a:t>No</a:t>
                      </a:r>
                      <a:endParaRPr lang="en-CA" sz="18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0"/>
                  </a:ext>
                </a:extLst>
              </a:tr>
              <a:tr h="3025334">
                <a:tc>
                  <a:txBody>
                    <a:bodyPr/>
                    <a:lstStyle/>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identified already as needing special assistance due to chronic medical, physical, or mental disabling conditions, e.g., autism, fetal alcohol syndrome, Down syndrome</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requires special assistance in the classroom</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mj-lt"/>
                          <a:cs typeface="Times New Roman" pitchFamily="18" charset="0"/>
                        </a:rPr>
                        <a:t> * * Gifted or talented * *</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mark, instead, their special talents in Section B, questions 34-39</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indicate the problem in Section D of the questionnaire.)</a:t>
                      </a:r>
                      <a:endParaRPr lang="en-CA" sz="1600" dirty="0">
                        <a:effectLst/>
                        <a:latin typeface="+mj-lt"/>
                        <a:ea typeface="Times New Roman"/>
                        <a:cs typeface="Times New Roman" pitchFamily="18" charset="0"/>
                      </a:endParaRPr>
                    </a:p>
                  </a:txBody>
                  <a:tcPr marL="68580" marR="68580" marT="17780" marB="177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4374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92896"/>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Student Status Question</a:t>
            </a:r>
          </a:p>
        </p:txBody>
      </p:sp>
      <p:sp>
        <p:nvSpPr>
          <p:cNvPr id="3" name="Content Placeholder 2"/>
          <p:cNvSpPr>
            <a:spLocks noGrp="1"/>
          </p:cNvSpPr>
          <p:nvPr>
            <p:ph idx="1"/>
          </p:nvPr>
        </p:nvSpPr>
        <p:spPr>
          <a:xfrm>
            <a:off x="609600" y="1711350"/>
            <a:ext cx="5990456" cy="4525963"/>
          </a:xfrm>
        </p:spPr>
        <p:txBody>
          <a:bodyPr>
            <a:noAutofit/>
          </a:bodyPr>
          <a:lstStyle/>
          <a:p>
            <a:r>
              <a:rPr lang="en-CA" sz="2400" dirty="0">
                <a:latin typeface="+mj-lt"/>
              </a:rPr>
              <a:t>Students must currently be in your class to do the </a:t>
            </a:r>
          </a:p>
          <a:p>
            <a:endParaRPr lang="en-CA" sz="2000" dirty="0">
              <a:latin typeface="+mj-lt"/>
            </a:endParaRPr>
          </a:p>
          <a:p>
            <a:r>
              <a:rPr lang="en-CA" sz="2400" dirty="0">
                <a:latin typeface="+mj-lt"/>
              </a:rPr>
              <a:t>If you have selected a</a:t>
            </a:r>
            <a:br>
              <a:rPr lang="en-CA" sz="2400" dirty="0">
                <a:latin typeface="+mj-lt"/>
              </a:rPr>
            </a:br>
            <a:r>
              <a:rPr lang="en-CA" sz="2400" dirty="0">
                <a:latin typeface="+mj-lt"/>
              </a:rPr>
              <a:t>response </a:t>
            </a:r>
            <a:r>
              <a:rPr lang="en-CA" sz="2400" b="1" dirty="0">
                <a:latin typeface="+mj-lt"/>
              </a:rPr>
              <a:t>other</a:t>
            </a:r>
            <a:r>
              <a:rPr lang="en-CA" sz="2400" dirty="0">
                <a:latin typeface="+mj-lt"/>
              </a:rPr>
              <a:t> than “</a:t>
            </a:r>
            <a:r>
              <a:rPr lang="en-CA" sz="2400" dirty="0">
                <a:solidFill>
                  <a:srgbClr val="FF0000"/>
                </a:solidFill>
                <a:latin typeface="+mj-lt"/>
              </a:rPr>
              <a:t>In class more than a month</a:t>
            </a:r>
            <a:r>
              <a:rPr lang="en-CA" sz="2400" dirty="0">
                <a:latin typeface="+mj-lt"/>
              </a:rPr>
              <a:t>”…</a:t>
            </a:r>
          </a:p>
          <a:p>
            <a:endParaRPr lang="en-CA" sz="2000" dirty="0">
              <a:latin typeface="+mj-lt"/>
            </a:endParaRPr>
          </a:p>
          <a:p>
            <a:pPr marL="0" indent="0">
              <a:buNone/>
            </a:pPr>
            <a:r>
              <a:rPr lang="en-CA" sz="2400" dirty="0">
                <a:latin typeface="+mj-lt"/>
              </a:rPr>
              <a:t>… the system will tell you to</a:t>
            </a:r>
            <a:br>
              <a:rPr lang="en-CA" sz="2400" dirty="0">
                <a:latin typeface="+mj-lt"/>
              </a:rPr>
            </a:br>
            <a:r>
              <a:rPr lang="en-CA" sz="2400" dirty="0">
                <a:latin typeface="+mj-lt"/>
              </a:rPr>
              <a:t>stop and </a:t>
            </a:r>
            <a:r>
              <a:rPr lang="en-CA" sz="2400" b="1" dirty="0">
                <a:latin typeface="+mj-lt"/>
              </a:rPr>
              <a:t>lock</a:t>
            </a:r>
            <a:r>
              <a:rPr lang="en-CA" sz="2400" dirty="0">
                <a:latin typeface="+mj-lt"/>
              </a:rPr>
              <a:t> </a:t>
            </a:r>
            <a:r>
              <a:rPr lang="en-CA" sz="2400" b="1" dirty="0">
                <a:latin typeface="+mj-lt"/>
              </a:rPr>
              <a:t>and submit </a:t>
            </a:r>
            <a:r>
              <a:rPr lang="en-CA" sz="2400" dirty="0">
                <a:latin typeface="+mj-lt"/>
              </a:rPr>
              <a:t>your questionnaire</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2090942"/>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1981200" y="1484784"/>
            <a:ext cx="8229600" cy="5256584"/>
          </a:xfrm>
        </p:spPr>
        <p:txBody>
          <a:bodyPr>
            <a:normAutofit/>
          </a:bodyPr>
          <a:lstStyle/>
          <a:p>
            <a:r>
              <a:rPr lang="en-CA" sz="2600" dirty="0">
                <a:latin typeface="+mj-lt"/>
              </a:rPr>
              <a:t>In the event that a student in your class is not included on your class list, you will need to add them.</a:t>
            </a:r>
          </a:p>
          <a:p>
            <a:r>
              <a:rPr lang="en-CA" sz="2600" dirty="0">
                <a:latin typeface="+mj-lt"/>
              </a:rPr>
              <a:t>Do so by clicking the </a:t>
            </a:r>
            <a:r>
              <a:rPr lang="en-CA" b="1" dirty="0">
                <a:latin typeface="+mj-lt"/>
              </a:rPr>
              <a:t>+ Add </a:t>
            </a:r>
            <a:r>
              <a:rPr lang="en-CA" sz="2600" dirty="0">
                <a:latin typeface="+mj-lt"/>
              </a:rPr>
              <a:t>button at the top of your class list.</a:t>
            </a:r>
          </a:p>
          <a:p>
            <a:endParaRPr lang="en-CA" sz="1000" dirty="0">
              <a:latin typeface="+mj-lt"/>
            </a:endParaRPr>
          </a:p>
        </p:txBody>
      </p:sp>
      <p:pic>
        <p:nvPicPr>
          <p:cNvPr id="14338" name="Picture 2">
            <a:extLst>
              <a:ext uri="{FF2B5EF4-FFF2-40B4-BE49-F238E27FC236}">
                <a16:creationId xmlns:a16="http://schemas.microsoft.com/office/drawing/2014/main" id="{F5A728EB-A8E0-499A-8B43-7F264576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68" y="3717032"/>
            <a:ext cx="11505263" cy="188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90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6624542" y="1484784"/>
            <a:ext cx="5736154" cy="5256584"/>
          </a:xfrm>
        </p:spPr>
        <p:txBody>
          <a:bodyPr>
            <a:normAutofit/>
          </a:bodyPr>
          <a:lstStyle/>
          <a:p>
            <a:r>
              <a:rPr lang="en-CA" sz="2600" dirty="0">
                <a:latin typeface="+mj-lt"/>
              </a:rPr>
              <a:t>The system automatically generates a new EDI ID for any new child added to the class list</a:t>
            </a:r>
          </a:p>
          <a:p>
            <a:endParaRPr lang="en-CA" sz="1000" dirty="0">
              <a:latin typeface="+mj-lt"/>
            </a:endParaRPr>
          </a:p>
          <a:p>
            <a:r>
              <a:rPr lang="en-CA" sz="2600" dirty="0">
                <a:latin typeface="+mj-lt"/>
              </a:rPr>
              <a:t>Make sure to add the student’s </a:t>
            </a:r>
            <a:r>
              <a:rPr lang="en-CA" sz="2600" b="1" dirty="0">
                <a:latin typeface="+mj-lt"/>
              </a:rPr>
              <a:t>Local ID before</a:t>
            </a:r>
            <a:r>
              <a:rPr lang="en-CA" sz="2600" dirty="0">
                <a:latin typeface="+mj-lt"/>
              </a:rPr>
              <a:t> going into the child’s questionnaire. You won’t be able to enter it afterwards.</a:t>
            </a:r>
          </a:p>
          <a:p>
            <a:r>
              <a:rPr lang="en-CA" sz="2600" dirty="0">
                <a:latin typeface="+mj-lt"/>
              </a:rPr>
              <a:t>Remember to add all of the student’s information on the </a:t>
            </a:r>
            <a:r>
              <a:rPr lang="en-CA" sz="2600" b="1" dirty="0">
                <a:latin typeface="+mj-lt"/>
              </a:rPr>
              <a:t>Demographics</a:t>
            </a:r>
            <a:r>
              <a:rPr lang="en-CA" sz="2600" dirty="0">
                <a:latin typeface="+mj-lt"/>
              </a:rPr>
              <a:t> page</a:t>
            </a:r>
          </a:p>
          <a:p>
            <a:r>
              <a:rPr lang="en-CA" sz="2600" dirty="0">
                <a:latin typeface="+mj-lt"/>
              </a:rPr>
              <a:t>Click Save</a:t>
            </a:r>
          </a:p>
        </p:txBody>
      </p:sp>
      <p:pic>
        <p:nvPicPr>
          <p:cNvPr id="15362" name="Picture 2">
            <a:extLst>
              <a:ext uri="{FF2B5EF4-FFF2-40B4-BE49-F238E27FC236}">
                <a16:creationId xmlns:a16="http://schemas.microsoft.com/office/drawing/2014/main" id="{00872752-1824-4784-AA5A-E7C32C73DF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326" y="1637364"/>
            <a:ext cx="4748383" cy="4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63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937187"/>
            <a:ext cx="10873208" cy="5256584"/>
          </a:xfrm>
        </p:spPr>
        <p:txBody>
          <a:bodyPr>
            <a:normAutofit/>
          </a:bodyPr>
          <a:lstStyle/>
          <a:p>
            <a:r>
              <a:rPr lang="en-CA" sz="2600" dirty="0">
                <a:latin typeface="+mj-lt"/>
              </a:rPr>
              <a:t>The e-        system will not allow you to delete any student from your class list. No student should be deleted from your class list. </a:t>
            </a:r>
          </a:p>
          <a:p>
            <a:endParaRPr lang="en-CA" sz="1000" dirty="0">
              <a:latin typeface="+mj-lt"/>
            </a:endParaRPr>
          </a:p>
          <a:p>
            <a:r>
              <a:rPr lang="en-CA" sz="2600" dirty="0">
                <a:latin typeface="+mj-lt"/>
              </a:rPr>
              <a:t>If a student has never been in your class, please contact the Offord Centre to have the EDI ID removed. </a:t>
            </a:r>
          </a:p>
          <a:p>
            <a:endParaRPr lang="en-CA" sz="1200" dirty="0">
              <a:latin typeface="+mj-lt"/>
            </a:endParaRPr>
          </a:p>
          <a:p>
            <a:r>
              <a:rPr lang="en-CA" sz="2600" dirty="0">
                <a:latin typeface="+mj-lt"/>
              </a:rPr>
              <a:t>If a child has moved away, you should select either “</a:t>
            </a:r>
            <a:r>
              <a:rPr lang="en-CA" sz="2600" dirty="0">
                <a:solidFill>
                  <a:srgbClr val="C00000"/>
                </a:solidFill>
                <a:latin typeface="+mj-lt"/>
              </a:rPr>
              <a:t>moved out of class</a:t>
            </a:r>
            <a:r>
              <a:rPr lang="en-CA" sz="2600" dirty="0">
                <a:latin typeface="+mj-lt"/>
              </a:rPr>
              <a:t>” or “</a:t>
            </a:r>
            <a:r>
              <a:rPr lang="en-CA" sz="2600" dirty="0">
                <a:solidFill>
                  <a:srgbClr val="C00000"/>
                </a:solidFill>
                <a:latin typeface="+mj-lt"/>
              </a:rPr>
              <a:t>moved out of school</a:t>
            </a:r>
            <a:r>
              <a:rPr lang="en-CA" sz="2600" dirty="0">
                <a:latin typeface="+mj-lt"/>
              </a:rPr>
              <a:t>” in the student status question of the demographics section. </a:t>
            </a: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en-CA" dirty="0">
                <a:latin typeface="+mj-lt"/>
              </a:rPr>
              <a:t>Deleting a student</a:t>
            </a:r>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937187"/>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97"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Done?</a:t>
            </a:r>
          </a:p>
        </p:txBody>
      </p:sp>
      <p:sp>
        <p:nvSpPr>
          <p:cNvPr id="4" name="Content Placeholder 3"/>
          <p:cNvSpPr>
            <a:spLocks noGrp="1"/>
          </p:cNvSpPr>
          <p:nvPr>
            <p:ph sz="half" idx="1"/>
          </p:nvPr>
        </p:nvSpPr>
        <p:spPr>
          <a:xfrm>
            <a:off x="3647728" y="1484784"/>
            <a:ext cx="6696744" cy="1440160"/>
          </a:xfrm>
          <a:solidFill>
            <a:schemeClr val="bg1"/>
          </a:solidFill>
        </p:spPr>
        <p:txBody>
          <a:bodyPr>
            <a:normAutofit/>
          </a:bodyPr>
          <a:lstStyle/>
          <a:p>
            <a:pPr marL="0" indent="0">
              <a:buNone/>
            </a:pPr>
            <a:r>
              <a:rPr lang="en-CA" sz="2400" dirty="0">
                <a:latin typeface="+mj-lt"/>
              </a:rPr>
              <a:t> </a:t>
            </a:r>
          </a:p>
          <a:p>
            <a:pPr marL="0" indent="0">
              <a:buNone/>
            </a:pPr>
            <a:r>
              <a:rPr lang="en-CA" sz="2400" dirty="0">
                <a:latin typeface="+mj-lt"/>
              </a:rPr>
              <a:t>Remember to fill out your </a:t>
            </a:r>
            <a:r>
              <a:rPr lang="en-CA" sz="2400" b="1" dirty="0">
                <a:solidFill>
                  <a:srgbClr val="FF0000"/>
                </a:solidFill>
                <a:latin typeface="+mj-lt"/>
              </a:rPr>
              <a:t>Teacher Profile </a:t>
            </a:r>
            <a:r>
              <a:rPr lang="en-CA" sz="2400" dirty="0">
                <a:latin typeface="+mj-lt"/>
              </a:rPr>
              <a:t>Form</a:t>
            </a:r>
            <a:r>
              <a:rPr lang="en-CA" sz="2400" dirty="0">
                <a:solidFill>
                  <a:srgbClr val="FF0000"/>
                </a:solidFill>
                <a:latin typeface="+mj-lt"/>
              </a:rPr>
              <a:t> </a:t>
            </a:r>
            <a:r>
              <a:rPr lang="en-CA" sz="2400" dirty="0">
                <a:latin typeface="+mj-lt"/>
              </a:rPr>
              <a:t>(located on the Dashboard Menu)</a:t>
            </a:r>
          </a:p>
        </p:txBody>
      </p:sp>
      <p:sp>
        <p:nvSpPr>
          <p:cNvPr id="8" name="Right Arrow 7"/>
          <p:cNvSpPr/>
          <p:nvPr/>
        </p:nvSpPr>
        <p:spPr>
          <a:xfrm>
            <a:off x="4079777"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sp>
        <p:nvSpPr>
          <p:cNvPr id="9" name="Right Arrow 8"/>
          <p:cNvSpPr/>
          <p:nvPr/>
        </p:nvSpPr>
        <p:spPr>
          <a:xfrm>
            <a:off x="4080918"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pic>
        <p:nvPicPr>
          <p:cNvPr id="16388" name="Picture 4">
            <a:extLst>
              <a:ext uri="{FF2B5EF4-FFF2-40B4-BE49-F238E27FC236}">
                <a16:creationId xmlns:a16="http://schemas.microsoft.com/office/drawing/2014/main" id="{CC0EF493-254D-42B6-A66A-7949CF7BE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4" y="2862970"/>
            <a:ext cx="7152203"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534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5"/>
          <a:stretch/>
        </p:blipFill>
        <p:spPr bwMode="auto">
          <a:xfrm>
            <a:off x="1703512" y="1128449"/>
            <a:ext cx="8352928" cy="4388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a:latin typeface="+mj-lt"/>
              </a:rPr>
              <a:t>Privacy &amp; Confidentiality</a:t>
            </a:r>
          </a:p>
        </p:txBody>
      </p:sp>
      <p:sp>
        <p:nvSpPr>
          <p:cNvPr id="6" name="Content Placeholder 5"/>
          <p:cNvSpPr>
            <a:spLocks noGrp="1"/>
          </p:cNvSpPr>
          <p:nvPr>
            <p:ph idx="1"/>
          </p:nvPr>
        </p:nvSpPr>
        <p:spPr>
          <a:xfrm>
            <a:off x="1981200" y="5085184"/>
            <a:ext cx="8229600" cy="1772816"/>
          </a:xfrm>
          <a:solidFill>
            <a:schemeClr val="bg1"/>
          </a:solidFill>
        </p:spPr>
        <p:txBody>
          <a:bodyPr>
            <a:normAutofit/>
          </a:bodyPr>
          <a:lstStyle/>
          <a:p>
            <a:pPr marL="0" indent="0" algn="ctr">
              <a:buNone/>
            </a:pPr>
            <a:r>
              <a:rPr lang="en-CA" sz="2400" dirty="0">
                <a:latin typeface="+mj-lt"/>
              </a:rPr>
              <a:t>All information collected is kept </a:t>
            </a:r>
            <a:r>
              <a:rPr lang="en-CA" sz="2400" b="1" u="sng" dirty="0">
                <a:latin typeface="+mj-lt"/>
              </a:rPr>
              <a:t>completely</a:t>
            </a:r>
            <a:r>
              <a:rPr lang="en-CA" sz="2400" dirty="0">
                <a:latin typeface="+mj-lt"/>
              </a:rPr>
              <a:t> confidential &amp; is used for research purposes only</a:t>
            </a:r>
          </a:p>
          <a:p>
            <a:pPr marL="0" indent="0" algn="ctr">
              <a:buNone/>
            </a:pPr>
            <a:endParaRPr lang="en-CA" sz="1000" dirty="0">
              <a:latin typeface="+mj-lt"/>
            </a:endParaRPr>
          </a:p>
          <a:p>
            <a:pPr marL="0" indent="0" algn="ctr">
              <a:buNone/>
            </a:pPr>
            <a:r>
              <a:rPr lang="en-CA" sz="2400" i="1" dirty="0">
                <a:solidFill>
                  <a:srgbClr val="FF0000"/>
                </a:solidFill>
                <a:latin typeface="+mj-lt"/>
              </a:rPr>
              <a:t>No child or teacher is EVER identified in our reporting</a:t>
            </a:r>
          </a:p>
        </p:txBody>
      </p:sp>
    </p:spTree>
    <p:extLst>
      <p:ext uri="{BB962C8B-B14F-4D97-AF65-F5344CB8AC3E}">
        <p14:creationId xmlns:p14="http://schemas.microsoft.com/office/powerpoint/2010/main" val="1285687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Resources</a:t>
            </a:r>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website: edi.offordcentre.com</a:t>
            </a:r>
            <a:endParaRPr lang="en-US" b="1" dirty="0">
              <a:solidFill>
                <a:srgbClr val="000066"/>
              </a:solidFill>
              <a:latin typeface="+mn-lt"/>
            </a:endParaRPr>
          </a:p>
          <a:p>
            <a:pPr marL="0" indent="0">
              <a:buNone/>
            </a:pPr>
            <a:endParaRPr lang="en-US" dirty="0"/>
          </a:p>
          <a:p>
            <a:pPr marL="0" indent="0">
              <a:buNone/>
            </a:pPr>
            <a:endParaRPr lang="en-US" dirty="0"/>
          </a:p>
        </p:txBody>
      </p:sp>
      <p:pic>
        <p:nvPicPr>
          <p:cNvPr id="17410" name="Picture 2">
            <a:extLst>
              <a:ext uri="{FF2B5EF4-FFF2-40B4-BE49-F238E27FC236}">
                <a16:creationId xmlns:a16="http://schemas.microsoft.com/office/drawing/2014/main" id="{A0E198BD-E4F5-443F-8AC6-2B97599091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518" t="11444" r="896" b="7149"/>
          <a:stretch/>
        </p:blipFill>
        <p:spPr bwMode="auto">
          <a:xfrm>
            <a:off x="1591201" y="1844824"/>
            <a:ext cx="896929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9">
            <a:extLst>
              <a:ext uri="{FF2B5EF4-FFF2-40B4-BE49-F238E27FC236}">
                <a16:creationId xmlns:a16="http://schemas.microsoft.com/office/drawing/2014/main" id="{BEE790BE-580D-4A35-84E9-35CDBB0DC20C}"/>
              </a:ext>
            </a:extLst>
          </p:cNvPr>
          <p:cNvSpPr/>
          <p:nvPr/>
        </p:nvSpPr>
        <p:spPr>
          <a:xfrm>
            <a:off x="3108735" y="249393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5901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19" t="16656" r="10266" b="7663"/>
          <a:stretch/>
        </p:blipFill>
        <p:spPr>
          <a:xfrm>
            <a:off x="1524000" y="1458170"/>
            <a:ext cx="9144000" cy="4904121"/>
          </a:xfrm>
          <a:prstGeom prst="rect">
            <a:avLst/>
          </a:prstGeom>
        </p:spPr>
      </p:pic>
      <p:sp>
        <p:nvSpPr>
          <p:cNvPr id="6" name="Title 5"/>
          <p:cNvSpPr>
            <a:spLocks noGrp="1"/>
          </p:cNvSpPr>
          <p:nvPr>
            <p:ph type="title"/>
          </p:nvPr>
        </p:nvSpPr>
        <p:spPr/>
        <p:txBody>
          <a:bodyPr/>
          <a:lstStyle/>
          <a:p>
            <a:r>
              <a:rPr lang="en-US" dirty="0"/>
              <a:t>Child and family are not alone</a:t>
            </a:r>
          </a:p>
        </p:txBody>
      </p:sp>
      <p:sp>
        <p:nvSpPr>
          <p:cNvPr id="7" name="TextBox 2"/>
          <p:cNvSpPr txBox="1">
            <a:spLocks noChangeArrowheads="1"/>
          </p:cNvSpPr>
          <p:nvPr/>
        </p:nvSpPr>
        <p:spPr bwMode="auto">
          <a:xfrm>
            <a:off x="8918691" y="6582132"/>
            <a:ext cx="17491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defTabSz="457200"/>
            <a:r>
              <a:rPr lang="en-US" sz="1200" dirty="0">
                <a:solidFill>
                  <a:srgbClr val="00274E"/>
                </a:solidFill>
              </a:rPr>
              <a:t>From Hertzman, 2010</a:t>
            </a:r>
          </a:p>
        </p:txBody>
      </p:sp>
    </p:spTree>
    <p:extLst>
      <p:ext uri="{BB962C8B-B14F-4D97-AF65-F5344CB8AC3E}">
        <p14:creationId xmlns:p14="http://schemas.microsoft.com/office/powerpoint/2010/main" val="1498297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Resources</a:t>
            </a:r>
          </a:p>
        </p:txBody>
      </p:sp>
      <p:pic>
        <p:nvPicPr>
          <p:cNvPr id="4" name="Content Placeholder 3"/>
          <p:cNvPicPr>
            <a:picLocks noGrp="1" noChangeAspect="1"/>
          </p:cNvPicPr>
          <p:nvPr>
            <p:ph idx="1"/>
          </p:nvPr>
        </p:nvPicPr>
        <p:blipFill rotWithShape="1">
          <a:blip r:embed="rId3"/>
          <a:srcRect t="12728" b="6364"/>
          <a:stretch/>
        </p:blipFill>
        <p:spPr>
          <a:xfrm>
            <a:off x="1755190" y="1844824"/>
            <a:ext cx="8681619" cy="3661867"/>
          </a:xfrm>
          <a:prstGeom prst="rect">
            <a:avLst/>
          </a:prstGeom>
        </p:spPr>
      </p:pic>
    </p:spTree>
    <p:extLst>
      <p:ext uri="{BB962C8B-B14F-4D97-AF65-F5344CB8AC3E}">
        <p14:creationId xmlns:p14="http://schemas.microsoft.com/office/powerpoint/2010/main" val="3006486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576" y="2060849"/>
            <a:ext cx="3600400" cy="4525963"/>
          </a:xfrm>
        </p:spPr>
        <p:txBody>
          <a:bodyPr>
            <a:normAutofit fontScale="92500" lnSpcReduction="10000"/>
          </a:bodyPr>
          <a:lstStyle/>
          <a:p>
            <a:endParaRPr lang="en-CA" dirty="0">
              <a:latin typeface="+mj-lt"/>
            </a:endParaRPr>
          </a:p>
          <a:p>
            <a:pPr marL="0" indent="0">
              <a:buNone/>
            </a:pPr>
            <a:r>
              <a:rPr lang="en-CA" sz="2800" b="1" dirty="0">
                <a:solidFill>
                  <a:srgbClr val="FF0000"/>
                </a:solidFill>
                <a:latin typeface="+mj-lt"/>
              </a:rPr>
              <a:t>For questions, please contact your local    coordinator or the Offord Centre for Child Studies at:</a:t>
            </a:r>
          </a:p>
          <a:p>
            <a:pPr marL="0" indent="0">
              <a:buNone/>
            </a:pPr>
            <a:br>
              <a:rPr lang="en-CA" sz="2800" b="1" dirty="0">
                <a:solidFill>
                  <a:srgbClr val="FF0000"/>
                </a:solidFill>
                <a:latin typeface="+mj-lt"/>
              </a:rPr>
            </a:br>
            <a:br>
              <a:rPr lang="en-CA" sz="1000" b="1" dirty="0">
                <a:solidFill>
                  <a:srgbClr val="FF0000"/>
                </a:solidFill>
                <a:latin typeface="+mj-lt"/>
              </a:rPr>
            </a:br>
            <a:r>
              <a:rPr lang="en-CA" sz="2800" dirty="0">
                <a:latin typeface="+mj-lt"/>
                <a:hlinkClick r:id="rId5"/>
              </a:rPr>
              <a:t>webmaster@e-edi.ca</a:t>
            </a:r>
            <a:endParaRPr lang="en-CA" sz="2800" dirty="0">
              <a:latin typeface="+mj-lt"/>
            </a:endParaRPr>
          </a:p>
          <a:p>
            <a:pPr marL="0" indent="0">
              <a:buNone/>
            </a:pPr>
            <a:r>
              <a:rPr lang="en-CA" sz="2800" dirty="0">
                <a:latin typeface="+mj-lt"/>
                <a:hlinkClick r:id="rId6"/>
              </a:rPr>
              <a:t>rasope@mcmaster.ca</a:t>
            </a:r>
            <a:endParaRPr lang="en-CA" sz="2800" dirty="0">
              <a:latin typeface="+mj-lt"/>
            </a:endParaRPr>
          </a:p>
          <a:p>
            <a:pPr marL="0" indent="0">
              <a:buNone/>
            </a:pPr>
            <a:r>
              <a:rPr lang="en-CA" sz="2800" dirty="0">
                <a:latin typeface="+mj-lt"/>
              </a:rPr>
              <a:t>  </a:t>
            </a:r>
          </a:p>
        </p:txBody>
      </p:sp>
      <p:pic>
        <p:nvPicPr>
          <p:cNvPr id="5" name="Picture 2" descr="https://usedi.ucla.edu/images/EDI%20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725144"/>
            <a:ext cx="5760640" cy="1143000"/>
          </a:xfrm>
          <a:noFill/>
          <a:ln>
            <a:noFill/>
          </a:ln>
        </p:spPr>
        <p:txBody>
          <a:bodyPr>
            <a:normAutofit fontScale="90000"/>
          </a:bodyPr>
          <a:lstStyle/>
          <a:p>
            <a:r>
              <a:rPr lang="en-CA" b="1" dirty="0">
                <a:solidFill>
                  <a:schemeClr val="tx1"/>
                </a:solidFill>
                <a:latin typeface="+mj-lt"/>
              </a:rPr>
              <a:t>Thank You!</a:t>
            </a:r>
            <a:br>
              <a:rPr lang="en-CA" b="1" dirty="0">
                <a:solidFill>
                  <a:schemeClr val="tx1"/>
                </a:solidFill>
                <a:latin typeface="+mj-lt"/>
              </a:rPr>
            </a:br>
            <a:r>
              <a:rPr lang="en-CA" sz="4400" dirty="0">
                <a:latin typeface="+mj-lt"/>
                <a:hlinkClick r:id="rId4"/>
              </a:rPr>
              <a:t>rasope@mcmaster.ca</a:t>
            </a:r>
            <a:br>
              <a:rPr lang="en-CA" sz="4400" dirty="0">
                <a:latin typeface="+mj-lt"/>
              </a:rPr>
            </a:br>
            <a:endParaRPr lang="en-CA" b="1" dirty="0">
              <a:solidFill>
                <a:schemeClr val="tx1"/>
              </a:solidFill>
              <a:latin typeface="+mj-lt"/>
            </a:endParaRPr>
          </a:p>
        </p:txBody>
      </p:sp>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08377" y="0"/>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lnSpcReduction="10000"/>
          </a:bodyPr>
          <a:lstStyle/>
          <a:p>
            <a:pPr marL="0" indent="0" algn="ctr">
              <a:spcAft>
                <a:spcPts val="1200"/>
              </a:spcAft>
              <a:buNone/>
            </a:pPr>
            <a:r>
              <a:rPr lang="en-US" altLang="en-US" sz="3600" dirty="0"/>
              <a:t>An effort in the early years when neural systems are most plastic and susceptible to influence can have long-lasting positive outcomes</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41129739"/>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latin typeface="+mj-lt"/>
              </a:rPr>
              <a:t>Why Measure?</a:t>
            </a:r>
          </a:p>
        </p:txBody>
      </p:sp>
    </p:spTree>
    <p:extLst>
      <p:ext uri="{BB962C8B-B14F-4D97-AF65-F5344CB8AC3E}">
        <p14:creationId xmlns:p14="http://schemas.microsoft.com/office/powerpoint/2010/main" val="248801626"/>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13023</TotalTime>
  <Words>7134</Words>
  <Application>Microsoft Office PowerPoint</Application>
  <PresentationFormat>Widescreen</PresentationFormat>
  <Paragraphs>695</Paragraphs>
  <Slides>72</Slides>
  <Notes>72</Notes>
  <HiddenSlides>1</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72</vt:i4>
      </vt:variant>
    </vt:vector>
  </HeadingPairs>
  <TitlesOfParts>
    <vt:vector size="96" baseType="lpstr">
      <vt:lpstr>Arial</vt:lpstr>
      <vt:lpstr>AvantGarde</vt:lpstr>
      <vt:lpstr>Calibri</vt:lpstr>
      <vt:lpstr>Calibri Light</vt:lpstr>
      <vt:lpstr>Comic Sans MS</vt:lpstr>
      <vt:lpstr>Gill Sans MT</vt:lpstr>
      <vt:lpstr>Times</vt:lpstr>
      <vt:lpstr>Times New Roman</vt:lpstr>
      <vt:lpstr>Trebuchet MS</vt:lpstr>
      <vt:lpstr>Tw Cen MT</vt:lpstr>
      <vt:lpstr>Tw Cen MT Condensed</vt:lpstr>
      <vt:lpstr>Wingdings</vt:lpstr>
      <vt:lpstr>Wingdings 3</vt:lpstr>
      <vt:lpstr>Office Theme</vt:lpstr>
      <vt:lpstr>Administrative Issues.Cindy</vt:lpstr>
      <vt:lpstr>Default Design</vt:lpstr>
      <vt:lpstr>5_Office Theme</vt:lpstr>
      <vt:lpstr>1_Default Design</vt:lpstr>
      <vt:lpstr>1_Office Theme</vt:lpstr>
      <vt:lpstr>Integral</vt:lpstr>
      <vt:lpstr>3_Office Theme</vt:lpstr>
      <vt:lpstr>10_Office Theme</vt:lpstr>
      <vt:lpstr>New theme March 2016</vt:lpstr>
      <vt:lpstr>1_New theme March 2016</vt:lpstr>
      <vt:lpstr>Manitoba EDI 2023 Training Webinar</vt:lpstr>
      <vt:lpstr>Outline</vt:lpstr>
      <vt:lpstr>Outline</vt:lpstr>
      <vt:lpstr>Early Years Matter</vt:lpstr>
      <vt:lpstr>Early Years Matter</vt:lpstr>
      <vt:lpstr>Child’s Brain</vt:lpstr>
      <vt:lpstr>Child and family are not alone</vt:lpstr>
      <vt:lpstr>PowerPoint Presentation</vt:lpstr>
      <vt:lpstr>Why Measure?</vt:lpstr>
      <vt:lpstr>PowerPoint Presentation</vt:lpstr>
      <vt:lpstr>PowerPoint Presentation</vt:lpstr>
      <vt:lpstr>Of Canada’s kindergarten children are vulnerable</vt:lpstr>
      <vt:lpstr>PowerPoint Presentation</vt:lpstr>
      <vt:lpstr>PowerPoint Presentation</vt:lpstr>
      <vt:lpstr>EDI in Canada</vt:lpstr>
      <vt:lpstr>PowerPoint Presentation</vt:lpstr>
      <vt:lpstr>EDI Implementations in Manitoba</vt:lpstr>
      <vt:lpstr>Purpose of the EDI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terms of what we can influence</vt:lpstr>
      <vt:lpstr>Resources</vt:lpstr>
      <vt:lpstr>Overview</vt:lpstr>
      <vt:lpstr>Manitoba Class Lists</vt:lpstr>
      <vt:lpstr>Getting Started</vt:lpstr>
      <vt:lpstr>EDI Guide &amp; Teacher’s Manual</vt:lpstr>
      <vt:lpstr>Before You Begin the e-EDI</vt:lpstr>
      <vt:lpstr>Tip #1</vt:lpstr>
      <vt:lpstr>Implementation Timelines &amp; Deadlines</vt:lpstr>
      <vt:lpstr>Time</vt:lpstr>
      <vt:lpstr>General Instructions</vt:lpstr>
      <vt:lpstr>General Instructions</vt:lpstr>
      <vt:lpstr>Tip #2</vt:lpstr>
      <vt:lpstr>Tip #3</vt:lpstr>
      <vt:lpstr>Tip #4</vt:lpstr>
      <vt:lpstr>PowerPoint Presentation</vt:lpstr>
      <vt:lpstr>Accessing the e-EDI</vt:lpstr>
      <vt:lpstr>Signing In</vt:lpstr>
      <vt:lpstr>Teacher Dashboard</vt:lpstr>
      <vt:lpstr>EDI Questionnaires</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Locking a Questionnaire</vt:lpstr>
      <vt:lpstr>Locking a Questionnaire</vt:lpstr>
      <vt:lpstr>Tip #5</vt:lpstr>
      <vt:lpstr>Tip #4</vt:lpstr>
      <vt:lpstr>PowerPoint Presentation</vt:lpstr>
      <vt:lpstr>Identified Special Needs</vt:lpstr>
      <vt:lpstr>Student Status Question</vt:lpstr>
      <vt:lpstr>Adding a new student</vt:lpstr>
      <vt:lpstr>Adding a new student</vt:lpstr>
      <vt:lpstr>Deleting a student</vt:lpstr>
      <vt:lpstr>Done?</vt:lpstr>
      <vt:lpstr>Privacy &amp; Confidentiality</vt:lpstr>
      <vt:lpstr>Resources</vt:lpstr>
      <vt:lpstr>Resources</vt:lpstr>
      <vt:lpstr>PowerPoint Presentation</vt:lpstr>
      <vt:lpstr>Thank You! rasope@mcmaster.ca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549</cp:revision>
  <cp:lastPrinted>2019-01-22T21:42:19Z</cp:lastPrinted>
  <dcterms:created xsi:type="dcterms:W3CDTF">2013-04-10T19:31:13Z</dcterms:created>
  <dcterms:modified xsi:type="dcterms:W3CDTF">2023-02-15T18:06:54Z</dcterms:modified>
</cp:coreProperties>
</file>