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2" r:id="rId3"/>
    <p:sldMasterId id="2147483709" r:id="rId4"/>
    <p:sldMasterId id="2147483721" r:id="rId5"/>
  </p:sldMasterIdLst>
  <p:notesMasterIdLst>
    <p:notesMasterId r:id="rId76"/>
  </p:notesMasterIdLst>
  <p:handoutMasterIdLst>
    <p:handoutMasterId r:id="rId77"/>
  </p:handoutMasterIdLst>
  <p:sldIdLst>
    <p:sldId id="297" r:id="rId6"/>
    <p:sldId id="317" r:id="rId7"/>
    <p:sldId id="326" r:id="rId8"/>
    <p:sldId id="318" r:id="rId9"/>
    <p:sldId id="299" r:id="rId10"/>
    <p:sldId id="301" r:id="rId11"/>
    <p:sldId id="302" r:id="rId12"/>
    <p:sldId id="303" r:id="rId13"/>
    <p:sldId id="304" r:id="rId14"/>
    <p:sldId id="319" r:id="rId15"/>
    <p:sldId id="305" r:id="rId16"/>
    <p:sldId id="335" r:id="rId17"/>
    <p:sldId id="336" r:id="rId18"/>
    <p:sldId id="320" r:id="rId19"/>
    <p:sldId id="333" r:id="rId20"/>
    <p:sldId id="329" r:id="rId21"/>
    <p:sldId id="306" r:id="rId22"/>
    <p:sldId id="311" r:id="rId23"/>
    <p:sldId id="312" r:id="rId24"/>
    <p:sldId id="330" r:id="rId25"/>
    <p:sldId id="314" r:id="rId26"/>
    <p:sldId id="331" r:id="rId27"/>
    <p:sldId id="332" r:id="rId28"/>
    <p:sldId id="313" r:id="rId29"/>
    <p:sldId id="321" r:id="rId30"/>
    <p:sldId id="322" r:id="rId31"/>
    <p:sldId id="324" r:id="rId32"/>
    <p:sldId id="323" r:id="rId33"/>
    <p:sldId id="325" r:id="rId34"/>
    <p:sldId id="327" r:id="rId35"/>
    <p:sldId id="316" r:id="rId36"/>
    <p:sldId id="256" r:id="rId37"/>
    <p:sldId id="257" r:id="rId38"/>
    <p:sldId id="262" r:id="rId39"/>
    <p:sldId id="263" r:id="rId40"/>
    <p:sldId id="266" r:id="rId41"/>
    <p:sldId id="264" r:id="rId42"/>
    <p:sldId id="259" r:id="rId43"/>
    <p:sldId id="260" r:id="rId44"/>
    <p:sldId id="261" r:id="rId45"/>
    <p:sldId id="258" r:id="rId46"/>
    <p:sldId id="342" r:id="rId47"/>
    <p:sldId id="343" r:id="rId48"/>
    <p:sldId id="344" r:id="rId49"/>
    <p:sldId id="346" r:id="rId50"/>
    <p:sldId id="347" r:id="rId51"/>
    <p:sldId id="348" r:id="rId52"/>
    <p:sldId id="349" r:id="rId53"/>
    <p:sldId id="350" r:id="rId54"/>
    <p:sldId id="351" r:id="rId55"/>
    <p:sldId id="352" r:id="rId56"/>
    <p:sldId id="353" r:id="rId57"/>
    <p:sldId id="354" r:id="rId58"/>
    <p:sldId id="355" r:id="rId59"/>
    <p:sldId id="356" r:id="rId60"/>
    <p:sldId id="357" r:id="rId61"/>
    <p:sldId id="358" r:id="rId62"/>
    <p:sldId id="359" r:id="rId63"/>
    <p:sldId id="281" r:id="rId64"/>
    <p:sldId id="296" r:id="rId65"/>
    <p:sldId id="360" r:id="rId66"/>
    <p:sldId id="362" r:id="rId67"/>
    <p:sldId id="363" r:id="rId68"/>
    <p:sldId id="294" r:id="rId69"/>
    <p:sldId id="288" r:id="rId70"/>
    <p:sldId id="290" r:id="rId71"/>
    <p:sldId id="364" r:id="rId72"/>
    <p:sldId id="365" r:id="rId73"/>
    <p:sldId id="291" r:id="rId74"/>
    <p:sldId id="292" r:id="rId7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gdalena Janus" initials="" lastIdx="7" clrIdx="0"/>
  <p:cmAuthor id="1" name="Caroline Reid-Westoby" initials="CRW" lastIdx="17" clrIdx="1"/>
  <p:cmAuthor id="2" name="Ashley G" initials="AG"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000066"/>
    <a:srgbClr val="003399"/>
    <a:srgbClr val="FFFF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7" autoAdjust="0"/>
    <p:restoredTop sz="64670" autoAdjust="0"/>
  </p:normalViewPr>
  <p:slideViewPr>
    <p:cSldViewPr>
      <p:cViewPr varScale="1">
        <p:scale>
          <a:sx n="56" d="100"/>
          <a:sy n="56" d="100"/>
        </p:scale>
        <p:origin x="1157" y="34"/>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notesViewPr>
    <p:cSldViewPr>
      <p:cViewPr varScale="1">
        <p:scale>
          <a:sx n="67" d="100"/>
          <a:sy n="67" d="100"/>
        </p:scale>
        <p:origin x="-2796"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FAA903-910C-4991-9077-2EFD8CE9AD8D}" type="doc">
      <dgm:prSet loTypeId="urn:microsoft.com/office/officeart/2005/8/layout/default" loCatId="list" qsTypeId="urn:microsoft.com/office/officeart/2005/8/quickstyle/simple3" qsCatId="simple" csTypeId="urn:microsoft.com/office/officeart/2005/8/colors/accent0_1" csCatId="mainScheme" phldr="1"/>
      <dgm:spPr/>
      <dgm:t>
        <a:bodyPr/>
        <a:lstStyle/>
        <a:p>
          <a:endParaRPr lang="en-CA"/>
        </a:p>
      </dgm:t>
    </dgm:pt>
    <dgm:pt modelId="{315688C8-45DE-4AB4-B407-161C32941E81}">
      <dgm:prSet phldrT="[Text]"/>
      <dgm:spPr/>
      <dgm:t>
        <a:bodyPr/>
        <a:lstStyle/>
        <a:p>
          <a:r>
            <a:rPr lang="en-CA" dirty="0" smtClean="0">
              <a:latin typeface="Calibri" panose="020F0502020204030204" pitchFamily="34" charset="0"/>
            </a:rPr>
            <a:t>Developmental Status</a:t>
          </a:r>
          <a:endParaRPr lang="en-CA" dirty="0">
            <a:latin typeface="Calibri" panose="020F0502020204030204" pitchFamily="34" charset="0"/>
          </a:endParaRPr>
        </a:p>
      </dgm:t>
    </dgm:pt>
    <dgm:pt modelId="{4C89D3F9-B427-4153-810A-7CE182215C39}" type="parTrans" cxnId="{4D5BF60B-E80B-4DCF-B542-46042E8ED932}">
      <dgm:prSet/>
      <dgm:spPr/>
      <dgm:t>
        <a:bodyPr/>
        <a:lstStyle/>
        <a:p>
          <a:endParaRPr lang="en-CA">
            <a:latin typeface="Calibri" panose="020F0502020204030204" pitchFamily="34" charset="0"/>
          </a:endParaRPr>
        </a:p>
      </dgm:t>
    </dgm:pt>
    <dgm:pt modelId="{E1D400DF-411E-40F5-B1EC-13891342B197}" type="sibTrans" cxnId="{4D5BF60B-E80B-4DCF-B542-46042E8ED932}">
      <dgm:prSet/>
      <dgm:spPr/>
      <dgm:t>
        <a:bodyPr/>
        <a:lstStyle/>
        <a:p>
          <a:endParaRPr lang="en-CA">
            <a:latin typeface="Calibri" panose="020F0502020204030204" pitchFamily="34" charset="0"/>
          </a:endParaRPr>
        </a:p>
      </dgm:t>
    </dgm:pt>
    <dgm:pt modelId="{E5882F58-40F2-46BC-BD8D-D948DF23449E}">
      <dgm:prSet phldrT="[Text]"/>
      <dgm:spPr/>
      <dgm:t>
        <a:bodyPr/>
        <a:lstStyle/>
        <a:p>
          <a:r>
            <a:rPr lang="en-CA" dirty="0" smtClean="0">
              <a:latin typeface="Calibri" panose="020F0502020204030204" pitchFamily="34" charset="0"/>
            </a:rPr>
            <a:t>Intervention and Prevention Programs</a:t>
          </a:r>
          <a:endParaRPr lang="en-CA" dirty="0">
            <a:latin typeface="Calibri" panose="020F0502020204030204" pitchFamily="34" charset="0"/>
          </a:endParaRPr>
        </a:p>
      </dgm:t>
    </dgm:pt>
    <dgm:pt modelId="{ECBA77AE-9B50-4191-8194-F0023A0255A8}" type="parTrans" cxnId="{1C5DAF19-1AA3-48E6-B85B-561687B7E4EE}">
      <dgm:prSet/>
      <dgm:spPr/>
      <dgm:t>
        <a:bodyPr/>
        <a:lstStyle/>
        <a:p>
          <a:endParaRPr lang="en-CA">
            <a:latin typeface="Calibri" panose="020F0502020204030204" pitchFamily="34" charset="0"/>
          </a:endParaRPr>
        </a:p>
      </dgm:t>
    </dgm:pt>
    <dgm:pt modelId="{6C9A29FB-7D6A-40EB-BD01-288F06B2AC4E}" type="sibTrans" cxnId="{1C5DAF19-1AA3-48E6-B85B-561687B7E4EE}">
      <dgm:prSet/>
      <dgm:spPr/>
      <dgm:t>
        <a:bodyPr/>
        <a:lstStyle/>
        <a:p>
          <a:endParaRPr lang="en-CA">
            <a:latin typeface="Calibri" panose="020F0502020204030204" pitchFamily="34" charset="0"/>
          </a:endParaRPr>
        </a:p>
      </dgm:t>
    </dgm:pt>
    <dgm:pt modelId="{6B72AAE4-F38E-4C93-916B-B1E39EDE5155}">
      <dgm:prSet phldrT="[Text]"/>
      <dgm:spPr/>
      <dgm:t>
        <a:bodyPr/>
        <a:lstStyle/>
        <a:p>
          <a:r>
            <a:rPr lang="en-CA" dirty="0" smtClean="0">
              <a:latin typeface="Calibri" panose="020F0502020204030204" pitchFamily="34" charset="0"/>
            </a:rPr>
            <a:t>Greatest Need</a:t>
          </a:r>
          <a:endParaRPr lang="en-CA" dirty="0">
            <a:latin typeface="Calibri" panose="020F0502020204030204" pitchFamily="34" charset="0"/>
          </a:endParaRPr>
        </a:p>
      </dgm:t>
    </dgm:pt>
    <dgm:pt modelId="{245ACF95-95A4-49D2-B2F6-40A8535C2D76}" type="parTrans" cxnId="{D13A03C2-A752-45D2-9E4F-3D93A4C2A2A3}">
      <dgm:prSet/>
      <dgm:spPr/>
      <dgm:t>
        <a:bodyPr/>
        <a:lstStyle/>
        <a:p>
          <a:endParaRPr lang="en-CA">
            <a:latin typeface="Calibri" panose="020F0502020204030204" pitchFamily="34" charset="0"/>
          </a:endParaRPr>
        </a:p>
      </dgm:t>
    </dgm:pt>
    <dgm:pt modelId="{B4299134-B253-47BB-B324-E806039BEF20}" type="sibTrans" cxnId="{D13A03C2-A752-45D2-9E4F-3D93A4C2A2A3}">
      <dgm:prSet/>
      <dgm:spPr/>
      <dgm:t>
        <a:bodyPr/>
        <a:lstStyle/>
        <a:p>
          <a:endParaRPr lang="en-CA">
            <a:latin typeface="Calibri" panose="020F0502020204030204" pitchFamily="34" charset="0"/>
          </a:endParaRPr>
        </a:p>
      </dgm:t>
    </dgm:pt>
    <dgm:pt modelId="{CB4F810F-CE6A-44C4-89E5-0B03C08F0384}">
      <dgm:prSet phldrT="[Text]"/>
      <dgm:spPr/>
      <dgm:t>
        <a:bodyPr/>
        <a:lstStyle/>
        <a:p>
          <a:r>
            <a:rPr lang="en-CA" dirty="0" smtClean="0">
              <a:latin typeface="Calibri" panose="020F0502020204030204" pitchFamily="34" charset="0"/>
            </a:rPr>
            <a:t>Making a Difference</a:t>
          </a:r>
          <a:endParaRPr lang="en-CA" dirty="0">
            <a:latin typeface="Calibri" panose="020F0502020204030204" pitchFamily="34" charset="0"/>
          </a:endParaRPr>
        </a:p>
      </dgm:t>
    </dgm:pt>
    <dgm:pt modelId="{3B0366C5-C8D3-4BF8-9EDB-282B91B4C6DF}" type="parTrans" cxnId="{BC671D61-9C58-4A94-A7AF-EE5DAC2A89B7}">
      <dgm:prSet/>
      <dgm:spPr/>
      <dgm:t>
        <a:bodyPr/>
        <a:lstStyle/>
        <a:p>
          <a:endParaRPr lang="en-CA">
            <a:latin typeface="Calibri" panose="020F0502020204030204" pitchFamily="34" charset="0"/>
          </a:endParaRPr>
        </a:p>
      </dgm:t>
    </dgm:pt>
    <dgm:pt modelId="{1199CE32-11B0-4427-AC73-E6E0BE8E26E1}" type="sibTrans" cxnId="{BC671D61-9C58-4A94-A7AF-EE5DAC2A89B7}">
      <dgm:prSet/>
      <dgm:spPr/>
      <dgm:t>
        <a:bodyPr/>
        <a:lstStyle/>
        <a:p>
          <a:endParaRPr lang="en-CA">
            <a:latin typeface="Calibri" panose="020F0502020204030204" pitchFamily="34" charset="0"/>
          </a:endParaRPr>
        </a:p>
      </dgm:t>
    </dgm:pt>
    <dgm:pt modelId="{64F612B0-A567-4D6A-84C0-80CF6C7B2141}" type="pres">
      <dgm:prSet presAssocID="{7FFAA903-910C-4991-9077-2EFD8CE9AD8D}" presName="diagram" presStyleCnt="0">
        <dgm:presLayoutVars>
          <dgm:dir/>
          <dgm:resizeHandles val="exact"/>
        </dgm:presLayoutVars>
      </dgm:prSet>
      <dgm:spPr/>
      <dgm:t>
        <a:bodyPr/>
        <a:lstStyle/>
        <a:p>
          <a:endParaRPr lang="en-CA"/>
        </a:p>
      </dgm:t>
    </dgm:pt>
    <dgm:pt modelId="{3AB006A2-A802-4FE1-BD0D-3154230EB8C7}" type="pres">
      <dgm:prSet presAssocID="{315688C8-45DE-4AB4-B407-161C32941E81}" presName="node" presStyleLbl="node1" presStyleIdx="0" presStyleCnt="4">
        <dgm:presLayoutVars>
          <dgm:bulletEnabled val="1"/>
        </dgm:presLayoutVars>
      </dgm:prSet>
      <dgm:spPr/>
      <dgm:t>
        <a:bodyPr/>
        <a:lstStyle/>
        <a:p>
          <a:endParaRPr lang="en-CA"/>
        </a:p>
      </dgm:t>
    </dgm:pt>
    <dgm:pt modelId="{57022F76-19F9-495F-967F-A0F8EF539354}" type="pres">
      <dgm:prSet presAssocID="{E1D400DF-411E-40F5-B1EC-13891342B197}" presName="sibTrans" presStyleCnt="0"/>
      <dgm:spPr/>
    </dgm:pt>
    <dgm:pt modelId="{DDF1ED44-1F9C-4236-BFE0-99AC4FD227FC}" type="pres">
      <dgm:prSet presAssocID="{E5882F58-40F2-46BC-BD8D-D948DF23449E}" presName="node" presStyleLbl="node1" presStyleIdx="1" presStyleCnt="4">
        <dgm:presLayoutVars>
          <dgm:bulletEnabled val="1"/>
        </dgm:presLayoutVars>
      </dgm:prSet>
      <dgm:spPr/>
      <dgm:t>
        <a:bodyPr/>
        <a:lstStyle/>
        <a:p>
          <a:endParaRPr lang="en-CA"/>
        </a:p>
      </dgm:t>
    </dgm:pt>
    <dgm:pt modelId="{4E9FF750-9568-4C8E-A8F0-98E3F6841C83}" type="pres">
      <dgm:prSet presAssocID="{6C9A29FB-7D6A-40EB-BD01-288F06B2AC4E}" presName="sibTrans" presStyleCnt="0"/>
      <dgm:spPr/>
    </dgm:pt>
    <dgm:pt modelId="{F2FECA2F-1F92-4AD0-8C1D-632D3C3C4B89}" type="pres">
      <dgm:prSet presAssocID="{6B72AAE4-F38E-4C93-916B-B1E39EDE5155}" presName="node" presStyleLbl="node1" presStyleIdx="2" presStyleCnt="4">
        <dgm:presLayoutVars>
          <dgm:bulletEnabled val="1"/>
        </dgm:presLayoutVars>
      </dgm:prSet>
      <dgm:spPr/>
      <dgm:t>
        <a:bodyPr/>
        <a:lstStyle/>
        <a:p>
          <a:endParaRPr lang="en-CA"/>
        </a:p>
      </dgm:t>
    </dgm:pt>
    <dgm:pt modelId="{ED53EA7F-55B8-4410-8F50-86E8E42F04BF}" type="pres">
      <dgm:prSet presAssocID="{B4299134-B253-47BB-B324-E806039BEF20}" presName="sibTrans" presStyleCnt="0"/>
      <dgm:spPr/>
    </dgm:pt>
    <dgm:pt modelId="{322CA41F-2E3E-40C6-9D54-73F6B2AFADE4}" type="pres">
      <dgm:prSet presAssocID="{CB4F810F-CE6A-44C4-89E5-0B03C08F0384}" presName="node" presStyleLbl="node1" presStyleIdx="3" presStyleCnt="4">
        <dgm:presLayoutVars>
          <dgm:bulletEnabled val="1"/>
        </dgm:presLayoutVars>
      </dgm:prSet>
      <dgm:spPr/>
      <dgm:t>
        <a:bodyPr/>
        <a:lstStyle/>
        <a:p>
          <a:endParaRPr lang="en-CA"/>
        </a:p>
      </dgm:t>
    </dgm:pt>
  </dgm:ptLst>
  <dgm:cxnLst>
    <dgm:cxn modelId="{1C5DAF19-1AA3-48E6-B85B-561687B7E4EE}" srcId="{7FFAA903-910C-4991-9077-2EFD8CE9AD8D}" destId="{E5882F58-40F2-46BC-BD8D-D948DF23449E}" srcOrd="1" destOrd="0" parTransId="{ECBA77AE-9B50-4191-8194-F0023A0255A8}" sibTransId="{6C9A29FB-7D6A-40EB-BD01-288F06B2AC4E}"/>
    <dgm:cxn modelId="{BDAC1766-6B01-4C83-B92B-D4AA2D355CE6}" type="presOf" srcId="{E5882F58-40F2-46BC-BD8D-D948DF23449E}" destId="{DDF1ED44-1F9C-4236-BFE0-99AC4FD227FC}" srcOrd="0" destOrd="0" presId="urn:microsoft.com/office/officeart/2005/8/layout/default"/>
    <dgm:cxn modelId="{D13A03C2-A752-45D2-9E4F-3D93A4C2A2A3}" srcId="{7FFAA903-910C-4991-9077-2EFD8CE9AD8D}" destId="{6B72AAE4-F38E-4C93-916B-B1E39EDE5155}" srcOrd="2" destOrd="0" parTransId="{245ACF95-95A4-49D2-B2F6-40A8535C2D76}" sibTransId="{B4299134-B253-47BB-B324-E806039BEF20}"/>
    <dgm:cxn modelId="{E2287A94-2B03-47E2-BBDF-E1E027FBEF21}" type="presOf" srcId="{315688C8-45DE-4AB4-B407-161C32941E81}" destId="{3AB006A2-A802-4FE1-BD0D-3154230EB8C7}" srcOrd="0" destOrd="0" presId="urn:microsoft.com/office/officeart/2005/8/layout/default"/>
    <dgm:cxn modelId="{4D5BF60B-E80B-4DCF-B542-46042E8ED932}" srcId="{7FFAA903-910C-4991-9077-2EFD8CE9AD8D}" destId="{315688C8-45DE-4AB4-B407-161C32941E81}" srcOrd="0" destOrd="0" parTransId="{4C89D3F9-B427-4153-810A-7CE182215C39}" sibTransId="{E1D400DF-411E-40F5-B1EC-13891342B197}"/>
    <dgm:cxn modelId="{52CB4D0B-7532-44B0-95B6-7EDAA7ADABE6}" type="presOf" srcId="{7FFAA903-910C-4991-9077-2EFD8CE9AD8D}" destId="{64F612B0-A567-4D6A-84C0-80CF6C7B2141}" srcOrd="0" destOrd="0" presId="urn:microsoft.com/office/officeart/2005/8/layout/default"/>
    <dgm:cxn modelId="{BC671D61-9C58-4A94-A7AF-EE5DAC2A89B7}" srcId="{7FFAA903-910C-4991-9077-2EFD8CE9AD8D}" destId="{CB4F810F-CE6A-44C4-89E5-0B03C08F0384}" srcOrd="3" destOrd="0" parTransId="{3B0366C5-C8D3-4BF8-9EDB-282B91B4C6DF}" sibTransId="{1199CE32-11B0-4427-AC73-E6E0BE8E26E1}"/>
    <dgm:cxn modelId="{46855050-E3D5-4E09-BB34-5C04DB299C84}" type="presOf" srcId="{6B72AAE4-F38E-4C93-916B-B1E39EDE5155}" destId="{F2FECA2F-1F92-4AD0-8C1D-632D3C3C4B89}" srcOrd="0" destOrd="0" presId="urn:microsoft.com/office/officeart/2005/8/layout/default"/>
    <dgm:cxn modelId="{3B9657CA-B010-41E3-9EA0-297BC69DC9B6}" type="presOf" srcId="{CB4F810F-CE6A-44C4-89E5-0B03C08F0384}" destId="{322CA41F-2E3E-40C6-9D54-73F6B2AFADE4}" srcOrd="0" destOrd="0" presId="urn:microsoft.com/office/officeart/2005/8/layout/default"/>
    <dgm:cxn modelId="{262F21F5-4364-4043-BB53-77B45ACB62ED}" type="presParOf" srcId="{64F612B0-A567-4D6A-84C0-80CF6C7B2141}" destId="{3AB006A2-A802-4FE1-BD0D-3154230EB8C7}" srcOrd="0" destOrd="0" presId="urn:microsoft.com/office/officeart/2005/8/layout/default"/>
    <dgm:cxn modelId="{79C87D55-9D6F-4A07-8F4E-6DFA9470A7EF}" type="presParOf" srcId="{64F612B0-A567-4D6A-84C0-80CF6C7B2141}" destId="{57022F76-19F9-495F-967F-A0F8EF539354}" srcOrd="1" destOrd="0" presId="urn:microsoft.com/office/officeart/2005/8/layout/default"/>
    <dgm:cxn modelId="{AEAB7745-614B-4586-B268-47110989DCE1}" type="presParOf" srcId="{64F612B0-A567-4D6A-84C0-80CF6C7B2141}" destId="{DDF1ED44-1F9C-4236-BFE0-99AC4FD227FC}" srcOrd="2" destOrd="0" presId="urn:microsoft.com/office/officeart/2005/8/layout/default"/>
    <dgm:cxn modelId="{46891026-C53C-496C-A483-5018F9627295}" type="presParOf" srcId="{64F612B0-A567-4D6A-84C0-80CF6C7B2141}" destId="{4E9FF750-9568-4C8E-A8F0-98E3F6841C83}" srcOrd="3" destOrd="0" presId="urn:microsoft.com/office/officeart/2005/8/layout/default"/>
    <dgm:cxn modelId="{BBC29B54-DA8C-4972-AAAE-B2215EAA45D1}" type="presParOf" srcId="{64F612B0-A567-4D6A-84C0-80CF6C7B2141}" destId="{F2FECA2F-1F92-4AD0-8C1D-632D3C3C4B89}" srcOrd="4" destOrd="0" presId="urn:microsoft.com/office/officeart/2005/8/layout/default"/>
    <dgm:cxn modelId="{16DE103E-1ADB-4304-B3D6-B282DF4D1402}" type="presParOf" srcId="{64F612B0-A567-4D6A-84C0-80CF6C7B2141}" destId="{ED53EA7F-55B8-4410-8F50-86E8E42F04BF}" srcOrd="5" destOrd="0" presId="urn:microsoft.com/office/officeart/2005/8/layout/default"/>
    <dgm:cxn modelId="{196CF39D-B214-46D6-AA87-72B60C4F6B21}" type="presParOf" srcId="{64F612B0-A567-4D6A-84C0-80CF6C7B2141}" destId="{322CA41F-2E3E-40C6-9D54-73F6B2AFADE4}" srcOrd="6"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png"/><Relationship Id="rId1" Type="http://schemas.openxmlformats.org/officeDocument/2006/relationships/image" Target="../media/image6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CE7185D-B3EA-4D44-A7A6-841F57067625}" type="datetimeFigureOut">
              <a:rPr lang="en-CA" smtClean="0"/>
              <a:t>23/02/2019</a:t>
            </a:fld>
            <a:endParaRPr lang="en-CA"/>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5F6D-8809-43ED-9D38-F05CA3C3E96B}" type="slidenum">
              <a:rPr lang="en-CA" smtClean="0"/>
              <a:t>‹#›</a:t>
            </a:fld>
            <a:endParaRPr lang="en-CA"/>
          </a:p>
        </p:txBody>
      </p:sp>
    </p:spTree>
    <p:extLst>
      <p:ext uri="{BB962C8B-B14F-4D97-AF65-F5344CB8AC3E}">
        <p14:creationId xmlns:p14="http://schemas.microsoft.com/office/powerpoint/2010/main" val="979564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7843AB8-BF6C-480E-A255-57B810D33C05}" type="datetimeFigureOut">
              <a:rPr lang="en-CA" smtClean="0"/>
              <a:t>23/02/2019</a:t>
            </a:fld>
            <a:endParaRPr lang="en-CA"/>
          </a:p>
        </p:txBody>
      </p:sp>
      <p:sp>
        <p:nvSpPr>
          <p:cNvPr id="4" name="Slide Image Placeholder 3"/>
          <p:cNvSpPr>
            <a:spLocks noGrp="1" noRot="1" noChangeAspect="1"/>
          </p:cNvSpPr>
          <p:nvPr>
            <p:ph type="sldImg" idx="2"/>
          </p:nvPr>
        </p:nvSpPr>
        <p:spPr>
          <a:xfrm>
            <a:off x="1897063" y="623888"/>
            <a:ext cx="3270250" cy="2454275"/>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3403662"/>
            <a:ext cx="5608320" cy="5195508"/>
          </a:xfrm>
          <a:prstGeom prst="rect">
            <a:avLst/>
          </a:prstGeom>
        </p:spPr>
        <p:txBody>
          <a:bodyPr vert="horz" lIns="93177" tIns="46589" rIns="93177" bIns="46589"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8D2AA18-9B6D-4545-9C5F-B916C7B5E4EB}" type="slidenum">
              <a:rPr lang="en-CA" smtClean="0"/>
              <a:t>‹#›</a:t>
            </a:fld>
            <a:endParaRPr lang="en-CA"/>
          </a:p>
        </p:txBody>
      </p:sp>
    </p:spTree>
    <p:extLst>
      <p:ext uri="{BB962C8B-B14F-4D97-AF65-F5344CB8AC3E}">
        <p14:creationId xmlns:p14="http://schemas.microsoft.com/office/powerpoint/2010/main" val="217222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CA" baseline="0" dirty="0" smtClean="0"/>
              <a:t>Hello everyone and welcome to the EDI Training Sessions. Thank you all for joining today’s training session.</a:t>
            </a:r>
          </a:p>
          <a:p>
            <a:pPr algn="l"/>
            <a:endParaRPr lang="en-CA" baseline="0" dirty="0" smtClean="0"/>
          </a:p>
          <a:p>
            <a:pPr algn="l"/>
            <a:endParaRPr lang="en-CA" baseline="0" dirty="0" smtClean="0"/>
          </a:p>
          <a:p>
            <a:pPr algn="l"/>
            <a:endParaRPr lang="en-CA" baseline="0" dirty="0" smtClean="0"/>
          </a:p>
          <a:p>
            <a:pPr algn="l"/>
            <a:endParaRPr lang="en-CA" baseline="0" dirty="0" smtClean="0"/>
          </a:p>
        </p:txBody>
      </p:sp>
      <p:sp>
        <p:nvSpPr>
          <p:cNvPr id="4" name="Slide Number Placeholder 3"/>
          <p:cNvSpPr>
            <a:spLocks noGrp="1"/>
          </p:cNvSpPr>
          <p:nvPr>
            <p:ph type="sldNum" sz="quarter" idx="10"/>
          </p:nvPr>
        </p:nvSpPr>
        <p:spPr/>
        <p:txBody>
          <a:bodyPr/>
          <a:lstStyle/>
          <a:p>
            <a:fld id="{C8D2AA18-9B6D-4545-9C5F-B916C7B5E4EB}" type="slidenum">
              <a:rPr lang="en-CA" smtClean="0"/>
              <a:pPr/>
              <a:t>1</a:t>
            </a:fld>
            <a:endParaRPr lang="en-CA" dirty="0"/>
          </a:p>
        </p:txBody>
      </p:sp>
      <p:sp>
        <p:nvSpPr>
          <p:cNvPr id="10" name="Slide Image Placeholder 9"/>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1677282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p:txBody>
          <a:bodyPr/>
          <a:lstStyle/>
          <a:p>
            <a:pPr marL="174708" indent="-174708" defTabSz="931774">
              <a:buFont typeface="Arial" panose="020B0604020202020204" pitchFamily="34" charset="0"/>
              <a:buChar char="•"/>
              <a:defRPr/>
            </a:pPr>
            <a:r>
              <a:rPr lang="en-US" dirty="0" smtClean="0">
                <a:solidFill>
                  <a:srgbClr val="FF0000"/>
                </a:solidFill>
              </a:rPr>
              <a:t>Over the last decade, researchers have worked with kindergarten teachers across Canada to monitor the development of young children starting school.   </a:t>
            </a:r>
          </a:p>
          <a:p>
            <a:pPr marL="174708" indent="-174708" defTabSz="931774">
              <a:buFont typeface="Arial" panose="020B0604020202020204" pitchFamily="34" charset="0"/>
              <a:buChar char="•"/>
              <a:defRPr/>
            </a:pPr>
            <a:r>
              <a:rPr lang="en-US" dirty="0" smtClean="0">
                <a:solidFill>
                  <a:srgbClr val="FF0000"/>
                </a:solidFill>
              </a:rPr>
              <a:t>This population-level research shows that, today, over 25 % of children entering kindergarten are vulnerable in at least one developmental domain.</a:t>
            </a:r>
          </a:p>
          <a:p>
            <a:pPr defTabSz="931774">
              <a:defRPr/>
            </a:pPr>
            <a:endParaRPr lang="en-US" dirty="0" smtClean="0">
              <a:solidFill>
                <a:srgbClr val="FF0000"/>
              </a:solidFill>
            </a:endParaRPr>
          </a:p>
          <a:p>
            <a:pPr algn="l"/>
            <a:endParaRPr lang="en-US" dirty="0" smtClean="0"/>
          </a:p>
          <a:p>
            <a:pPr algn="l"/>
            <a:endParaRPr lang="en-US" dirty="0" smtClean="0"/>
          </a:p>
        </p:txBody>
      </p:sp>
      <p:sp>
        <p:nvSpPr>
          <p:cNvPr id="3" name="Slide Image Placeholder 2"/>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733504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37FD8BED-1EF0-4250-853B-74C265B1C852}" type="slidenum">
              <a:rPr lang="en-US" altLang="en-US" smtClean="0"/>
              <a:pPr/>
              <a:t>11</a:t>
            </a:fld>
            <a:endParaRPr lang="en-US" altLang="en-US"/>
          </a:p>
        </p:txBody>
      </p:sp>
      <p:sp>
        <p:nvSpPr>
          <p:cNvPr id="74756" name="Rectangle 3"/>
          <p:cNvSpPr>
            <a:spLocks noGrp="1" noChangeArrowheads="1"/>
          </p:cNvSpPr>
          <p:nvPr>
            <p:ph type="body" idx="1"/>
          </p:nvPr>
        </p:nvSpPr>
        <p:spPr/>
        <p:txBody>
          <a:bodyPr/>
          <a:lstStyle/>
          <a:p>
            <a:pPr marL="174708" indent="-174708">
              <a:buFont typeface="Arial" panose="020B0604020202020204" pitchFamily="34" charset="0"/>
              <a:buChar char="•"/>
            </a:pPr>
            <a:r>
              <a:rPr lang="en-US" altLang="en-US" dirty="0" smtClean="0"/>
              <a:t>Not only is measurement important, but population-based measurement of children’s development health helps to take a temperature of how all children are doing.  </a:t>
            </a:r>
          </a:p>
          <a:p>
            <a:pPr marL="174708" indent="-174708">
              <a:buFont typeface="Arial" panose="020B0604020202020204" pitchFamily="34" charset="0"/>
              <a:buChar char="•"/>
            </a:pPr>
            <a:r>
              <a:rPr lang="en-US" altLang="en-US" dirty="0" smtClean="0"/>
              <a:t>By using population-based measures, we are able to highlight groups of vulnerable children that may have not otherwise been noticed.  </a:t>
            </a:r>
          </a:p>
          <a:p>
            <a:pPr marL="174708" indent="-174708">
              <a:buFont typeface="Arial" panose="020B0604020202020204" pitchFamily="34" charset="0"/>
              <a:buChar char="•"/>
            </a:pPr>
            <a:r>
              <a:rPr lang="en-US" altLang="en-US" dirty="0" smtClean="0"/>
              <a:t>Population based data enables us to develop universal prevention strategies that will be able to help the greatest number of children.</a:t>
            </a:r>
          </a:p>
          <a:p>
            <a:pPr algn="l"/>
            <a:endParaRPr lang="en-US" altLang="en-US" dirty="0" smtClean="0"/>
          </a:p>
          <a:p>
            <a:pPr algn="l"/>
            <a:endParaRPr lang="en-US" altLang="en-US" dirty="0" smtClean="0"/>
          </a:p>
        </p:txBody>
      </p:sp>
      <p:sp>
        <p:nvSpPr>
          <p:cNvPr id="10" name="Slide Image Placeholder 9"/>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2978298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This</a:t>
            </a:r>
            <a:r>
              <a:rPr lang="en-CA" baseline="0" dirty="0" smtClean="0"/>
              <a:t> graph actually illustrates this idea perfectly of highlighting children that might have otherwise been overlooked.  </a:t>
            </a:r>
          </a:p>
          <a:p>
            <a:pPr marL="174708" indent="-174708">
              <a:buFont typeface="Arial" panose="020B0604020202020204" pitchFamily="34" charset="0"/>
              <a:buChar char="•"/>
            </a:pPr>
            <a:r>
              <a:rPr lang="en-CA" baseline="0" dirty="0" smtClean="0"/>
              <a:t>This is a graph of the percentage of children that are vulnerable by social economic status.  </a:t>
            </a:r>
          </a:p>
          <a:p>
            <a:pPr marL="174708" indent="-174708">
              <a:buFont typeface="Arial" panose="020B0604020202020204" pitchFamily="34" charset="0"/>
              <a:buChar char="•"/>
            </a:pPr>
            <a:r>
              <a:rPr lang="en-CA" baseline="0" dirty="0" smtClean="0"/>
              <a:t>We can see that children from very poor families have a high percentage of vulnerable children, however the next graph…</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12</a:t>
            </a:fld>
            <a:endParaRPr lang="en-CA"/>
          </a:p>
        </p:txBody>
      </p:sp>
    </p:spTree>
    <p:extLst>
      <p:ext uri="{BB962C8B-B14F-4D97-AF65-F5344CB8AC3E}">
        <p14:creationId xmlns:p14="http://schemas.microsoft.com/office/powerpoint/2010/main" val="1879380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The next graph is the same chart with the counts of children, instead of percentage, </a:t>
            </a:r>
          </a:p>
          <a:p>
            <a:pPr marL="174708" indent="-174708">
              <a:buFont typeface="Arial" panose="020B0604020202020204" pitchFamily="34" charset="0"/>
              <a:buChar char="•"/>
            </a:pPr>
            <a:r>
              <a:rPr lang="en-CA" dirty="0" smtClean="0"/>
              <a:t>A</a:t>
            </a:r>
            <a:r>
              <a:rPr lang="en-CA" baseline="0" dirty="0" smtClean="0"/>
              <a:t>ctually a much higher number if vulnerable children in the well-off group, </a:t>
            </a:r>
          </a:p>
          <a:p>
            <a:pPr marL="174708" indent="-174708">
              <a:buFont typeface="Arial" panose="020B0604020202020204" pitchFamily="34" charset="0"/>
              <a:buChar char="•"/>
            </a:pPr>
            <a:r>
              <a:rPr lang="en-CA" baseline="0" dirty="0" smtClean="0"/>
              <a:t>might have otherwise overlooked if we focused only on helping those children from disadvantage families.</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13</a:t>
            </a:fld>
            <a:endParaRPr lang="en-CA"/>
          </a:p>
        </p:txBody>
      </p:sp>
    </p:spTree>
    <p:extLst>
      <p:ext uri="{BB962C8B-B14F-4D97-AF65-F5344CB8AC3E}">
        <p14:creationId xmlns:p14="http://schemas.microsoft.com/office/powerpoint/2010/main" val="41365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p:txBody>
          <a:bodyPr/>
          <a:lstStyle>
            <a:lvl1pPr defTabSz="931476">
              <a:defRPr sz="2400">
                <a:solidFill>
                  <a:schemeClr val="tx1"/>
                </a:solidFill>
                <a:latin typeface="Comic Sans MS" charset="0"/>
                <a:ea typeface="ＭＳ Ｐゴシック" charset="0"/>
                <a:cs typeface="ＭＳ Ｐゴシック" charset="0"/>
              </a:defRPr>
            </a:lvl1pPr>
            <a:lvl2pPr marL="745180" indent="-286608" defTabSz="931476">
              <a:defRPr sz="2400">
                <a:solidFill>
                  <a:schemeClr val="tx1"/>
                </a:solidFill>
                <a:latin typeface="Comic Sans MS" charset="0"/>
                <a:ea typeface="ＭＳ Ｐゴシック" charset="0"/>
              </a:defRPr>
            </a:lvl2pPr>
            <a:lvl3pPr marL="1146431" indent="-229286" defTabSz="931476">
              <a:defRPr sz="2400">
                <a:solidFill>
                  <a:schemeClr val="tx1"/>
                </a:solidFill>
                <a:latin typeface="Comic Sans MS" charset="0"/>
                <a:ea typeface="ＭＳ Ｐゴシック" charset="0"/>
              </a:defRPr>
            </a:lvl3pPr>
            <a:lvl4pPr marL="1605003" indent="-229286" defTabSz="931476">
              <a:defRPr sz="2400">
                <a:solidFill>
                  <a:schemeClr val="tx1"/>
                </a:solidFill>
                <a:latin typeface="Comic Sans MS" charset="0"/>
                <a:ea typeface="ＭＳ Ｐゴシック" charset="0"/>
              </a:defRPr>
            </a:lvl4pPr>
            <a:lvl5pPr marL="2063576" indent="-229286" defTabSz="931476">
              <a:defRPr sz="2400">
                <a:solidFill>
                  <a:schemeClr val="tx1"/>
                </a:solidFill>
                <a:latin typeface="Comic Sans MS" charset="0"/>
                <a:ea typeface="ＭＳ Ｐゴシック" charset="0"/>
              </a:defRPr>
            </a:lvl5pPr>
            <a:lvl6pPr marL="2522148" indent="-229286" defTabSz="931476" eaLnBrk="0" fontAlgn="base" hangingPunct="0">
              <a:spcBef>
                <a:spcPct val="0"/>
              </a:spcBef>
              <a:spcAft>
                <a:spcPct val="0"/>
              </a:spcAft>
              <a:defRPr sz="2400">
                <a:solidFill>
                  <a:schemeClr val="tx1"/>
                </a:solidFill>
                <a:latin typeface="Comic Sans MS" charset="0"/>
                <a:ea typeface="ＭＳ Ｐゴシック" charset="0"/>
              </a:defRPr>
            </a:lvl6pPr>
            <a:lvl7pPr marL="2980721" indent="-229286" defTabSz="931476" eaLnBrk="0" fontAlgn="base" hangingPunct="0">
              <a:spcBef>
                <a:spcPct val="0"/>
              </a:spcBef>
              <a:spcAft>
                <a:spcPct val="0"/>
              </a:spcAft>
              <a:defRPr sz="2400">
                <a:solidFill>
                  <a:schemeClr val="tx1"/>
                </a:solidFill>
                <a:latin typeface="Comic Sans MS" charset="0"/>
                <a:ea typeface="ＭＳ Ｐゴシック" charset="0"/>
              </a:defRPr>
            </a:lvl7pPr>
            <a:lvl8pPr marL="3439293" indent="-229286" defTabSz="931476" eaLnBrk="0" fontAlgn="base" hangingPunct="0">
              <a:spcBef>
                <a:spcPct val="0"/>
              </a:spcBef>
              <a:spcAft>
                <a:spcPct val="0"/>
              </a:spcAft>
              <a:defRPr sz="2400">
                <a:solidFill>
                  <a:schemeClr val="tx1"/>
                </a:solidFill>
                <a:latin typeface="Comic Sans MS" charset="0"/>
                <a:ea typeface="ＭＳ Ｐゴシック" charset="0"/>
              </a:defRPr>
            </a:lvl8pPr>
            <a:lvl9pPr marL="3897866" indent="-229286" defTabSz="931476" eaLnBrk="0" fontAlgn="base" hangingPunct="0">
              <a:spcBef>
                <a:spcPct val="0"/>
              </a:spcBef>
              <a:spcAft>
                <a:spcPct val="0"/>
              </a:spcAft>
              <a:defRPr sz="2400">
                <a:solidFill>
                  <a:schemeClr val="tx1"/>
                </a:solidFill>
                <a:latin typeface="Comic Sans MS" charset="0"/>
                <a:ea typeface="ＭＳ Ｐゴシック" charset="0"/>
              </a:defRPr>
            </a:lvl9pPr>
          </a:lstStyle>
          <a:p>
            <a:fld id="{C1D127F8-7565-C641-A074-F194C3FEDDFA}" type="slidenum">
              <a:rPr lang="en-US" smtClean="0"/>
              <a:pPr/>
              <a:t>14</a:t>
            </a:fld>
            <a:endParaRPr lang="en-US"/>
          </a:p>
        </p:txBody>
      </p:sp>
      <p:sp>
        <p:nvSpPr>
          <p:cNvPr id="51203" name="Rectangle 3"/>
          <p:cNvSpPr>
            <a:spLocks noGrp="1" noChangeArrowheads="1"/>
          </p:cNvSpPr>
          <p:nvPr>
            <p:ph type="body" idx="1"/>
          </p:nvPr>
        </p:nvSpPr>
        <p:spPr/>
        <p:txBody>
          <a:bodyPr/>
          <a:lstStyle/>
          <a:p>
            <a:pPr marL="174708" indent="-174708">
              <a:buFont typeface="Arial" panose="020B0604020202020204" pitchFamily="34" charset="0"/>
              <a:buChar char="•"/>
            </a:pPr>
            <a:r>
              <a:rPr lang="en-CA" dirty="0"/>
              <a:t>Results of any outcome measure, like the EDI, can be represented by a distribution curve, such as this one, which often resemble a bell.  </a:t>
            </a:r>
          </a:p>
          <a:p>
            <a:pPr marL="174708" indent="-174708">
              <a:buFont typeface="Arial" panose="020B0604020202020204" pitchFamily="34" charset="0"/>
              <a:buChar char="•"/>
            </a:pPr>
            <a:r>
              <a:rPr lang="en-CA" dirty="0"/>
              <a:t>Most children fall somewhere in the middle, as shown by the two red lines.  </a:t>
            </a:r>
          </a:p>
          <a:p>
            <a:pPr marL="174708" indent="-174708">
              <a:buFont typeface="Arial" panose="020B0604020202020204" pitchFamily="34" charset="0"/>
              <a:buChar char="•"/>
            </a:pPr>
            <a:r>
              <a:rPr lang="en-CA" dirty="0"/>
              <a:t>Small percentages of children have very low scores, indicating difficulties, that fall on one extreme side of the curve.</a:t>
            </a:r>
          </a:p>
          <a:p>
            <a:pPr marL="174708" indent="-174708">
              <a:buFont typeface="Arial" panose="020B0604020202020204" pitchFamily="34" charset="0"/>
              <a:buChar char="•"/>
            </a:pPr>
            <a:r>
              <a:rPr lang="en-CA" dirty="0"/>
              <a:t>Also, small percentages of children have very high scores, indicating excellence, that fall on the other extreme side.</a:t>
            </a:r>
          </a:p>
          <a:p>
            <a:pPr marL="174708" indent="-174708">
              <a:buFont typeface="Arial" panose="020B0604020202020204" pitchFamily="34" charset="0"/>
              <a:buChar char="•"/>
            </a:pPr>
            <a:r>
              <a:rPr lang="en-CA" dirty="0"/>
              <a:t>The larger the gap is between the two extreme sides, the more inequity there is in a population.</a:t>
            </a:r>
          </a:p>
          <a:p>
            <a:endParaRPr lang="en-CA" dirty="0"/>
          </a:p>
        </p:txBody>
      </p:sp>
      <p:sp>
        <p:nvSpPr>
          <p:cNvPr id="10" name="Slide Image Placeholder 9"/>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1961875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p:txBody>
          <a:bodyPr/>
          <a:lstStyle>
            <a:lvl1pPr defTabSz="931476">
              <a:defRPr sz="2400">
                <a:solidFill>
                  <a:schemeClr val="tx1"/>
                </a:solidFill>
                <a:latin typeface="Comic Sans MS" charset="0"/>
                <a:ea typeface="ＭＳ Ｐゴシック" charset="0"/>
                <a:cs typeface="ＭＳ Ｐゴシック" charset="0"/>
              </a:defRPr>
            </a:lvl1pPr>
            <a:lvl2pPr marL="745180" indent="-286608" defTabSz="931476">
              <a:defRPr sz="2400">
                <a:solidFill>
                  <a:schemeClr val="tx1"/>
                </a:solidFill>
                <a:latin typeface="Comic Sans MS" charset="0"/>
                <a:ea typeface="ＭＳ Ｐゴシック" charset="0"/>
              </a:defRPr>
            </a:lvl2pPr>
            <a:lvl3pPr marL="1146431" indent="-229286" defTabSz="931476">
              <a:defRPr sz="2400">
                <a:solidFill>
                  <a:schemeClr val="tx1"/>
                </a:solidFill>
                <a:latin typeface="Comic Sans MS" charset="0"/>
                <a:ea typeface="ＭＳ Ｐゴシック" charset="0"/>
              </a:defRPr>
            </a:lvl3pPr>
            <a:lvl4pPr marL="1605003" indent="-229286" defTabSz="931476">
              <a:defRPr sz="2400">
                <a:solidFill>
                  <a:schemeClr val="tx1"/>
                </a:solidFill>
                <a:latin typeface="Comic Sans MS" charset="0"/>
                <a:ea typeface="ＭＳ Ｐゴシック" charset="0"/>
              </a:defRPr>
            </a:lvl4pPr>
            <a:lvl5pPr marL="2063576" indent="-229286" defTabSz="931476">
              <a:defRPr sz="2400">
                <a:solidFill>
                  <a:schemeClr val="tx1"/>
                </a:solidFill>
                <a:latin typeface="Comic Sans MS" charset="0"/>
                <a:ea typeface="ＭＳ Ｐゴシック" charset="0"/>
              </a:defRPr>
            </a:lvl5pPr>
            <a:lvl6pPr marL="2522148" indent="-229286" defTabSz="931476" eaLnBrk="0" fontAlgn="base" hangingPunct="0">
              <a:spcBef>
                <a:spcPct val="0"/>
              </a:spcBef>
              <a:spcAft>
                <a:spcPct val="0"/>
              </a:spcAft>
              <a:defRPr sz="2400">
                <a:solidFill>
                  <a:schemeClr val="tx1"/>
                </a:solidFill>
                <a:latin typeface="Comic Sans MS" charset="0"/>
                <a:ea typeface="ＭＳ Ｐゴシック" charset="0"/>
              </a:defRPr>
            </a:lvl6pPr>
            <a:lvl7pPr marL="2980721" indent="-229286" defTabSz="931476" eaLnBrk="0" fontAlgn="base" hangingPunct="0">
              <a:spcBef>
                <a:spcPct val="0"/>
              </a:spcBef>
              <a:spcAft>
                <a:spcPct val="0"/>
              </a:spcAft>
              <a:defRPr sz="2400">
                <a:solidFill>
                  <a:schemeClr val="tx1"/>
                </a:solidFill>
                <a:latin typeface="Comic Sans MS" charset="0"/>
                <a:ea typeface="ＭＳ Ｐゴシック" charset="0"/>
              </a:defRPr>
            </a:lvl7pPr>
            <a:lvl8pPr marL="3439293" indent="-229286" defTabSz="931476" eaLnBrk="0" fontAlgn="base" hangingPunct="0">
              <a:spcBef>
                <a:spcPct val="0"/>
              </a:spcBef>
              <a:spcAft>
                <a:spcPct val="0"/>
              </a:spcAft>
              <a:defRPr sz="2400">
                <a:solidFill>
                  <a:schemeClr val="tx1"/>
                </a:solidFill>
                <a:latin typeface="Comic Sans MS" charset="0"/>
                <a:ea typeface="ＭＳ Ｐゴシック" charset="0"/>
              </a:defRPr>
            </a:lvl8pPr>
            <a:lvl9pPr marL="3897866" indent="-229286" defTabSz="931476" eaLnBrk="0" fontAlgn="base" hangingPunct="0">
              <a:spcBef>
                <a:spcPct val="0"/>
              </a:spcBef>
              <a:spcAft>
                <a:spcPct val="0"/>
              </a:spcAft>
              <a:defRPr sz="2400">
                <a:solidFill>
                  <a:schemeClr val="tx1"/>
                </a:solidFill>
                <a:latin typeface="Comic Sans MS" charset="0"/>
                <a:ea typeface="ＭＳ Ｐゴシック" charset="0"/>
              </a:defRPr>
            </a:lvl9pPr>
          </a:lstStyle>
          <a:p>
            <a:fld id="{C1D127F8-7565-C641-A074-F194C3FEDDFA}" type="slidenum">
              <a:rPr lang="en-US" smtClean="0"/>
              <a:pPr/>
              <a:t>15</a:t>
            </a:fld>
            <a:endParaRPr lang="en-US"/>
          </a:p>
        </p:txBody>
      </p:sp>
      <p:sp>
        <p:nvSpPr>
          <p:cNvPr id="51203" name="Rectangle 3"/>
          <p:cNvSpPr>
            <a:spLocks noGrp="1" noChangeArrowheads="1"/>
          </p:cNvSpPr>
          <p:nvPr>
            <p:ph type="body" idx="1"/>
          </p:nvPr>
        </p:nvSpPr>
        <p:spPr/>
        <p:txBody>
          <a:bodyPr/>
          <a:lstStyle/>
          <a:p>
            <a:pPr marL="174708" indent="-174708">
              <a:buFont typeface="Arial" panose="020B0604020202020204" pitchFamily="34" charset="0"/>
              <a:buChar char="•"/>
            </a:pPr>
            <a:r>
              <a:rPr lang="en-GB" dirty="0"/>
              <a:t>In an effort to help children with highest needs, targeted, individualized strategies aim to help  with interventions tailored to their needs. </a:t>
            </a:r>
          </a:p>
          <a:p>
            <a:pPr marL="174708" indent="-174708">
              <a:buFont typeface="Arial" panose="020B0604020202020204" pitchFamily="34" charset="0"/>
              <a:buChar char="•"/>
            </a:pPr>
            <a:r>
              <a:rPr lang="en-GB" dirty="0"/>
              <a:t>This decreases the curve for the most vulnerable populations, meaning less children are vulnerable, </a:t>
            </a:r>
          </a:p>
          <a:p>
            <a:pPr marL="174708" indent="-174708">
              <a:buFont typeface="Arial" panose="020B0604020202020204" pitchFamily="34" charset="0"/>
              <a:buChar char="•"/>
            </a:pPr>
            <a:r>
              <a:rPr lang="en-GB" dirty="0"/>
              <a:t>gap for typically developing children remains the same. </a:t>
            </a:r>
            <a:endParaRPr lang="en-CA" dirty="0"/>
          </a:p>
          <a:p>
            <a:pPr algn="l"/>
            <a:endParaRPr lang="en-CA" dirty="0"/>
          </a:p>
          <a:p>
            <a:endParaRPr lang="en-CA" dirty="0"/>
          </a:p>
        </p:txBody>
      </p:sp>
      <p:sp>
        <p:nvSpPr>
          <p:cNvPr id="10" name="Slide Image Placeholder 9"/>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4177565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p:txBody>
          <a:bodyPr/>
          <a:lstStyle>
            <a:lvl1pPr defTabSz="931476">
              <a:defRPr sz="2400">
                <a:solidFill>
                  <a:schemeClr val="tx1"/>
                </a:solidFill>
                <a:latin typeface="Comic Sans MS" charset="0"/>
                <a:ea typeface="ＭＳ Ｐゴシック" charset="0"/>
                <a:cs typeface="ＭＳ Ｐゴシック" charset="0"/>
              </a:defRPr>
            </a:lvl1pPr>
            <a:lvl2pPr marL="745180" indent="-286608" defTabSz="931476">
              <a:defRPr sz="2400">
                <a:solidFill>
                  <a:schemeClr val="tx1"/>
                </a:solidFill>
                <a:latin typeface="Comic Sans MS" charset="0"/>
                <a:ea typeface="ＭＳ Ｐゴシック" charset="0"/>
              </a:defRPr>
            </a:lvl2pPr>
            <a:lvl3pPr marL="1146431" indent="-229286" defTabSz="931476">
              <a:defRPr sz="2400">
                <a:solidFill>
                  <a:schemeClr val="tx1"/>
                </a:solidFill>
                <a:latin typeface="Comic Sans MS" charset="0"/>
                <a:ea typeface="ＭＳ Ｐゴシック" charset="0"/>
              </a:defRPr>
            </a:lvl3pPr>
            <a:lvl4pPr marL="1605003" indent="-229286" defTabSz="931476">
              <a:defRPr sz="2400">
                <a:solidFill>
                  <a:schemeClr val="tx1"/>
                </a:solidFill>
                <a:latin typeface="Comic Sans MS" charset="0"/>
                <a:ea typeface="ＭＳ Ｐゴシック" charset="0"/>
              </a:defRPr>
            </a:lvl4pPr>
            <a:lvl5pPr marL="2063576" indent="-229286" defTabSz="931476">
              <a:defRPr sz="2400">
                <a:solidFill>
                  <a:schemeClr val="tx1"/>
                </a:solidFill>
                <a:latin typeface="Comic Sans MS" charset="0"/>
                <a:ea typeface="ＭＳ Ｐゴシック" charset="0"/>
              </a:defRPr>
            </a:lvl5pPr>
            <a:lvl6pPr marL="2522148" indent="-229286" defTabSz="931476" eaLnBrk="0" fontAlgn="base" hangingPunct="0">
              <a:spcBef>
                <a:spcPct val="0"/>
              </a:spcBef>
              <a:spcAft>
                <a:spcPct val="0"/>
              </a:spcAft>
              <a:defRPr sz="2400">
                <a:solidFill>
                  <a:schemeClr val="tx1"/>
                </a:solidFill>
                <a:latin typeface="Comic Sans MS" charset="0"/>
                <a:ea typeface="ＭＳ Ｐゴシック" charset="0"/>
              </a:defRPr>
            </a:lvl6pPr>
            <a:lvl7pPr marL="2980721" indent="-229286" defTabSz="931476" eaLnBrk="0" fontAlgn="base" hangingPunct="0">
              <a:spcBef>
                <a:spcPct val="0"/>
              </a:spcBef>
              <a:spcAft>
                <a:spcPct val="0"/>
              </a:spcAft>
              <a:defRPr sz="2400">
                <a:solidFill>
                  <a:schemeClr val="tx1"/>
                </a:solidFill>
                <a:latin typeface="Comic Sans MS" charset="0"/>
                <a:ea typeface="ＭＳ Ｐゴシック" charset="0"/>
              </a:defRPr>
            </a:lvl7pPr>
            <a:lvl8pPr marL="3439293" indent="-229286" defTabSz="931476" eaLnBrk="0" fontAlgn="base" hangingPunct="0">
              <a:spcBef>
                <a:spcPct val="0"/>
              </a:spcBef>
              <a:spcAft>
                <a:spcPct val="0"/>
              </a:spcAft>
              <a:defRPr sz="2400">
                <a:solidFill>
                  <a:schemeClr val="tx1"/>
                </a:solidFill>
                <a:latin typeface="Comic Sans MS" charset="0"/>
                <a:ea typeface="ＭＳ Ｐゴシック" charset="0"/>
              </a:defRPr>
            </a:lvl8pPr>
            <a:lvl9pPr marL="3897866" indent="-229286" defTabSz="931476" eaLnBrk="0" fontAlgn="base" hangingPunct="0">
              <a:spcBef>
                <a:spcPct val="0"/>
              </a:spcBef>
              <a:spcAft>
                <a:spcPct val="0"/>
              </a:spcAft>
              <a:defRPr sz="2400">
                <a:solidFill>
                  <a:schemeClr val="tx1"/>
                </a:solidFill>
                <a:latin typeface="Comic Sans MS" charset="0"/>
                <a:ea typeface="ＭＳ Ｐゴシック" charset="0"/>
              </a:defRPr>
            </a:lvl9pPr>
          </a:lstStyle>
          <a:p>
            <a:fld id="{C1D127F8-7565-C641-A074-F194C3FEDDFA}" type="slidenum">
              <a:rPr lang="en-US" smtClean="0"/>
              <a:pPr/>
              <a:t>16</a:t>
            </a:fld>
            <a:endParaRPr lang="en-US"/>
          </a:p>
        </p:txBody>
      </p:sp>
      <p:sp>
        <p:nvSpPr>
          <p:cNvPr id="51203" name="Rectangle 3"/>
          <p:cNvSpPr>
            <a:spLocks noGrp="1" noChangeArrowheads="1"/>
          </p:cNvSpPr>
          <p:nvPr>
            <p:ph type="body" idx="1"/>
          </p:nvPr>
        </p:nvSpPr>
        <p:spPr/>
        <p:txBody>
          <a:bodyPr/>
          <a:lstStyle/>
          <a:p>
            <a:pPr marL="174708" indent="-174708">
              <a:buFont typeface="Arial" panose="020B0604020202020204" pitchFamily="34" charset="0"/>
              <a:buChar char="•"/>
            </a:pPr>
            <a:r>
              <a:rPr lang="en-CA" dirty="0"/>
              <a:t>Our goal is to shift the curve of the outcomes towards the higher end. </a:t>
            </a:r>
          </a:p>
          <a:p>
            <a:pPr marL="174708" indent="-174708">
              <a:buFont typeface="Arial" panose="020B0604020202020204" pitchFamily="34" charset="0"/>
              <a:buChar char="•"/>
            </a:pPr>
            <a:r>
              <a:rPr lang="en-CA" dirty="0"/>
              <a:t>Universal strategies, aimed at all children, shift the whole curve, thus narrowing the gap between the low and high end. </a:t>
            </a:r>
          </a:p>
          <a:p>
            <a:pPr marL="174708" indent="-174708">
              <a:buFont typeface="Arial" panose="020B0604020202020204" pitchFamily="34" charset="0"/>
              <a:buChar char="•"/>
            </a:pPr>
            <a:r>
              <a:rPr lang="en-CA" dirty="0"/>
              <a:t>Meaning, children’s developmental health as a population improves, and we don’t focus on just one particular group of children.</a:t>
            </a:r>
          </a:p>
          <a:p>
            <a:endParaRPr lang="en-CA" dirty="0"/>
          </a:p>
        </p:txBody>
      </p:sp>
      <p:sp>
        <p:nvSpPr>
          <p:cNvPr id="10" name="Slide Image Placeholder 9"/>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170372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4E0EF9D6-4CAE-4B03-9F31-7062017A4BB6}" type="slidenum">
              <a:rPr lang="en-US" altLang="en-US" smtClean="0"/>
              <a:pPr/>
              <a:t>17</a:t>
            </a:fld>
            <a:endParaRPr lang="en-US" altLang="en-US"/>
          </a:p>
        </p:txBody>
      </p:sp>
      <p:sp>
        <p:nvSpPr>
          <p:cNvPr id="75780" name="Rectangle 3"/>
          <p:cNvSpPr>
            <a:spLocks noGrp="1" noChangeArrowheads="1"/>
          </p:cNvSpPr>
          <p:nvPr>
            <p:ph type="body" idx="1"/>
          </p:nvPr>
        </p:nvSpPr>
        <p:spPr/>
        <p:txBody>
          <a:bodyPr/>
          <a:lstStyle/>
          <a:p>
            <a:pPr marL="174708" indent="-174708">
              <a:buFont typeface="Arial" panose="020B0604020202020204" pitchFamily="34" charset="0"/>
              <a:buChar char="•"/>
            </a:pPr>
            <a:r>
              <a:rPr lang="en-CA" altLang="en-US" dirty="0" smtClean="0"/>
              <a:t>And this is what the EDI is meant to do.  </a:t>
            </a:r>
          </a:p>
          <a:p>
            <a:pPr marL="174708" indent="-174708">
              <a:buFont typeface="Arial" panose="020B0604020202020204" pitchFamily="34" charset="0"/>
              <a:buChar char="•"/>
            </a:pPr>
            <a:r>
              <a:rPr lang="en-CA" altLang="en-US" dirty="0" smtClean="0"/>
              <a:t>The instrument was developed in Canada between 1997 and 2000, to measure the holistic development of each child in the population.</a:t>
            </a:r>
          </a:p>
          <a:p>
            <a:pPr marL="174708" indent="-174708">
              <a:buFont typeface="Arial" panose="020B0604020202020204" pitchFamily="34" charset="0"/>
              <a:buChar char="•"/>
            </a:pPr>
            <a:r>
              <a:rPr lang="en-CA" altLang="en-US" dirty="0" smtClean="0"/>
              <a:t>The data gathered from the EDI collection a</a:t>
            </a:r>
            <a:r>
              <a:rPr lang="en-GB" altLang="en-US" dirty="0" err="1" smtClean="0"/>
              <a:t>llows</a:t>
            </a:r>
            <a:r>
              <a:rPr lang="en-GB" altLang="en-US" dirty="0" smtClean="0"/>
              <a:t> a child development outcome to be reported at the same indicator level as birth rate or survival rate.  </a:t>
            </a:r>
          </a:p>
          <a:p>
            <a:pPr marL="174708" indent="-174708">
              <a:buFont typeface="Arial" panose="020B0604020202020204" pitchFamily="34" charset="0"/>
              <a:buChar char="•"/>
            </a:pPr>
            <a:r>
              <a:rPr lang="en-GB" dirty="0" smtClean="0"/>
              <a:t>The goal of the EDI is to measure children’s developmental health at school entry.</a:t>
            </a:r>
          </a:p>
          <a:p>
            <a:pPr marL="174708" indent="-174708">
              <a:buFont typeface="Arial" panose="020B0604020202020204" pitchFamily="34" charset="0"/>
              <a:buChar char="•"/>
            </a:pPr>
            <a:r>
              <a:rPr lang="en-GB" dirty="0" smtClean="0"/>
              <a:t>This refers to the child’s ability to meet the task demands of school, such as:</a:t>
            </a:r>
          </a:p>
          <a:p>
            <a:pPr marL="640594" lvl="1" indent="-174708">
              <a:buFont typeface="Arial" panose="020B0604020202020204" pitchFamily="34" charset="0"/>
              <a:buChar char="•"/>
            </a:pPr>
            <a:r>
              <a:rPr lang="en-GB" dirty="0" smtClean="0"/>
              <a:t>being comfortable exploring and asking questions, </a:t>
            </a:r>
          </a:p>
          <a:p>
            <a:pPr marL="640594" lvl="1" indent="-174708">
              <a:buFont typeface="Arial" panose="020B0604020202020204" pitchFamily="34" charset="0"/>
              <a:buChar char="•"/>
            </a:pPr>
            <a:r>
              <a:rPr lang="en-GB" dirty="0" smtClean="0"/>
              <a:t>listening to the teacher, </a:t>
            </a:r>
          </a:p>
          <a:p>
            <a:pPr marL="640594" lvl="1" indent="-174708">
              <a:buFont typeface="Arial" panose="020B0604020202020204" pitchFamily="34" charset="0"/>
              <a:buChar char="•"/>
            </a:pPr>
            <a:r>
              <a:rPr lang="en-GB" dirty="0" smtClean="0"/>
              <a:t>playing and working with other children, and </a:t>
            </a:r>
          </a:p>
          <a:p>
            <a:pPr marL="640594" lvl="1" indent="-174708">
              <a:buFont typeface="Arial" panose="020B0604020202020204" pitchFamily="34" charset="0"/>
              <a:buChar char="•"/>
            </a:pPr>
            <a:r>
              <a:rPr lang="en-GB" dirty="0" smtClean="0"/>
              <a:t>remembering and following rules.</a:t>
            </a:r>
          </a:p>
          <a:p>
            <a:pPr marL="174708" indent="-174708">
              <a:buFont typeface="Arial" panose="020B0604020202020204" pitchFamily="34" charset="0"/>
              <a:buChar char="•"/>
            </a:pPr>
            <a:r>
              <a:rPr lang="en-CA" altLang="en-US" dirty="0" smtClean="0"/>
              <a:t>In short, it is the ability to benefit from the educational activities that are provided by the school.</a:t>
            </a:r>
          </a:p>
          <a:p>
            <a:endParaRPr lang="en-CA" altLang="en-US" dirty="0" smtClean="0"/>
          </a:p>
        </p:txBody>
      </p:sp>
      <p:sp>
        <p:nvSpPr>
          <p:cNvPr id="7" name="Slide Image Placeholder 6"/>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1501932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Notes Placeholder 2"/>
          <p:cNvSpPr>
            <a:spLocks noGrp="1"/>
          </p:cNvSpPr>
          <p:nvPr>
            <p:ph type="body" idx="1"/>
          </p:nvPr>
        </p:nvSpPr>
        <p:spPr/>
        <p:txBody>
          <a:bodyPr/>
          <a:lstStyle/>
          <a:p>
            <a:pPr algn="l"/>
            <a:r>
              <a:rPr lang="en-US" altLang="en-US" dirty="0" smtClean="0"/>
              <a:t>To date, EDI data has been collected province or territory-wide in 10 provinces and 2 territories in Canada, for over 1.2</a:t>
            </a:r>
            <a:r>
              <a:rPr lang="en-US" altLang="en-US" baseline="0" dirty="0" smtClean="0"/>
              <a:t> million</a:t>
            </a:r>
            <a:r>
              <a:rPr lang="en-US" altLang="en-US" dirty="0" smtClean="0"/>
              <a:t> kindergarten aged children since 2004.  Some provinces and territories have had multiple EDI collections</a:t>
            </a:r>
          </a:p>
          <a:p>
            <a:endParaRPr lang="en-CA" altLang="en-US" dirty="0" smtClean="0"/>
          </a:p>
        </p:txBody>
      </p:sp>
      <p:sp>
        <p:nvSpPr>
          <p:cNvPr id="79876"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DFDEA99C-2F7D-48CD-9511-566F4E8511EF}" type="slidenum">
              <a:rPr lang="en-US" altLang="en-US" smtClean="0"/>
              <a:pPr/>
              <a:t>18</a:t>
            </a:fld>
            <a:endParaRPr lang="en-US" altLang="en-US"/>
          </a:p>
        </p:txBody>
      </p:sp>
      <p:sp>
        <p:nvSpPr>
          <p:cNvPr id="7" name="Slide Image Placeholder 6"/>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3682885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Notes Placeholder 2"/>
          <p:cNvSpPr>
            <a:spLocks noGrp="1"/>
          </p:cNvSpPr>
          <p:nvPr>
            <p:ph type="body" idx="1"/>
          </p:nvPr>
        </p:nvSpPr>
        <p:spPr/>
        <p:txBody>
          <a:bodyPr/>
          <a:lstStyle/>
          <a:p>
            <a:pPr algn="l"/>
            <a:r>
              <a:rPr lang="en-CA" altLang="en-US" dirty="0" smtClean="0"/>
              <a:t>This</a:t>
            </a:r>
            <a:r>
              <a:rPr lang="en-CA" altLang="en-US" baseline="0" dirty="0" smtClean="0"/>
              <a:t> map demonstrates of the global reach of the EDI and the countries in which the EDI has been implemented. </a:t>
            </a:r>
            <a:r>
              <a:rPr lang="en-CA" altLang="en-US" dirty="0" smtClean="0"/>
              <a:t>The EDI has been collected internationally at different levels. </a:t>
            </a:r>
          </a:p>
          <a:p>
            <a:pPr algn="l"/>
            <a:endParaRPr lang="en-CA" altLang="en-US" dirty="0" smtClean="0"/>
          </a:p>
        </p:txBody>
      </p:sp>
      <p:sp>
        <p:nvSpPr>
          <p:cNvPr id="80900"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708A438C-7942-4387-BA49-3DFA88522D49}" type="slidenum">
              <a:rPr lang="en-US" altLang="en-US" smtClean="0"/>
              <a:pPr/>
              <a:t>19</a:t>
            </a:fld>
            <a:endParaRPr lang="en-US" altLang="en-US"/>
          </a:p>
        </p:txBody>
      </p:sp>
      <p:sp>
        <p:nvSpPr>
          <p:cNvPr id="4" name="Slide Image Placeholder 3"/>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4032050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CA" dirty="0" smtClean="0"/>
              <a:t>Here you can see an overview of today’s training session.</a:t>
            </a:r>
          </a:p>
          <a:p>
            <a:pPr algn="l"/>
            <a:endParaRPr lang="en-CA" dirty="0" smtClean="0"/>
          </a:p>
          <a:p>
            <a:pPr marL="228600" indent="-228600" algn="l">
              <a:buAutoNum type="arabicPeriod"/>
            </a:pPr>
            <a:r>
              <a:rPr lang="en-CA" dirty="0" smtClean="0"/>
              <a:t>This presentation will provide you with an</a:t>
            </a:r>
            <a:r>
              <a:rPr lang="en-CA" baseline="0" dirty="0" smtClean="0"/>
              <a:t> </a:t>
            </a:r>
            <a:r>
              <a:rPr lang="en-CA" dirty="0" smtClean="0"/>
              <a:t>overview about the</a:t>
            </a:r>
            <a:r>
              <a:rPr lang="en-CA" baseline="0" dirty="0" smtClean="0"/>
              <a:t> importance of the</a:t>
            </a:r>
            <a:r>
              <a:rPr lang="en-CA" dirty="0" smtClean="0"/>
              <a:t> early years and why we need to measure them.</a:t>
            </a:r>
            <a:r>
              <a:rPr lang="en-CA" baseline="0" dirty="0" smtClean="0"/>
              <a:t> </a:t>
            </a:r>
          </a:p>
          <a:p>
            <a:pPr marL="228600" indent="-228600" algn="l">
              <a:buAutoNum type="arabicPeriod"/>
            </a:pPr>
            <a:r>
              <a:rPr lang="en-CA" baseline="0" dirty="0" smtClean="0"/>
              <a:t>We will discuss </a:t>
            </a:r>
            <a:r>
              <a:rPr lang="en-CA" dirty="0" smtClean="0"/>
              <a:t>some information</a:t>
            </a:r>
            <a:r>
              <a:rPr lang="en-CA" baseline="0" dirty="0" smtClean="0"/>
              <a:t> about </a:t>
            </a:r>
            <a:r>
              <a:rPr lang="en-CA" dirty="0" smtClean="0"/>
              <a:t>the creation and importance of the EDI, </a:t>
            </a:r>
          </a:p>
          <a:p>
            <a:pPr marL="228600" indent="-228600" algn="l">
              <a:buAutoNum type="arabicPeriod"/>
            </a:pPr>
            <a:r>
              <a:rPr lang="en-CA" baseline="0" dirty="0" smtClean="0"/>
              <a:t>This will be followed by specific training to teacher you how to </a:t>
            </a:r>
            <a:r>
              <a:rPr lang="en-CA" dirty="0" smtClean="0"/>
              <a:t>complete the EDI questionnaires online. </a:t>
            </a:r>
          </a:p>
          <a:p>
            <a:pPr marL="228600" indent="-228600" algn="l">
              <a:buAutoNum type="arabicPeriod"/>
            </a:pPr>
            <a:r>
              <a:rPr lang="en-CA" dirty="0" smtClean="0"/>
              <a:t>Lastly,</a:t>
            </a:r>
            <a:r>
              <a:rPr lang="en-CA" baseline="0" dirty="0" smtClean="0"/>
              <a:t> will get everyone logged into our system and have all teachers complete their questionnaires this afternoon. You can complete the EDI questionnaires as your own pace. It may not take you all afternoon to complete the questionnaire. </a:t>
            </a:r>
            <a:endParaRPr lang="en-CA" dirty="0" smtClean="0"/>
          </a:p>
          <a:p>
            <a:endParaRPr lang="en-CA" dirty="0" smtClean="0"/>
          </a:p>
        </p:txBody>
      </p:sp>
      <p:sp>
        <p:nvSpPr>
          <p:cNvPr id="4" name="Slide Number Placeholder 3"/>
          <p:cNvSpPr>
            <a:spLocks noGrp="1"/>
          </p:cNvSpPr>
          <p:nvPr>
            <p:ph type="sldNum" sz="quarter" idx="10"/>
          </p:nvPr>
        </p:nvSpPr>
        <p:spPr/>
        <p:txBody>
          <a:bodyPr/>
          <a:lstStyle/>
          <a:p>
            <a:fld id="{C8D2AA18-9B6D-4545-9C5F-B916C7B5E4EB}" type="slidenum">
              <a:rPr lang="en-CA" smtClean="0"/>
              <a:pPr/>
              <a:t>2</a:t>
            </a:fld>
            <a:endParaRPr lang="en-CA"/>
          </a:p>
        </p:txBody>
      </p:sp>
      <p:sp>
        <p:nvSpPr>
          <p:cNvPr id="7" name="Slide Image Placeholder 6"/>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2635883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B4354480-CBC3-491C-A61C-0770E3208251}" type="slidenum">
              <a:rPr lang="en-US" altLang="en-US" smtClean="0"/>
              <a:pPr/>
              <a:t>20</a:t>
            </a:fld>
            <a:endParaRPr lang="en-US" altLang="en-US"/>
          </a:p>
        </p:txBody>
      </p:sp>
      <p:sp>
        <p:nvSpPr>
          <p:cNvPr id="83972" name="Rectangle 3"/>
          <p:cNvSpPr>
            <a:spLocks noGrp="1" noChangeArrowheads="1"/>
          </p:cNvSpPr>
          <p:nvPr>
            <p:ph type="body" idx="1"/>
          </p:nvPr>
        </p:nvSpPr>
        <p:spPr/>
        <p:txBody>
          <a:bodyPr/>
          <a:lstStyle/>
          <a:p>
            <a:pPr marL="174708" indent="-174708">
              <a:buFont typeface="Arial" panose="020B0604020202020204" pitchFamily="34" charset="0"/>
              <a:buChar char="•"/>
            </a:pPr>
            <a:r>
              <a:rPr lang="en-CA" altLang="en-US" dirty="0" smtClean="0"/>
              <a:t>EDI has several main purposes: </a:t>
            </a:r>
          </a:p>
          <a:p>
            <a:pPr marL="640594" lvl="1" indent="-174708">
              <a:buFont typeface="Arial" panose="020B0604020202020204" pitchFamily="34" charset="0"/>
              <a:buChar char="•"/>
            </a:pPr>
            <a:r>
              <a:rPr lang="en-CA" altLang="en-US" dirty="0" smtClean="0"/>
              <a:t>reporting on populations of children in different communities over time</a:t>
            </a:r>
          </a:p>
          <a:p>
            <a:endParaRPr lang="en-CA" altLang="en-US" dirty="0" smtClean="0"/>
          </a:p>
        </p:txBody>
      </p:sp>
      <p:sp>
        <p:nvSpPr>
          <p:cNvPr id="4" name="Slide Image Placeholder 3"/>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3083756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B4354480-CBC3-491C-A61C-0770E3208251}" type="slidenum">
              <a:rPr lang="en-US" altLang="en-US" smtClean="0"/>
              <a:pPr/>
              <a:t>21</a:t>
            </a:fld>
            <a:endParaRPr lang="en-US" altLang="en-US"/>
          </a:p>
        </p:txBody>
      </p:sp>
      <p:sp>
        <p:nvSpPr>
          <p:cNvPr id="83972" name="Rectangle 3"/>
          <p:cNvSpPr>
            <a:spLocks noGrp="1" noChangeArrowheads="1"/>
          </p:cNvSpPr>
          <p:nvPr>
            <p:ph type="body" idx="1"/>
          </p:nvPr>
        </p:nvSpPr>
        <p:spPr/>
        <p:txBody>
          <a:bodyPr/>
          <a:lstStyle/>
          <a:p>
            <a:pPr marL="174708" indent="-174708">
              <a:buFont typeface="Arial" panose="020B0604020202020204" pitchFamily="34" charset="0"/>
              <a:buChar char="•"/>
            </a:pPr>
            <a:r>
              <a:rPr lang="en-CA" altLang="en-US" dirty="0" smtClean="0"/>
              <a:t>The EDI has several main purposes:</a:t>
            </a:r>
          </a:p>
          <a:p>
            <a:pPr marL="640594" lvl="1" indent="-174708">
              <a:buFont typeface="Arial" panose="020B0604020202020204" pitchFamily="34" charset="0"/>
              <a:buChar char="•"/>
            </a:pPr>
            <a:r>
              <a:rPr lang="en-CA" altLang="en-US" dirty="0" smtClean="0"/>
              <a:t>identifying where the needs and strengths are greatest</a:t>
            </a:r>
          </a:p>
          <a:p>
            <a:endParaRPr lang="en-CA" altLang="en-US" dirty="0" smtClean="0"/>
          </a:p>
        </p:txBody>
      </p:sp>
      <p:sp>
        <p:nvSpPr>
          <p:cNvPr id="4" name="Slide Image Placeholder 3"/>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2703610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B4354480-CBC3-491C-A61C-0770E3208251}" type="slidenum">
              <a:rPr lang="en-US" altLang="en-US" smtClean="0"/>
              <a:pPr/>
              <a:t>22</a:t>
            </a:fld>
            <a:endParaRPr lang="en-US" altLang="en-US"/>
          </a:p>
        </p:txBody>
      </p:sp>
      <p:sp>
        <p:nvSpPr>
          <p:cNvPr id="83972" name="Rectangle 3"/>
          <p:cNvSpPr>
            <a:spLocks noGrp="1" noChangeArrowheads="1"/>
          </p:cNvSpPr>
          <p:nvPr>
            <p:ph type="body" idx="1"/>
          </p:nvPr>
        </p:nvSpPr>
        <p:spPr/>
        <p:txBody>
          <a:bodyPr/>
          <a:lstStyle/>
          <a:p>
            <a:pPr marL="174708" indent="-174708">
              <a:buFont typeface="Arial" panose="020B0604020202020204" pitchFamily="34" charset="0"/>
              <a:buChar char="•"/>
            </a:pPr>
            <a:r>
              <a:rPr lang="en-CA" altLang="en-US" dirty="0" smtClean="0"/>
              <a:t>The EDI has several main purposes: </a:t>
            </a:r>
          </a:p>
          <a:p>
            <a:pPr marL="640594" lvl="1" indent="-174708">
              <a:buFont typeface="Arial" panose="020B0604020202020204" pitchFamily="34" charset="0"/>
              <a:buChar char="•"/>
            </a:pPr>
            <a:r>
              <a:rPr lang="en-CA" altLang="en-US" dirty="0" smtClean="0"/>
              <a:t>predicting children’s academic success in elementary school</a:t>
            </a:r>
          </a:p>
          <a:p>
            <a:endParaRPr lang="en-CA" altLang="en-US" dirty="0" smtClean="0"/>
          </a:p>
        </p:txBody>
      </p:sp>
      <p:sp>
        <p:nvSpPr>
          <p:cNvPr id="4" name="Slide Image Placeholder 3"/>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1300891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B4354480-CBC3-491C-A61C-0770E3208251}" type="slidenum">
              <a:rPr lang="en-US" altLang="en-US" smtClean="0"/>
              <a:pPr/>
              <a:t>23</a:t>
            </a:fld>
            <a:endParaRPr lang="en-US" altLang="en-US"/>
          </a:p>
        </p:txBody>
      </p:sp>
      <p:sp>
        <p:nvSpPr>
          <p:cNvPr id="83972" name="Rectangle 3"/>
          <p:cNvSpPr>
            <a:spLocks noGrp="1" noChangeArrowheads="1"/>
          </p:cNvSpPr>
          <p:nvPr>
            <p:ph type="body" idx="1"/>
          </p:nvPr>
        </p:nvSpPr>
        <p:spPr/>
        <p:txBody>
          <a:bodyPr/>
          <a:lstStyle/>
          <a:p>
            <a:pPr marL="174708" indent="-174708">
              <a:buFont typeface="Arial" panose="020B0604020202020204" pitchFamily="34" charset="0"/>
              <a:buChar char="•"/>
            </a:pPr>
            <a:r>
              <a:rPr lang="en-CA" altLang="en-US" dirty="0" smtClean="0"/>
              <a:t>The EDI has several main purposes: </a:t>
            </a:r>
          </a:p>
          <a:p>
            <a:pPr marL="640594" lvl="1" indent="-174708">
              <a:buFont typeface="Arial" panose="020B0604020202020204" pitchFamily="34" charset="0"/>
              <a:buChar char="•"/>
            </a:pPr>
            <a:r>
              <a:rPr lang="en-CA" altLang="en-US" dirty="0" smtClean="0"/>
              <a:t>providing a picture of what early learning looks like at the community level, and,</a:t>
            </a:r>
          </a:p>
          <a:p>
            <a:pPr marL="640594" lvl="1" indent="-174708">
              <a:buFont typeface="Arial" panose="020B0604020202020204" pitchFamily="34" charset="0"/>
              <a:buChar char="•"/>
            </a:pPr>
            <a:r>
              <a:rPr lang="en-CA" altLang="en-US" dirty="0" smtClean="0"/>
              <a:t>helping to identify gaps in early development programs and services.</a:t>
            </a:r>
          </a:p>
          <a:p>
            <a:endParaRPr lang="en-CA" altLang="en-US" dirty="0" smtClean="0"/>
          </a:p>
          <a:p>
            <a:endParaRPr lang="en-CA" altLang="en-US" dirty="0" smtClean="0"/>
          </a:p>
        </p:txBody>
      </p:sp>
      <p:sp>
        <p:nvSpPr>
          <p:cNvPr id="4" name="Slide Image Placeholder 3"/>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3449390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978BB821-0B97-4463-AB41-4EAAD9383B71}" type="slidenum">
              <a:rPr lang="en-US" altLang="en-US" smtClean="0"/>
              <a:pPr/>
              <a:t>24</a:t>
            </a:fld>
            <a:endParaRPr lang="en-US" altLang="en-US"/>
          </a:p>
        </p:txBody>
      </p:sp>
      <p:sp>
        <p:nvSpPr>
          <p:cNvPr id="82948" name="Rectangle 3"/>
          <p:cNvSpPr>
            <a:spLocks noGrp="1" noChangeArrowheads="1"/>
          </p:cNvSpPr>
          <p:nvPr>
            <p:ph type="body" idx="1"/>
          </p:nvPr>
        </p:nvSpPr>
        <p:spPr/>
        <p:txBody>
          <a:bodyPr/>
          <a:lstStyle/>
          <a:p>
            <a:pPr marL="174708" indent="-174708">
              <a:buFont typeface="Arial" panose="020B0604020202020204" pitchFamily="34" charset="0"/>
              <a:buChar char="•"/>
            </a:pPr>
            <a:r>
              <a:rPr lang="en-US" altLang="en-US" dirty="0" smtClean="0"/>
              <a:t>The EDI is a: </a:t>
            </a:r>
          </a:p>
          <a:p>
            <a:pPr marL="640594" lvl="1" indent="-174708">
              <a:buFont typeface="Arial" panose="020B0604020202020204" pitchFamily="34" charset="0"/>
              <a:buChar char="•"/>
            </a:pPr>
            <a:r>
              <a:rPr lang="en-US" altLang="en-US" dirty="0" smtClean="0"/>
              <a:t>104-item questionnaire that is completed</a:t>
            </a:r>
            <a:r>
              <a:rPr lang="en-US" altLang="en-US" baseline="0" dirty="0" smtClean="0"/>
              <a:t> by teachers.  </a:t>
            </a:r>
          </a:p>
          <a:p>
            <a:pPr marL="640594" lvl="1" indent="-174708">
              <a:buFont typeface="Arial" panose="020B0604020202020204" pitchFamily="34" charset="0"/>
              <a:buChar char="•"/>
            </a:pPr>
            <a:r>
              <a:rPr lang="en-US" altLang="en-US" dirty="0" smtClean="0"/>
              <a:t>tool to measure children’s development health at a population or group level, and </a:t>
            </a:r>
          </a:p>
          <a:p>
            <a:pPr marL="640594" lvl="1" indent="-174708">
              <a:buFont typeface="Arial" panose="020B0604020202020204" pitchFamily="34" charset="0"/>
              <a:buChar char="•"/>
            </a:pPr>
            <a:r>
              <a:rPr lang="en-US" altLang="en-US" dirty="0" smtClean="0"/>
              <a:t>it gives the opportunity to understand the changing trends that are occurring. </a:t>
            </a:r>
          </a:p>
          <a:p>
            <a:pPr marL="174708" indent="-174708">
              <a:buFont typeface="Arial" panose="020B0604020202020204" pitchFamily="34" charset="0"/>
              <a:buChar char="•"/>
            </a:pPr>
            <a:r>
              <a:rPr lang="en-US" altLang="en-US" dirty="0" smtClean="0"/>
              <a:t>The EDI is not:</a:t>
            </a:r>
          </a:p>
          <a:p>
            <a:pPr marL="640594" lvl="1" indent="-174708">
              <a:buFont typeface="Arial" panose="020B0604020202020204" pitchFamily="34" charset="0"/>
              <a:buChar char="•"/>
            </a:pPr>
            <a:r>
              <a:rPr lang="en-US" altLang="en-US" dirty="0" smtClean="0"/>
              <a:t>a diagnostic measure, and should not be used for an individual child assessment.  </a:t>
            </a:r>
          </a:p>
          <a:p>
            <a:pPr marL="640594" lvl="1" indent="-174708">
              <a:buFont typeface="Arial" panose="020B0604020202020204" pitchFamily="34" charset="0"/>
              <a:buChar char="•"/>
            </a:pPr>
            <a:r>
              <a:rPr lang="en-US" altLang="en-US" dirty="0" smtClean="0"/>
              <a:t>evaluation of teachers.</a:t>
            </a:r>
          </a:p>
          <a:p>
            <a:pPr algn="l"/>
            <a:endParaRPr lang="en-US" altLang="en-US" dirty="0" smtClean="0"/>
          </a:p>
          <a:p>
            <a:pPr algn="l"/>
            <a:endParaRPr lang="en-US" altLang="en-US" dirty="0" smtClean="0"/>
          </a:p>
        </p:txBody>
      </p:sp>
      <p:sp>
        <p:nvSpPr>
          <p:cNvPr id="4" name="Slide Image Placeholder 3"/>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3720734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p:txBody>
          <a:bodyPr/>
          <a:lstStyle>
            <a:lvl1pPr defTabSz="931476">
              <a:defRPr sz="2400">
                <a:solidFill>
                  <a:schemeClr val="tx1"/>
                </a:solidFill>
                <a:latin typeface="Comic Sans MS" charset="0"/>
                <a:ea typeface="ＭＳ Ｐゴシック" charset="0"/>
                <a:cs typeface="ＭＳ Ｐゴシック" charset="0"/>
              </a:defRPr>
            </a:lvl1pPr>
            <a:lvl2pPr marL="745180" indent="-286608" defTabSz="931476">
              <a:defRPr sz="2400">
                <a:solidFill>
                  <a:schemeClr val="tx1"/>
                </a:solidFill>
                <a:latin typeface="Comic Sans MS" charset="0"/>
                <a:ea typeface="ＭＳ Ｐゴシック" charset="0"/>
              </a:defRPr>
            </a:lvl2pPr>
            <a:lvl3pPr marL="1146431" indent="-229286" defTabSz="931476">
              <a:defRPr sz="2400">
                <a:solidFill>
                  <a:schemeClr val="tx1"/>
                </a:solidFill>
                <a:latin typeface="Comic Sans MS" charset="0"/>
                <a:ea typeface="ＭＳ Ｐゴシック" charset="0"/>
              </a:defRPr>
            </a:lvl3pPr>
            <a:lvl4pPr marL="1605003" indent="-229286" defTabSz="931476">
              <a:defRPr sz="2400">
                <a:solidFill>
                  <a:schemeClr val="tx1"/>
                </a:solidFill>
                <a:latin typeface="Comic Sans MS" charset="0"/>
                <a:ea typeface="ＭＳ Ｐゴシック" charset="0"/>
              </a:defRPr>
            </a:lvl4pPr>
            <a:lvl5pPr marL="2063576" indent="-229286" defTabSz="931476">
              <a:defRPr sz="2400">
                <a:solidFill>
                  <a:schemeClr val="tx1"/>
                </a:solidFill>
                <a:latin typeface="Comic Sans MS" charset="0"/>
                <a:ea typeface="ＭＳ Ｐゴシック" charset="0"/>
              </a:defRPr>
            </a:lvl5pPr>
            <a:lvl6pPr marL="2522148" indent="-229286" defTabSz="931476" eaLnBrk="0" fontAlgn="base" hangingPunct="0">
              <a:spcBef>
                <a:spcPct val="0"/>
              </a:spcBef>
              <a:spcAft>
                <a:spcPct val="0"/>
              </a:spcAft>
              <a:defRPr sz="2400">
                <a:solidFill>
                  <a:schemeClr val="tx1"/>
                </a:solidFill>
                <a:latin typeface="Comic Sans MS" charset="0"/>
                <a:ea typeface="ＭＳ Ｐゴシック" charset="0"/>
              </a:defRPr>
            </a:lvl6pPr>
            <a:lvl7pPr marL="2980721" indent="-229286" defTabSz="931476" eaLnBrk="0" fontAlgn="base" hangingPunct="0">
              <a:spcBef>
                <a:spcPct val="0"/>
              </a:spcBef>
              <a:spcAft>
                <a:spcPct val="0"/>
              </a:spcAft>
              <a:defRPr sz="2400">
                <a:solidFill>
                  <a:schemeClr val="tx1"/>
                </a:solidFill>
                <a:latin typeface="Comic Sans MS" charset="0"/>
                <a:ea typeface="ＭＳ Ｐゴシック" charset="0"/>
              </a:defRPr>
            </a:lvl7pPr>
            <a:lvl8pPr marL="3439293" indent="-229286" defTabSz="931476" eaLnBrk="0" fontAlgn="base" hangingPunct="0">
              <a:spcBef>
                <a:spcPct val="0"/>
              </a:spcBef>
              <a:spcAft>
                <a:spcPct val="0"/>
              </a:spcAft>
              <a:defRPr sz="2400">
                <a:solidFill>
                  <a:schemeClr val="tx1"/>
                </a:solidFill>
                <a:latin typeface="Comic Sans MS" charset="0"/>
                <a:ea typeface="ＭＳ Ｐゴシック" charset="0"/>
              </a:defRPr>
            </a:lvl8pPr>
            <a:lvl9pPr marL="3897866" indent="-229286" defTabSz="931476" eaLnBrk="0" fontAlgn="base" hangingPunct="0">
              <a:spcBef>
                <a:spcPct val="0"/>
              </a:spcBef>
              <a:spcAft>
                <a:spcPct val="0"/>
              </a:spcAft>
              <a:defRPr sz="2400">
                <a:solidFill>
                  <a:schemeClr val="tx1"/>
                </a:solidFill>
                <a:latin typeface="Comic Sans MS" charset="0"/>
                <a:ea typeface="ＭＳ Ｐゴシック" charset="0"/>
              </a:defRPr>
            </a:lvl9pPr>
          </a:lstStyle>
          <a:p>
            <a:fld id="{8758194C-1A41-7D4E-B36E-77476891B05B}" type="slidenum">
              <a:rPr lang="en-US" smtClean="0"/>
              <a:pPr/>
              <a:t>25</a:t>
            </a:fld>
            <a:endParaRPr lang="en-US"/>
          </a:p>
        </p:txBody>
      </p:sp>
      <p:sp>
        <p:nvSpPr>
          <p:cNvPr id="157699" name="Rectangle 3"/>
          <p:cNvSpPr>
            <a:spLocks noGrp="1" noChangeArrowheads="1"/>
          </p:cNvSpPr>
          <p:nvPr>
            <p:ph type="body" idx="1"/>
          </p:nvPr>
        </p:nvSpPr>
        <p:spPr/>
        <p:txBody>
          <a:bodyPr/>
          <a:lstStyle/>
          <a:p>
            <a:pPr algn="l"/>
            <a:r>
              <a:rPr lang="en-US" dirty="0" smtClean="0"/>
              <a:t>The EDI assesses children</a:t>
            </a:r>
            <a:r>
              <a:rPr lang="en-GB" dirty="0" smtClean="0"/>
              <a:t>’</a:t>
            </a:r>
            <a:r>
              <a:rPr lang="en-US" altLang="ja-JP" dirty="0" smtClean="0"/>
              <a:t>s developmental health when they enter school by looking at five key areas of child development. These five subdomains are also further broken down into 16 subdomains.</a:t>
            </a:r>
          </a:p>
          <a:p>
            <a:pPr algn="l"/>
            <a:endParaRPr lang="en-US" dirty="0" smtClean="0"/>
          </a:p>
          <a:p>
            <a:pPr marL="232943" indent="-232943">
              <a:buFont typeface="+mj-lt"/>
              <a:buAutoNum type="arabicPeriod"/>
            </a:pPr>
            <a:r>
              <a:rPr lang="en-GB" altLang="en-US" dirty="0" smtClean="0"/>
              <a:t>Physical Health &amp; Well-being</a:t>
            </a:r>
          </a:p>
          <a:p>
            <a:pPr marL="757066" lvl="1" indent="-291179">
              <a:buFont typeface="+mj-lt"/>
              <a:buAutoNum type="romanLcPeriod"/>
            </a:pPr>
            <a:r>
              <a:rPr lang="en-GB" altLang="en-US" dirty="0" smtClean="0"/>
              <a:t>Physical readiness for school day (including arriving to school hungry)</a:t>
            </a:r>
          </a:p>
          <a:p>
            <a:pPr marL="757066" lvl="1" indent="-291179">
              <a:buFont typeface="+mj-lt"/>
              <a:buAutoNum type="romanLcPeriod"/>
            </a:pPr>
            <a:r>
              <a:rPr lang="en-GB" altLang="en-US" dirty="0" smtClean="0"/>
              <a:t>Physical independence</a:t>
            </a:r>
            <a:r>
              <a:rPr lang="en-GB" altLang="en-US" baseline="0" dirty="0" smtClean="0"/>
              <a:t> </a:t>
            </a:r>
            <a:r>
              <a:rPr lang="en-GB" altLang="en-US" dirty="0" smtClean="0"/>
              <a:t>(</a:t>
            </a:r>
            <a:r>
              <a:rPr lang="en-GB" altLang="en-US" baseline="0" dirty="0" smtClean="0"/>
              <a:t>established hand preference)</a:t>
            </a:r>
            <a:endParaRPr lang="en-GB" altLang="en-US" dirty="0" smtClean="0"/>
          </a:p>
          <a:p>
            <a:pPr marL="757066" lvl="1" indent="-291179">
              <a:buFont typeface="+mj-lt"/>
              <a:buAutoNum type="romanLcPeriod"/>
            </a:pPr>
            <a:r>
              <a:rPr lang="en-GB" altLang="en-US" dirty="0" smtClean="0"/>
              <a:t>Gross and fine motor skills (being able to manipulate objects)</a:t>
            </a:r>
            <a:endParaRPr lang="fr-CA" noProof="0" dirty="0" smtClean="0"/>
          </a:p>
          <a:p>
            <a:endParaRPr lang="fr-CA" noProof="0" dirty="0" smtClean="0"/>
          </a:p>
          <a:p>
            <a:endParaRPr lang="en-GB" altLang="en-US" dirty="0" smtClean="0"/>
          </a:p>
        </p:txBody>
      </p:sp>
      <p:sp>
        <p:nvSpPr>
          <p:cNvPr id="4" name="Slide Image Placeholder 3"/>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1649942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p:txBody>
          <a:bodyPr/>
          <a:lstStyle>
            <a:lvl1pPr defTabSz="931476">
              <a:defRPr sz="2400">
                <a:solidFill>
                  <a:schemeClr val="tx1"/>
                </a:solidFill>
                <a:latin typeface="Comic Sans MS" charset="0"/>
                <a:ea typeface="ＭＳ Ｐゴシック" charset="0"/>
                <a:cs typeface="ＭＳ Ｐゴシック" charset="0"/>
              </a:defRPr>
            </a:lvl1pPr>
            <a:lvl2pPr marL="745180" indent="-286608" defTabSz="931476">
              <a:defRPr sz="2400">
                <a:solidFill>
                  <a:schemeClr val="tx1"/>
                </a:solidFill>
                <a:latin typeface="Comic Sans MS" charset="0"/>
                <a:ea typeface="ＭＳ Ｐゴシック" charset="0"/>
              </a:defRPr>
            </a:lvl2pPr>
            <a:lvl3pPr marL="1146431" indent="-229286" defTabSz="931476">
              <a:defRPr sz="2400">
                <a:solidFill>
                  <a:schemeClr val="tx1"/>
                </a:solidFill>
                <a:latin typeface="Comic Sans MS" charset="0"/>
                <a:ea typeface="ＭＳ Ｐゴシック" charset="0"/>
              </a:defRPr>
            </a:lvl3pPr>
            <a:lvl4pPr marL="1605003" indent="-229286" defTabSz="931476">
              <a:defRPr sz="2400">
                <a:solidFill>
                  <a:schemeClr val="tx1"/>
                </a:solidFill>
                <a:latin typeface="Comic Sans MS" charset="0"/>
                <a:ea typeface="ＭＳ Ｐゴシック" charset="0"/>
              </a:defRPr>
            </a:lvl4pPr>
            <a:lvl5pPr marL="2063576" indent="-229286" defTabSz="931476">
              <a:defRPr sz="2400">
                <a:solidFill>
                  <a:schemeClr val="tx1"/>
                </a:solidFill>
                <a:latin typeface="Comic Sans MS" charset="0"/>
                <a:ea typeface="ＭＳ Ｐゴシック" charset="0"/>
              </a:defRPr>
            </a:lvl5pPr>
            <a:lvl6pPr marL="2522148" indent="-229286" defTabSz="931476" eaLnBrk="0" fontAlgn="base" hangingPunct="0">
              <a:spcBef>
                <a:spcPct val="0"/>
              </a:spcBef>
              <a:spcAft>
                <a:spcPct val="0"/>
              </a:spcAft>
              <a:defRPr sz="2400">
                <a:solidFill>
                  <a:schemeClr val="tx1"/>
                </a:solidFill>
                <a:latin typeface="Comic Sans MS" charset="0"/>
                <a:ea typeface="ＭＳ Ｐゴシック" charset="0"/>
              </a:defRPr>
            </a:lvl6pPr>
            <a:lvl7pPr marL="2980721" indent="-229286" defTabSz="931476" eaLnBrk="0" fontAlgn="base" hangingPunct="0">
              <a:spcBef>
                <a:spcPct val="0"/>
              </a:spcBef>
              <a:spcAft>
                <a:spcPct val="0"/>
              </a:spcAft>
              <a:defRPr sz="2400">
                <a:solidFill>
                  <a:schemeClr val="tx1"/>
                </a:solidFill>
                <a:latin typeface="Comic Sans MS" charset="0"/>
                <a:ea typeface="ＭＳ Ｐゴシック" charset="0"/>
              </a:defRPr>
            </a:lvl7pPr>
            <a:lvl8pPr marL="3439293" indent="-229286" defTabSz="931476" eaLnBrk="0" fontAlgn="base" hangingPunct="0">
              <a:spcBef>
                <a:spcPct val="0"/>
              </a:spcBef>
              <a:spcAft>
                <a:spcPct val="0"/>
              </a:spcAft>
              <a:defRPr sz="2400">
                <a:solidFill>
                  <a:schemeClr val="tx1"/>
                </a:solidFill>
                <a:latin typeface="Comic Sans MS" charset="0"/>
                <a:ea typeface="ＭＳ Ｐゴシック" charset="0"/>
              </a:defRPr>
            </a:lvl8pPr>
            <a:lvl9pPr marL="3897866" indent="-229286" defTabSz="931476" eaLnBrk="0" fontAlgn="base" hangingPunct="0">
              <a:spcBef>
                <a:spcPct val="0"/>
              </a:spcBef>
              <a:spcAft>
                <a:spcPct val="0"/>
              </a:spcAft>
              <a:defRPr sz="2400">
                <a:solidFill>
                  <a:schemeClr val="tx1"/>
                </a:solidFill>
                <a:latin typeface="Comic Sans MS" charset="0"/>
                <a:ea typeface="ＭＳ Ｐゴシック" charset="0"/>
              </a:defRPr>
            </a:lvl9pPr>
          </a:lstStyle>
          <a:p>
            <a:fld id="{82AB4EAC-2E8F-274A-9741-A864702DBAA7}" type="slidenum">
              <a:rPr lang="en-US" smtClean="0"/>
              <a:pPr/>
              <a:t>26</a:t>
            </a:fld>
            <a:endParaRPr lang="en-US"/>
          </a:p>
        </p:txBody>
      </p:sp>
      <p:sp>
        <p:nvSpPr>
          <p:cNvPr id="159747" name="Rectangle 3"/>
          <p:cNvSpPr>
            <a:spLocks noGrp="1" noChangeArrowheads="1"/>
          </p:cNvSpPr>
          <p:nvPr>
            <p:ph type="body" idx="1"/>
          </p:nvPr>
        </p:nvSpPr>
        <p:spPr/>
        <p:txBody>
          <a:bodyPr/>
          <a:lstStyle/>
          <a:p>
            <a:pPr marL="232943" indent="-232943">
              <a:buFont typeface="+mj-lt"/>
              <a:buAutoNum type="arabicPeriod" startAt="2"/>
            </a:pPr>
            <a:r>
              <a:rPr lang="en-US" dirty="0" smtClean="0"/>
              <a:t>Social competence </a:t>
            </a:r>
          </a:p>
          <a:p>
            <a:pPr marL="757066" lvl="1" indent="-291179">
              <a:buFont typeface="+mj-lt"/>
              <a:buAutoNum type="romanLcPeriod"/>
            </a:pPr>
            <a:r>
              <a:rPr lang="en-US" dirty="0" smtClean="0"/>
              <a:t>Overall social competence (ability to get along with peers)</a:t>
            </a:r>
          </a:p>
          <a:p>
            <a:pPr marL="757066" lvl="1" indent="-291179">
              <a:buFont typeface="+mj-lt"/>
              <a:buAutoNum type="romanLcPeriod"/>
            </a:pPr>
            <a:r>
              <a:rPr lang="en-US" dirty="0" smtClean="0"/>
              <a:t>responsibility and respect (follows</a:t>
            </a:r>
            <a:r>
              <a:rPr lang="en-US" baseline="0" dirty="0" smtClean="0"/>
              <a:t> rules and instructions)</a:t>
            </a:r>
            <a:endParaRPr lang="en-US" dirty="0" smtClean="0"/>
          </a:p>
          <a:p>
            <a:pPr marL="757066" lvl="1" indent="-291179">
              <a:buFont typeface="+mj-lt"/>
              <a:buAutoNum type="romanLcPeriod"/>
            </a:pPr>
            <a:r>
              <a:rPr lang="en-US" dirty="0" smtClean="0"/>
              <a:t>approaches to learning  (listens attentively)</a:t>
            </a:r>
          </a:p>
          <a:p>
            <a:pPr marL="757066" lvl="1" indent="-291179">
              <a:buFont typeface="+mj-lt"/>
              <a:buAutoNum type="romanLcPeriod"/>
            </a:pPr>
            <a:r>
              <a:rPr lang="en-US" dirty="0" smtClean="0"/>
              <a:t>readiness to explore new things  (curious about the world)</a:t>
            </a:r>
          </a:p>
          <a:p>
            <a:pPr algn="l"/>
            <a:endParaRPr lang="en-US" dirty="0" smtClean="0"/>
          </a:p>
        </p:txBody>
      </p:sp>
      <p:sp>
        <p:nvSpPr>
          <p:cNvPr id="4" name="Slide Image Placeholder 3"/>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3207708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32943" indent="-232943">
              <a:buFont typeface="+mj-lt"/>
              <a:buAutoNum type="arabicPeriod" startAt="3"/>
            </a:pPr>
            <a:r>
              <a:rPr lang="en-CA" dirty="0" smtClean="0"/>
              <a:t>Emotional Maturity:</a:t>
            </a:r>
            <a:r>
              <a:rPr lang="en-CA" baseline="0" dirty="0" smtClean="0"/>
              <a:t> </a:t>
            </a:r>
            <a:r>
              <a:rPr lang="en-CA" dirty="0" smtClean="0"/>
              <a:t> </a:t>
            </a:r>
          </a:p>
          <a:p>
            <a:pPr marL="757066" lvl="1" indent="-291179">
              <a:buFont typeface="+mj-lt"/>
              <a:buAutoNum type="romanLcPeriod"/>
            </a:pPr>
            <a:r>
              <a:rPr lang="en-US" dirty="0" smtClean="0"/>
              <a:t>Pro-social and helping behavior</a:t>
            </a:r>
            <a:r>
              <a:rPr lang="en-US" baseline="0" dirty="0" smtClean="0"/>
              <a:t> (</a:t>
            </a:r>
            <a:r>
              <a:rPr lang="en-CA" dirty="0" smtClean="0"/>
              <a:t>try to help someone who has been hurt)</a:t>
            </a:r>
            <a:endParaRPr lang="en-US" dirty="0" smtClean="0"/>
          </a:p>
          <a:p>
            <a:pPr marL="698830" lvl="1" indent="-232943">
              <a:buFont typeface="+mj-lt"/>
              <a:buAutoNum type="romanLcPeriod"/>
            </a:pPr>
            <a:r>
              <a:rPr lang="en-US" dirty="0" smtClean="0"/>
              <a:t>Anxious and fearful behavior</a:t>
            </a:r>
            <a:r>
              <a:rPr lang="en-US" baseline="0" dirty="0" smtClean="0"/>
              <a:t> (</a:t>
            </a:r>
            <a:r>
              <a:rPr lang="en-CA" dirty="0" smtClean="0"/>
              <a:t>upset when left by</a:t>
            </a:r>
            <a:r>
              <a:rPr lang="en-CA" baseline="0" dirty="0" smtClean="0"/>
              <a:t> parent)</a:t>
            </a:r>
            <a:endParaRPr lang="en-US" dirty="0" smtClean="0"/>
          </a:p>
          <a:p>
            <a:pPr marL="698830" lvl="1" indent="-232943">
              <a:buFont typeface="+mj-lt"/>
              <a:buAutoNum type="romanLcPeriod"/>
            </a:pPr>
            <a:r>
              <a:rPr lang="en-US" dirty="0" smtClean="0"/>
              <a:t>Aggressive behavior</a:t>
            </a:r>
            <a:r>
              <a:rPr lang="en-US" baseline="0" dirty="0" smtClean="0"/>
              <a:t> (</a:t>
            </a:r>
            <a:r>
              <a:rPr lang="en-CA" baseline="0" dirty="0" smtClean="0"/>
              <a:t>gets into physical fights)</a:t>
            </a:r>
            <a:endParaRPr lang="en-US" dirty="0" smtClean="0"/>
          </a:p>
          <a:p>
            <a:pPr marL="698830" lvl="1" indent="-232943" defTabSz="931774">
              <a:buFont typeface="+mj-lt"/>
              <a:buAutoNum type="romanLcPeriod"/>
            </a:pPr>
            <a:r>
              <a:rPr lang="en-US" dirty="0" smtClean="0"/>
              <a:t>Hyperactivity and inattention (</a:t>
            </a:r>
            <a:r>
              <a:rPr lang="en-CA" baseline="0" dirty="0" smtClean="0"/>
              <a:t>can’t sit still, restless)</a:t>
            </a:r>
            <a:endParaRPr lang="en-GB" dirty="0" smtClean="0"/>
          </a:p>
          <a:p>
            <a:pPr algn="l"/>
            <a:endParaRPr lang="en-CA" dirty="0" smtClean="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27</a:t>
            </a:fld>
            <a:endParaRPr lang="en-CA"/>
          </a:p>
        </p:txBody>
      </p:sp>
      <p:sp>
        <p:nvSpPr>
          <p:cNvPr id="7" name="Slide Image Placeholder 6"/>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3436275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p:txBody>
          <a:bodyPr/>
          <a:lstStyle>
            <a:lvl1pPr defTabSz="931476">
              <a:defRPr sz="2400">
                <a:solidFill>
                  <a:schemeClr val="tx1"/>
                </a:solidFill>
                <a:latin typeface="Comic Sans MS" charset="0"/>
                <a:ea typeface="ＭＳ Ｐゴシック" charset="0"/>
                <a:cs typeface="ＭＳ Ｐゴシック" charset="0"/>
              </a:defRPr>
            </a:lvl1pPr>
            <a:lvl2pPr marL="745180" indent="-286608" defTabSz="931476">
              <a:defRPr sz="2400">
                <a:solidFill>
                  <a:schemeClr val="tx1"/>
                </a:solidFill>
                <a:latin typeface="Comic Sans MS" charset="0"/>
                <a:ea typeface="ＭＳ Ｐゴシック" charset="0"/>
              </a:defRPr>
            </a:lvl2pPr>
            <a:lvl3pPr marL="1146431" indent="-229286" defTabSz="931476">
              <a:defRPr sz="2400">
                <a:solidFill>
                  <a:schemeClr val="tx1"/>
                </a:solidFill>
                <a:latin typeface="Comic Sans MS" charset="0"/>
                <a:ea typeface="ＭＳ Ｐゴシック" charset="0"/>
              </a:defRPr>
            </a:lvl3pPr>
            <a:lvl4pPr marL="1605003" indent="-229286" defTabSz="931476">
              <a:defRPr sz="2400">
                <a:solidFill>
                  <a:schemeClr val="tx1"/>
                </a:solidFill>
                <a:latin typeface="Comic Sans MS" charset="0"/>
                <a:ea typeface="ＭＳ Ｐゴシック" charset="0"/>
              </a:defRPr>
            </a:lvl4pPr>
            <a:lvl5pPr marL="2063576" indent="-229286" defTabSz="931476">
              <a:defRPr sz="2400">
                <a:solidFill>
                  <a:schemeClr val="tx1"/>
                </a:solidFill>
                <a:latin typeface="Comic Sans MS" charset="0"/>
                <a:ea typeface="ＭＳ Ｐゴシック" charset="0"/>
              </a:defRPr>
            </a:lvl5pPr>
            <a:lvl6pPr marL="2522148" indent="-229286" defTabSz="931476" eaLnBrk="0" fontAlgn="base" hangingPunct="0">
              <a:spcBef>
                <a:spcPct val="0"/>
              </a:spcBef>
              <a:spcAft>
                <a:spcPct val="0"/>
              </a:spcAft>
              <a:defRPr sz="2400">
                <a:solidFill>
                  <a:schemeClr val="tx1"/>
                </a:solidFill>
                <a:latin typeface="Comic Sans MS" charset="0"/>
                <a:ea typeface="ＭＳ Ｐゴシック" charset="0"/>
              </a:defRPr>
            </a:lvl6pPr>
            <a:lvl7pPr marL="2980721" indent="-229286" defTabSz="931476" eaLnBrk="0" fontAlgn="base" hangingPunct="0">
              <a:spcBef>
                <a:spcPct val="0"/>
              </a:spcBef>
              <a:spcAft>
                <a:spcPct val="0"/>
              </a:spcAft>
              <a:defRPr sz="2400">
                <a:solidFill>
                  <a:schemeClr val="tx1"/>
                </a:solidFill>
                <a:latin typeface="Comic Sans MS" charset="0"/>
                <a:ea typeface="ＭＳ Ｐゴシック" charset="0"/>
              </a:defRPr>
            </a:lvl7pPr>
            <a:lvl8pPr marL="3439293" indent="-229286" defTabSz="931476" eaLnBrk="0" fontAlgn="base" hangingPunct="0">
              <a:spcBef>
                <a:spcPct val="0"/>
              </a:spcBef>
              <a:spcAft>
                <a:spcPct val="0"/>
              </a:spcAft>
              <a:defRPr sz="2400">
                <a:solidFill>
                  <a:schemeClr val="tx1"/>
                </a:solidFill>
                <a:latin typeface="Comic Sans MS" charset="0"/>
                <a:ea typeface="ＭＳ Ｐゴシック" charset="0"/>
              </a:defRPr>
            </a:lvl8pPr>
            <a:lvl9pPr marL="3897866" indent="-229286" defTabSz="931476" eaLnBrk="0" fontAlgn="base" hangingPunct="0">
              <a:spcBef>
                <a:spcPct val="0"/>
              </a:spcBef>
              <a:spcAft>
                <a:spcPct val="0"/>
              </a:spcAft>
              <a:defRPr sz="2400">
                <a:solidFill>
                  <a:schemeClr val="tx1"/>
                </a:solidFill>
                <a:latin typeface="Comic Sans MS" charset="0"/>
                <a:ea typeface="ＭＳ Ｐゴシック" charset="0"/>
              </a:defRPr>
            </a:lvl9pPr>
          </a:lstStyle>
          <a:p>
            <a:fld id="{D1C00F9F-C5D4-904B-9292-D80AA900DEB1}" type="slidenum">
              <a:rPr lang="en-US" smtClean="0"/>
              <a:pPr/>
              <a:t>28</a:t>
            </a:fld>
            <a:endParaRPr lang="en-US"/>
          </a:p>
        </p:txBody>
      </p:sp>
      <p:sp>
        <p:nvSpPr>
          <p:cNvPr id="161795" name="Rectangle 3"/>
          <p:cNvSpPr>
            <a:spLocks noGrp="1" noChangeArrowheads="1"/>
          </p:cNvSpPr>
          <p:nvPr>
            <p:ph type="body" idx="1"/>
          </p:nvPr>
        </p:nvSpPr>
        <p:spPr/>
        <p:txBody>
          <a:bodyPr/>
          <a:lstStyle/>
          <a:p>
            <a:pPr marL="232943" indent="-232943">
              <a:buFont typeface="+mj-lt"/>
              <a:buAutoNum type="arabicPeriod" startAt="4"/>
            </a:pPr>
            <a:r>
              <a:rPr lang="en-US" dirty="0" smtClean="0"/>
              <a:t>Language and Cognitive development</a:t>
            </a:r>
          </a:p>
          <a:p>
            <a:pPr marL="757066" lvl="1" indent="-291179">
              <a:buFont typeface="+mj-lt"/>
              <a:buAutoNum type="romanLcPeriod"/>
            </a:pPr>
            <a:r>
              <a:rPr lang="en-US" dirty="0" smtClean="0"/>
              <a:t>Basic literacy (</a:t>
            </a:r>
            <a:r>
              <a:rPr lang="en-CA" baseline="0" dirty="0" smtClean="0"/>
              <a:t>ability to handle a book)</a:t>
            </a:r>
            <a:endParaRPr lang="en-US" dirty="0" smtClean="0"/>
          </a:p>
          <a:p>
            <a:pPr marL="757066" lvl="1" indent="-291179">
              <a:buFont typeface="+mj-lt"/>
              <a:buAutoNum type="romanLcPeriod"/>
            </a:pPr>
            <a:r>
              <a:rPr lang="en-US" dirty="0" smtClean="0"/>
              <a:t>Interest in literacy and numeracy, and uses memory (</a:t>
            </a:r>
            <a:r>
              <a:rPr lang="en-CA" baseline="0" dirty="0" smtClean="0"/>
              <a:t>able to remember things easily)</a:t>
            </a:r>
            <a:endParaRPr lang="en-US" dirty="0" smtClean="0"/>
          </a:p>
          <a:p>
            <a:pPr marL="757066" lvl="1" indent="-291179">
              <a:buFont typeface="+mj-lt"/>
              <a:buAutoNum type="romanLcPeriod"/>
            </a:pPr>
            <a:r>
              <a:rPr lang="en-US" dirty="0" smtClean="0"/>
              <a:t>Advanced literacy (</a:t>
            </a:r>
            <a:r>
              <a:rPr lang="en-CA" baseline="0" dirty="0" smtClean="0"/>
              <a:t>able to read simple words)</a:t>
            </a:r>
            <a:endParaRPr lang="en-US" dirty="0" smtClean="0"/>
          </a:p>
          <a:p>
            <a:pPr marL="757066" lvl="1" indent="-291179">
              <a:buFont typeface="+mj-lt"/>
              <a:buAutoNum type="romanLcPeriod"/>
            </a:pPr>
            <a:r>
              <a:rPr lang="en-US" dirty="0" smtClean="0"/>
              <a:t>Basic numeracy (</a:t>
            </a:r>
            <a:r>
              <a:rPr lang="en-CA" baseline="0" dirty="0" smtClean="0"/>
              <a:t>able to count to 20)</a:t>
            </a:r>
            <a:endParaRPr lang="en-US" dirty="0" smtClean="0"/>
          </a:p>
          <a:p>
            <a:pPr algn="l"/>
            <a:endParaRPr lang="en-US" dirty="0" smtClean="0"/>
          </a:p>
        </p:txBody>
      </p:sp>
      <p:sp>
        <p:nvSpPr>
          <p:cNvPr id="4" name="Slide Image Placeholder 3"/>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1237179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marL="232943" indent="-232943">
              <a:buFont typeface="+mj-lt"/>
              <a:buAutoNum type="arabicPeriod" startAt="5"/>
            </a:pPr>
            <a:r>
              <a:rPr lang="en-US" baseline="0" dirty="0" smtClean="0">
                <a:latin typeface="Times New Roman" charset="0"/>
                <a:ea typeface="ＭＳ Ｐゴシック" charset="0"/>
                <a:cs typeface="ＭＳ Ｐゴシック" charset="0"/>
              </a:rPr>
              <a:t>Communication Skills and general knowledge and it is the only domain that only has one subdomain, which is also called communication skills and general knowledge.</a:t>
            </a:r>
            <a:endParaRPr lang="en-GB" dirty="0" smtClean="0">
              <a:latin typeface="Times New Roman" charset="0"/>
              <a:ea typeface="ＭＳ Ｐゴシック" charset="0"/>
              <a:cs typeface="ＭＳ Ｐゴシック" charset="0"/>
            </a:endParaRPr>
          </a:p>
          <a:p>
            <a:pPr algn="l" eaLnBrk="1" hangingPunct="1">
              <a:buFontTx/>
              <a:buChar char="•"/>
            </a:pPr>
            <a:endParaRPr lang="en-CA" dirty="0" smtClean="0">
              <a:latin typeface="Times New Roman" charset="0"/>
              <a:ea typeface="ＭＳ Ｐゴシック" charset="0"/>
              <a:cs typeface="ＭＳ Ｐゴシック" charset="0"/>
            </a:endParaRPr>
          </a:p>
          <a:p>
            <a:pPr lvl="0" algn="l"/>
            <a:r>
              <a:rPr lang="en-CA" dirty="0"/>
              <a:t>Items in the domain include such things as skills to communicate needs and wants in socially appropriate ways, symbolic use of language, story telling, age-appropriate knowledge about the life and world around.</a:t>
            </a:r>
          </a:p>
          <a:p>
            <a:pPr algn="l"/>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29</a:t>
            </a:fld>
            <a:endParaRPr lang="en-CA"/>
          </a:p>
        </p:txBody>
      </p:sp>
    </p:spTree>
    <p:extLst>
      <p:ext uri="{BB962C8B-B14F-4D97-AF65-F5344CB8AC3E}">
        <p14:creationId xmlns:p14="http://schemas.microsoft.com/office/powerpoint/2010/main" val="960602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US" altLang="en-US" dirty="0" smtClean="0"/>
              <a:t>A growing body of research on children between the ages of 0-6 years and their families is accumulating into strong evidence that the early years represent the most significant time period in an individuals lifespan.  </a:t>
            </a:r>
          </a:p>
          <a:p>
            <a:pPr algn="l"/>
            <a:r>
              <a:rPr lang="en-US" altLang="en-US" dirty="0" smtClean="0"/>
              <a:t>Basic neuroscience has demonstrated that the interaction between a child’s genes and his or her early environment has a profound impact on later outcomes. </a:t>
            </a:r>
          </a:p>
          <a:p>
            <a:pPr algn="l"/>
            <a:r>
              <a:rPr lang="en-US" dirty="0" smtClean="0"/>
              <a:t>This is of significance not only for each of us individually but also to us as a society. The health of our population affects our collective social and economic well-being.</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3</a:t>
            </a:fld>
            <a:endParaRPr lang="en-CA"/>
          </a:p>
        </p:txBody>
      </p:sp>
      <p:sp>
        <p:nvSpPr>
          <p:cNvPr id="7" name="Slide Image Placeholder 6"/>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263588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The EDI helps to answer the question</a:t>
            </a:r>
            <a:r>
              <a:rPr lang="en-CA" baseline="0" dirty="0" smtClean="0"/>
              <a:t> – how are we doing for our youngest population?</a:t>
            </a:r>
          </a:p>
          <a:p>
            <a:pPr marL="174708" indent="-174708">
              <a:buFont typeface="Arial" panose="020B0604020202020204" pitchFamily="34" charset="0"/>
              <a:buChar char="•"/>
            </a:pPr>
            <a:r>
              <a:rPr lang="en-CA" baseline="0" dirty="0" smtClean="0"/>
              <a:t>use the EDI to gather data on our children. </a:t>
            </a:r>
          </a:p>
          <a:p>
            <a:pPr marL="174708" indent="-174708">
              <a:buFont typeface="Arial" panose="020B0604020202020204" pitchFamily="34" charset="0"/>
              <a:buChar char="•"/>
            </a:pPr>
            <a:r>
              <a:rPr lang="en-CA" baseline="0" dirty="0" smtClean="0"/>
              <a:t>use this data to report on groups of children, such as neighbourhoods, schools, or communities.  </a:t>
            </a:r>
          </a:p>
          <a:p>
            <a:pPr marL="174708" indent="-174708">
              <a:buFont typeface="Arial" panose="020B0604020202020204" pitchFamily="34" charset="0"/>
              <a:buChar char="•"/>
            </a:pPr>
            <a:r>
              <a:rPr lang="en-CA" baseline="0" dirty="0" smtClean="0"/>
              <a:t>Communities and governments use this data to generate and drive strategies, policies, programs and funding opportunities to support all children. </a:t>
            </a:r>
          </a:p>
          <a:p>
            <a:pPr marL="174708" indent="-174708">
              <a:buFont typeface="Arial" panose="020B0604020202020204" pitchFamily="34" charset="0"/>
              <a:buChar char="•"/>
            </a:pPr>
            <a:r>
              <a:rPr lang="en-CA" baseline="0" dirty="0" smtClean="0"/>
              <a:t>We then need to monitor and evaluate the impact of these strategies, therefore we complete the EDI again. And the cycle continues…</a:t>
            </a:r>
            <a:endParaRPr lang="en-CA" dirty="0" smtClean="0"/>
          </a:p>
          <a:p>
            <a:pPr marL="174708" indent="-174708">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30</a:t>
            </a:fld>
            <a:endParaRPr lang="en-CA"/>
          </a:p>
        </p:txBody>
      </p:sp>
    </p:spTree>
    <p:extLst>
      <p:ext uri="{BB962C8B-B14F-4D97-AF65-F5344CB8AC3E}">
        <p14:creationId xmlns:p14="http://schemas.microsoft.com/office/powerpoint/2010/main" val="753201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51A05CB6-FCF0-4982-92FA-EAC1A81FC7B9}" type="slidenum">
              <a:rPr lang="en-US" altLang="en-US" smtClean="0"/>
              <a:pPr/>
              <a:t>31</a:t>
            </a:fld>
            <a:endParaRPr lang="en-US" altLang="en-US"/>
          </a:p>
        </p:txBody>
      </p:sp>
      <p:sp>
        <p:nvSpPr>
          <p:cNvPr id="3" name="Slide Image Placeholder 2"/>
          <p:cNvSpPr>
            <a:spLocks noGrp="1" noRot="1" noChangeAspect="1"/>
          </p:cNvSpPr>
          <p:nvPr>
            <p:ph type="sldImg"/>
          </p:nvPr>
        </p:nvSpPr>
        <p:spPr>
          <a:xfrm>
            <a:off x="1895475" y="620713"/>
            <a:ext cx="3275013" cy="2457450"/>
          </a:xfrm>
        </p:spPr>
      </p:sp>
      <p:sp>
        <p:nvSpPr>
          <p:cNvPr id="4" name="Notes Placeholder 3"/>
          <p:cNvSpPr>
            <a:spLocks noGrp="1"/>
          </p:cNvSpPr>
          <p:nvPr>
            <p:ph type="body" idx="1"/>
          </p:nvPr>
        </p:nvSpPr>
        <p:spPr/>
        <p:txBody>
          <a:bodyPr/>
          <a:lstStyle/>
          <a:p>
            <a:pPr algn="l"/>
            <a:r>
              <a:rPr lang="en-CA" dirty="0" smtClean="0"/>
              <a:t>Through this EDI cycle, we are able to gather information about children’s experiences</a:t>
            </a:r>
            <a:r>
              <a:rPr lang="en-CA" baseline="0" dirty="0" smtClean="0"/>
              <a:t> in the early years, monitor their developmental trajectories and outcomes, and help to predict later school success.</a:t>
            </a:r>
            <a:endParaRPr lang="en-CA" dirty="0"/>
          </a:p>
        </p:txBody>
      </p:sp>
    </p:spTree>
    <p:extLst>
      <p:ext uri="{BB962C8B-B14F-4D97-AF65-F5344CB8AC3E}">
        <p14:creationId xmlns:p14="http://schemas.microsoft.com/office/powerpoint/2010/main" val="911956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CA" dirty="0" smtClean="0"/>
              <a:t>The</a:t>
            </a:r>
            <a:r>
              <a:rPr lang="en-CA" baseline="0" dirty="0" smtClean="0"/>
              <a:t> next part of this session is designed to provide teachers with the necessary information in order to complete the EDI. </a:t>
            </a:r>
          </a:p>
          <a:p>
            <a:pPr marL="174708" indent="-174708" defTabSz="931774">
              <a:buFont typeface="Arial" panose="020B0604020202020204" pitchFamily="34" charset="0"/>
              <a:buChar char="•"/>
              <a:defRPr/>
            </a:pPr>
            <a:r>
              <a:rPr lang="en-CA" baseline="0" dirty="0" smtClean="0"/>
              <a:t>This training session is intended for teachers who have never completed the EDI before, as well as for those who have. </a:t>
            </a:r>
          </a:p>
          <a:p>
            <a:pPr marL="174708" indent="-174708" defTabSz="931774">
              <a:buFont typeface="Arial" panose="020B0604020202020204" pitchFamily="34" charset="0"/>
              <a:buChar char="•"/>
              <a:defRPr/>
            </a:pPr>
            <a:r>
              <a:rPr lang="en-CA" baseline="0" dirty="0" smtClean="0"/>
              <a:t>If, along the way, you have any questions, an email address will be provided at the end of the video. Do not hesitate to contact us.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32</a:t>
            </a:fld>
            <a:endParaRPr lang="en-CA"/>
          </a:p>
        </p:txBody>
      </p:sp>
    </p:spTree>
    <p:extLst>
      <p:ext uri="{BB962C8B-B14F-4D97-AF65-F5344CB8AC3E}">
        <p14:creationId xmlns:p14="http://schemas.microsoft.com/office/powerpoint/2010/main" val="1677282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CA" dirty="0" smtClean="0"/>
              <a:t>The main goal of this section</a:t>
            </a:r>
            <a:r>
              <a:rPr lang="en-CA" baseline="0" dirty="0" smtClean="0"/>
              <a:t> is to provide information on how to complete the e-EDI. </a:t>
            </a:r>
          </a:p>
          <a:p>
            <a:pPr marL="174708" indent="-174708" defTabSz="931774">
              <a:buFont typeface="Arial" panose="020B0604020202020204" pitchFamily="34" charset="0"/>
              <a:buChar char="•"/>
              <a:defRPr/>
            </a:pPr>
            <a:r>
              <a:rPr lang="en-CA" dirty="0" smtClean="0"/>
              <a:t>This presentation is divided into two main sections. </a:t>
            </a:r>
          </a:p>
          <a:p>
            <a:pPr marL="640594" lvl="1" indent="-174708" defTabSz="931774">
              <a:buFont typeface="Arial" panose="020B0604020202020204" pitchFamily="34" charset="0"/>
              <a:buChar char="•"/>
              <a:defRPr/>
            </a:pPr>
            <a:r>
              <a:rPr lang="en-CA" dirty="0" smtClean="0"/>
              <a:t>The first section covers some general</a:t>
            </a:r>
            <a:r>
              <a:rPr lang="en-CA" baseline="0" dirty="0" smtClean="0"/>
              <a:t> </a:t>
            </a:r>
            <a:r>
              <a:rPr lang="en-CA" dirty="0" smtClean="0"/>
              <a:t>information about the e-EDI process</a:t>
            </a:r>
          </a:p>
          <a:p>
            <a:pPr marL="640594" lvl="1" indent="-174708" defTabSz="931774">
              <a:buFont typeface="Arial" panose="020B0604020202020204" pitchFamily="34" charset="0"/>
              <a:buChar char="•"/>
              <a:defRPr/>
            </a:pPr>
            <a:r>
              <a:rPr lang="en-CA" dirty="0" smtClean="0"/>
              <a:t>second section will cover the online completion of the questionnaires,</a:t>
            </a:r>
            <a:r>
              <a:rPr lang="en-CA" baseline="0" dirty="0" smtClean="0"/>
              <a:t> section by section. </a:t>
            </a:r>
            <a:endParaRPr lang="en-CA" dirty="0" smtClean="0"/>
          </a:p>
        </p:txBody>
      </p:sp>
      <p:sp>
        <p:nvSpPr>
          <p:cNvPr id="4" name="Slide Number Placeholder 3"/>
          <p:cNvSpPr>
            <a:spLocks noGrp="1"/>
          </p:cNvSpPr>
          <p:nvPr>
            <p:ph type="sldNum" sz="quarter" idx="10"/>
          </p:nvPr>
        </p:nvSpPr>
        <p:spPr/>
        <p:txBody>
          <a:bodyPr/>
          <a:lstStyle/>
          <a:p>
            <a:fld id="{C8D2AA18-9B6D-4545-9C5F-B916C7B5E4EB}" type="slidenum">
              <a:rPr lang="en-CA" smtClean="0"/>
              <a:t>33</a:t>
            </a:fld>
            <a:endParaRPr lang="en-CA"/>
          </a:p>
        </p:txBody>
      </p:sp>
    </p:spTree>
    <p:extLst>
      <p:ext uri="{BB962C8B-B14F-4D97-AF65-F5344CB8AC3E}">
        <p14:creationId xmlns:p14="http://schemas.microsoft.com/office/powerpoint/2010/main" val="3041684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marL="174708" lvl="1" indent="-174708" defTabSz="931774">
              <a:buFont typeface="Arial" panose="020B0604020202020204" pitchFamily="34" charset="0"/>
              <a:buChar char="•"/>
              <a:defRPr/>
            </a:pPr>
            <a:r>
              <a:rPr lang="en-US" dirty="0" smtClean="0"/>
              <a:t>Teacher</a:t>
            </a:r>
            <a:r>
              <a:rPr lang="en-US" baseline="0" dirty="0" smtClean="0"/>
              <a:t> should receive and review the following important documents. </a:t>
            </a:r>
          </a:p>
          <a:p>
            <a:pPr marL="0" lvl="1" indent="0" defTabSz="931774">
              <a:buFont typeface="Arial" panose="020B0604020202020204" pitchFamily="34" charset="0"/>
              <a:buNone/>
              <a:defRPr/>
            </a:pPr>
            <a:endParaRPr lang="en-US" baseline="0" dirty="0" smtClean="0"/>
          </a:p>
          <a:p>
            <a:pPr marL="640594" lvl="2" indent="-174708" defTabSz="931774">
              <a:buFont typeface="Arial" panose="020B0604020202020204" pitchFamily="34" charset="0"/>
              <a:buChar char="•"/>
              <a:defRPr/>
            </a:pPr>
            <a:r>
              <a:rPr lang="en-US" baseline="0" dirty="0" smtClean="0"/>
              <a:t>EDI Guide and an e-EDI teacher’s manual. </a:t>
            </a:r>
          </a:p>
          <a:p>
            <a:pPr marL="640594" lvl="2" indent="-174708" defTabSz="931774">
              <a:buFont typeface="Arial" panose="020B0604020202020204" pitchFamily="34" charset="0"/>
              <a:buChar char="•"/>
              <a:defRPr/>
            </a:pPr>
            <a:r>
              <a:rPr lang="en-US" baseline="0" dirty="0" smtClean="0"/>
              <a:t>e-EDI teacher log-in and password from the OCCS and a local class list for every class you teach (for example, a morning class and an afternoon class). </a:t>
            </a:r>
          </a:p>
          <a:p>
            <a:pPr marL="640594" lvl="2" indent="-174708" defTabSz="931774">
              <a:buFont typeface="Arial" panose="020B0604020202020204" pitchFamily="34" charset="0"/>
              <a:buChar char="•"/>
              <a:defRPr/>
            </a:pPr>
            <a:r>
              <a:rPr lang="en-US" baseline="0" dirty="0" smtClean="0"/>
              <a:t>Local coordinators will have a master list of all teachers login and password information. All teachers should have been provided with a local class list which will contain the demographic information for each of your students as well as their local identification number and their first and last names. Teachers will use this class list to match up your students with the e-EDI class list to ensure that you are completing the questionnaire on the correct student. </a:t>
            </a:r>
            <a:endParaRPr lang="en-US" dirty="0" smtClean="0"/>
          </a:p>
          <a:p>
            <a:pPr marL="0" lvl="1" defTabSz="931774">
              <a:defRPr/>
            </a:pPr>
            <a:endParaRPr lang="en-US" dirty="0" smtClean="0"/>
          </a:p>
          <a:p>
            <a:pPr marL="0" lvl="1" defTabSz="931774">
              <a:defRPr/>
            </a:pPr>
            <a:endParaRPr lang="en-US" dirty="0" smtClean="0"/>
          </a:p>
        </p:txBody>
      </p:sp>
      <p:sp>
        <p:nvSpPr>
          <p:cNvPr id="4" name="Slide Number Placeholder 3"/>
          <p:cNvSpPr>
            <a:spLocks noGrp="1"/>
          </p:cNvSpPr>
          <p:nvPr>
            <p:ph type="sldNum" sz="quarter" idx="10"/>
          </p:nvPr>
        </p:nvSpPr>
        <p:spPr/>
        <p:txBody>
          <a:bodyPr/>
          <a:lstStyle/>
          <a:p>
            <a:fld id="{C8D2AA18-9B6D-4545-9C5F-B916C7B5E4EB}" type="slidenum">
              <a:rPr lang="en-CA" smtClean="0"/>
              <a:t>34</a:t>
            </a:fld>
            <a:endParaRPr lang="en-CA"/>
          </a:p>
        </p:txBody>
      </p:sp>
    </p:spTree>
    <p:extLst>
      <p:ext uri="{BB962C8B-B14F-4D97-AF65-F5344CB8AC3E}">
        <p14:creationId xmlns:p14="http://schemas.microsoft.com/office/powerpoint/2010/main" val="2070746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baseline="0" dirty="0" smtClean="0"/>
              <a:t>The EDI Guide and teacher’s manual are intended to facilitate completion of the EDI and should be read before starting the completion of the EDIs. </a:t>
            </a:r>
          </a:p>
          <a:p>
            <a:pPr marL="174708" indent="-174708">
              <a:buFont typeface="Arial" panose="020B0604020202020204" pitchFamily="34" charset="0"/>
              <a:buChar char="•"/>
            </a:pPr>
            <a:r>
              <a:rPr lang="en-CA" baseline="0" dirty="0" smtClean="0"/>
              <a:t>The Teacher’s manual provides steps to guide you through the online completion of the EDI questionnaires, while the Guide provides more detailed information about each question within the EDI. These are two very useful tools to help you complete the questionnaires more efficiently and more accurately.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35</a:t>
            </a:fld>
            <a:endParaRPr lang="en-CA"/>
          </a:p>
        </p:txBody>
      </p:sp>
    </p:spTree>
    <p:extLst>
      <p:ext uri="{BB962C8B-B14F-4D97-AF65-F5344CB8AC3E}">
        <p14:creationId xmlns:p14="http://schemas.microsoft.com/office/powerpoint/2010/main" val="1378843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marL="232943" indent="-232943">
              <a:buFont typeface="Arial" panose="020B0604020202020204" pitchFamily="34" charset="0"/>
              <a:buChar char="•"/>
            </a:pPr>
            <a:r>
              <a:rPr lang="en-US" b="0" dirty="0" smtClean="0"/>
              <a:t>Before you being completing the EDI</a:t>
            </a:r>
            <a:r>
              <a:rPr lang="en-US" b="0" baseline="0" dirty="0" smtClean="0"/>
              <a:t> on your students, you will need to receive training on how to complete the questionnaire.</a:t>
            </a:r>
          </a:p>
          <a:p>
            <a:pPr marL="232943" indent="-232943">
              <a:buFont typeface="Arial" panose="020B0604020202020204" pitchFamily="34" charset="0"/>
              <a:buChar char="•"/>
            </a:pPr>
            <a:r>
              <a:rPr lang="en-US" b="0" baseline="0" dirty="0" smtClean="0"/>
              <a:t>You will also need to </a:t>
            </a:r>
            <a:r>
              <a:rPr lang="en-US" b="1" baseline="0" dirty="0" smtClean="0"/>
              <a:t>g</a:t>
            </a:r>
            <a:r>
              <a:rPr lang="en-US" b="1" dirty="0" smtClean="0"/>
              <a:t>et your login and password</a:t>
            </a:r>
            <a:r>
              <a:rPr lang="en-US" dirty="0" smtClean="0"/>
              <a:t>.  Your local coordinator will provide you with a login and password for the e-EDI system when you are given the EDI class list. </a:t>
            </a:r>
          </a:p>
          <a:p>
            <a:pPr marL="232943" indent="-232943">
              <a:buFont typeface="Arial" panose="020B0604020202020204" pitchFamily="34" charset="0"/>
              <a:buChar char="•"/>
            </a:pPr>
            <a:r>
              <a:rPr lang="en-US" b="0" baseline="0" dirty="0" smtClean="0"/>
              <a:t>Please make sure to </a:t>
            </a:r>
            <a:r>
              <a:rPr lang="en-US" b="1" baseline="0" dirty="0" smtClean="0"/>
              <a:t>r</a:t>
            </a:r>
            <a:r>
              <a:rPr lang="en-US" b="1" dirty="0" smtClean="0"/>
              <a:t>eview the e-EDI questions</a:t>
            </a:r>
            <a:r>
              <a:rPr lang="en-US" dirty="0" smtClean="0"/>
              <a:t> and ensure that you feel reasonably comfortable with the</a:t>
            </a:r>
            <a:r>
              <a:rPr lang="en-US" baseline="0" dirty="0" smtClean="0"/>
              <a:t> </a:t>
            </a:r>
            <a:r>
              <a:rPr lang="en-US" dirty="0" smtClean="0"/>
              <a:t>questions that will be asked about each student. </a:t>
            </a:r>
          </a:p>
          <a:p>
            <a:pPr marL="232943" indent="-232943">
              <a:buFont typeface="Arial" panose="020B0604020202020204" pitchFamily="34" charset="0"/>
              <a:buChar char="•"/>
            </a:pPr>
            <a:r>
              <a:rPr lang="en-US" b="1" dirty="0" smtClean="0"/>
              <a:t>Have your class list available</a:t>
            </a:r>
            <a:r>
              <a:rPr lang="en-US" dirty="0" smtClean="0"/>
              <a:t>.  Please</a:t>
            </a:r>
            <a:r>
              <a:rPr lang="en-US" baseline="0" dirty="0" smtClean="0"/>
              <a:t> make sure to have your class lists with you when you start completing the EDI, in order to m</a:t>
            </a:r>
            <a:r>
              <a:rPr lang="en-US" dirty="0" smtClean="0"/>
              <a:t>atch your students’ local IDs, gender, and birth dates to confirm that you are entering information for the correct student. </a:t>
            </a:r>
          </a:p>
          <a:p>
            <a:pPr marL="232943" indent="-232943">
              <a:buFont typeface="Arial" panose="020B0604020202020204" pitchFamily="34" charset="0"/>
              <a:buChar char="•"/>
            </a:pPr>
            <a:r>
              <a:rPr lang="en-US" b="1" dirty="0" smtClean="0"/>
              <a:t>Ensure that all the children in your class(es) have a local ID and are included on your list</a:t>
            </a:r>
            <a:r>
              <a:rPr lang="en-US" dirty="0" smtClean="0"/>
              <a:t>.  If any students are missing, they will need to be added. </a:t>
            </a:r>
          </a:p>
          <a:p>
            <a:pPr marL="232943" indent="-232943">
              <a:buFont typeface="Arial" panose="020B0604020202020204" pitchFamily="34" charset="0"/>
              <a:buChar char="•"/>
            </a:pPr>
            <a:r>
              <a:rPr lang="en-US" b="1" dirty="0" smtClean="0"/>
              <a:t>Review any background materials</a:t>
            </a:r>
            <a:r>
              <a:rPr lang="en-US" dirty="0" smtClean="0"/>
              <a:t>, such as report cards, student file, Kindergarten Registration or other information that might help you to answer the questions for each student. Also, please</a:t>
            </a:r>
            <a:r>
              <a:rPr lang="en-US" baseline="0" dirty="0" smtClean="0"/>
              <a:t> make sure you read the EDI Guide and the e-EDI teacher’s manual. As mentioned in the previous slide, these materials will help you complete the EDIs more efficiently and more accurately.</a:t>
            </a:r>
          </a:p>
          <a:p>
            <a:pPr marL="232943" indent="-232943">
              <a:buFont typeface="Arial" panose="020B0604020202020204" pitchFamily="34" charset="0"/>
              <a:buChar char="•"/>
            </a:pPr>
            <a:r>
              <a:rPr lang="en-US" b="1" dirty="0" smtClean="0"/>
              <a:t>If applicable, list students whose parents/guardians have refused </a:t>
            </a:r>
            <a:r>
              <a:rPr lang="en-US" dirty="0" smtClean="0"/>
              <a:t>to participate. Letters should have been sent to parents ahead of the scheduled time for EDI data collection. </a:t>
            </a:r>
            <a:endParaRPr lang="en-US" b="1" dirty="0" smtClean="0"/>
          </a:p>
        </p:txBody>
      </p:sp>
      <p:sp>
        <p:nvSpPr>
          <p:cNvPr id="4" name="Slide Number Placeholder 3"/>
          <p:cNvSpPr>
            <a:spLocks noGrp="1"/>
          </p:cNvSpPr>
          <p:nvPr>
            <p:ph type="sldNum" sz="quarter" idx="10"/>
          </p:nvPr>
        </p:nvSpPr>
        <p:spPr/>
        <p:txBody>
          <a:bodyPr/>
          <a:lstStyle/>
          <a:p>
            <a:fld id="{C8D2AA18-9B6D-4545-9C5F-B916C7B5E4EB}" type="slidenum">
              <a:rPr lang="en-CA" smtClean="0"/>
              <a:t>36</a:t>
            </a:fld>
            <a:endParaRPr lang="en-CA"/>
          </a:p>
        </p:txBody>
      </p:sp>
    </p:spTree>
    <p:extLst>
      <p:ext uri="{BB962C8B-B14F-4D97-AF65-F5344CB8AC3E}">
        <p14:creationId xmlns:p14="http://schemas.microsoft.com/office/powerpoint/2010/main" val="996232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Tip</a:t>
            </a:r>
            <a:r>
              <a:rPr lang="en-CA" baseline="0" dirty="0" smtClean="0"/>
              <a:t> #1: Please ensure you read the entire EDI Guide once before starting on the questionnaires. That way, if you have any questions about anything, you will be able to get answers to them before starting. </a:t>
            </a:r>
          </a:p>
          <a:p>
            <a:pPr marL="174708" indent="-174708">
              <a:buFont typeface="Arial" panose="020B0604020202020204" pitchFamily="34" charset="0"/>
              <a:buChar char="•"/>
            </a:pPr>
            <a:r>
              <a:rPr lang="en-CA" baseline="0" dirty="0" smtClean="0"/>
              <a:t>Also, please have the e-EDI teacher’s manual with you when completing the questionnaires. It provides step-by-step instructions on how to complete the questionnaires using our online system. </a:t>
            </a:r>
          </a:p>
          <a:p>
            <a:pPr marL="174708" indent="-174708">
              <a:buFont typeface="Arial" panose="020B0604020202020204" pitchFamily="34" charset="0"/>
              <a:buChar char="•"/>
            </a:pPr>
            <a:r>
              <a:rPr lang="en-CA" baseline="0" dirty="0" smtClean="0"/>
              <a:t>Having these documents with you will help the whole process run more smoothly.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37</a:t>
            </a:fld>
            <a:endParaRPr lang="en-CA"/>
          </a:p>
        </p:txBody>
      </p:sp>
    </p:spTree>
    <p:extLst>
      <p:ext uri="{BB962C8B-B14F-4D97-AF65-F5344CB8AC3E}">
        <p14:creationId xmlns:p14="http://schemas.microsoft.com/office/powerpoint/2010/main" val="2110641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baseline="0" dirty="0" smtClean="0"/>
              <a:t>Here is a timeline for EDI completion. </a:t>
            </a:r>
          </a:p>
          <a:p>
            <a:pPr marL="640594" lvl="1" indent="-174708">
              <a:buFont typeface="Arial" panose="020B0604020202020204" pitchFamily="34" charset="0"/>
              <a:buChar char="•"/>
            </a:pPr>
            <a:r>
              <a:rPr lang="en-CA" baseline="0" dirty="0" smtClean="0"/>
              <a:t>Receive  EDI training.  </a:t>
            </a:r>
          </a:p>
          <a:p>
            <a:pPr marL="1106481" lvl="2" indent="-174708">
              <a:buFont typeface="Arial" panose="020B0604020202020204" pitchFamily="34" charset="0"/>
              <a:buChar char="•"/>
            </a:pPr>
            <a:r>
              <a:rPr lang="en-CA" baseline="0" dirty="0" smtClean="0"/>
              <a:t>You will then until March 31</a:t>
            </a:r>
            <a:r>
              <a:rPr lang="en-CA" baseline="30000" dirty="0" smtClean="0"/>
              <a:t>st</a:t>
            </a:r>
            <a:r>
              <a:rPr lang="en-CA" baseline="0" dirty="0" smtClean="0"/>
              <a:t> to complete the EDI and lock and submit each questionnaire. </a:t>
            </a:r>
          </a:p>
          <a:p>
            <a:pPr marL="1106481" lvl="2" indent="-174708">
              <a:buFont typeface="Arial" panose="020B0604020202020204" pitchFamily="34" charset="0"/>
              <a:buChar char="•"/>
            </a:pPr>
            <a:r>
              <a:rPr lang="en-CA" dirty="0"/>
              <a:t>A February/March implementation is ideal for many reasons.  </a:t>
            </a:r>
          </a:p>
          <a:p>
            <a:pPr marL="1572368" lvl="3" indent="-174708">
              <a:buFont typeface="Arial" panose="020B0604020202020204" pitchFamily="34" charset="0"/>
              <a:buChar char="•"/>
            </a:pPr>
            <a:r>
              <a:rPr lang="en-CA" dirty="0"/>
              <a:t>First, by February/March of the school year, teachers will have grown to know their students very well and can easily and efficiently complete the instrument. </a:t>
            </a:r>
          </a:p>
          <a:p>
            <a:pPr marL="1572368" lvl="3" indent="-174708">
              <a:buFont typeface="Arial" panose="020B0604020202020204" pitchFamily="34" charset="0"/>
              <a:buChar char="•"/>
            </a:pPr>
            <a:r>
              <a:rPr lang="en-CA" dirty="0"/>
              <a:t>Secondly, some children may take longer to acclimatize to the school environment and may therefore need a longer period of time to adjust and function well. </a:t>
            </a:r>
          </a:p>
          <a:p>
            <a:pPr marL="1572368" lvl="3" indent="-174708">
              <a:buFont typeface="Arial" panose="020B0604020202020204" pitchFamily="34" charset="0"/>
              <a:buChar char="•"/>
            </a:pPr>
            <a:r>
              <a:rPr lang="en-CA" dirty="0"/>
              <a:t>Another main reason that the EDI is implemented in February/March is for comparability purposes. The EDI is implemented in this time frame across Canada and all over the world.</a:t>
            </a:r>
          </a:p>
        </p:txBody>
      </p:sp>
      <p:sp>
        <p:nvSpPr>
          <p:cNvPr id="4" name="Slide Number Placeholder 3"/>
          <p:cNvSpPr>
            <a:spLocks noGrp="1"/>
          </p:cNvSpPr>
          <p:nvPr>
            <p:ph type="sldNum" sz="quarter" idx="10"/>
          </p:nvPr>
        </p:nvSpPr>
        <p:spPr/>
        <p:txBody>
          <a:bodyPr/>
          <a:lstStyle/>
          <a:p>
            <a:fld id="{C8D2AA18-9B6D-4545-9C5F-B916C7B5E4EB}" type="slidenum">
              <a:rPr lang="en-CA" smtClean="0"/>
              <a:t>38</a:t>
            </a:fld>
            <a:endParaRPr lang="en-CA"/>
          </a:p>
        </p:txBody>
      </p:sp>
    </p:spTree>
    <p:extLst>
      <p:ext uri="{BB962C8B-B14F-4D97-AF65-F5344CB8AC3E}">
        <p14:creationId xmlns:p14="http://schemas.microsoft.com/office/powerpoint/2010/main" val="2525213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It should take you approximately 20 minutes to complete the questionnaire, per student. </a:t>
            </a:r>
          </a:p>
          <a:p>
            <a:pPr marL="174708" indent="-174708">
              <a:buFont typeface="Arial" panose="020B0604020202020204" pitchFamily="34" charset="0"/>
              <a:buChar char="•"/>
            </a:pPr>
            <a:r>
              <a:rPr lang="en-CA" dirty="0" smtClean="0"/>
              <a:t>After completing</a:t>
            </a:r>
            <a:r>
              <a:rPr lang="en-CA" baseline="0" dirty="0" smtClean="0"/>
              <a:t> the EDI for a few students though, it should take closer to 10 minutes per student. </a:t>
            </a:r>
          </a:p>
          <a:p>
            <a:pPr marL="174708" indent="-174708">
              <a:buFont typeface="Arial" panose="020B0604020202020204" pitchFamily="34" charset="0"/>
              <a:buChar char="•"/>
            </a:pPr>
            <a:r>
              <a:rPr lang="en-CA" baseline="0" dirty="0" smtClean="0"/>
              <a:t>Based on teacher feedback we have received, you will most likely complete the EDI in less time for your best students, as well as for those who are struggling. The students who are in the “middle ground” will most likely require more thought and as a result will  take longer to complete.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39</a:t>
            </a:fld>
            <a:endParaRPr lang="en-CA"/>
          </a:p>
        </p:txBody>
      </p:sp>
    </p:spTree>
    <p:extLst>
      <p:ext uri="{BB962C8B-B14F-4D97-AF65-F5344CB8AC3E}">
        <p14:creationId xmlns:p14="http://schemas.microsoft.com/office/powerpoint/2010/main" val="651917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4</a:t>
            </a:fld>
            <a:endParaRPr lang="en-US" altLang="en-US"/>
          </a:p>
        </p:txBody>
      </p:sp>
      <p:sp>
        <p:nvSpPr>
          <p:cNvPr id="71684" name="Rectangle 3"/>
          <p:cNvSpPr>
            <a:spLocks noGrp="1" noChangeArrowheads="1"/>
          </p:cNvSpPr>
          <p:nvPr>
            <p:ph type="body" idx="1"/>
          </p:nvPr>
        </p:nvSpPr>
        <p:spPr/>
        <p:txBody>
          <a:bodyPr/>
          <a:lstStyle/>
          <a:p>
            <a:pPr algn="l"/>
            <a:r>
              <a:rPr lang="en-US" dirty="0" smtClean="0"/>
              <a:t>Children’</a:t>
            </a:r>
            <a:r>
              <a:rPr lang="en-US" altLang="ja-JP" dirty="0" smtClean="0"/>
              <a:t>s experiences in the early years of life influence the way the children’s genes are expressed, for example in language or regulation of emotions.</a:t>
            </a:r>
          </a:p>
          <a:p>
            <a:pPr algn="l"/>
            <a:r>
              <a:rPr lang="en-US" dirty="0" smtClean="0"/>
              <a:t>A child’</a:t>
            </a:r>
            <a:r>
              <a:rPr lang="en-US" altLang="ja-JP" dirty="0" smtClean="0"/>
              <a:t>s ability to learn when they enter school is strongly influenced by the brain development that takes place in these early years.</a:t>
            </a:r>
            <a:endParaRPr lang="en-US" dirty="0" smtClean="0"/>
          </a:p>
          <a:p>
            <a:pPr algn="l"/>
            <a:r>
              <a:rPr lang="en-GB" altLang="en-US" dirty="0" smtClean="0"/>
              <a:t>Early child development, in turn is a life long determinant of health, well-being, and learning skills.  </a:t>
            </a:r>
          </a:p>
          <a:p>
            <a:endParaRPr lang="en-GB" altLang="en-US" dirty="0" smtClean="0"/>
          </a:p>
          <a:p>
            <a:endParaRPr lang="en-CA" altLang="en-US" dirty="0" smtClean="0"/>
          </a:p>
        </p:txBody>
      </p:sp>
      <p:sp>
        <p:nvSpPr>
          <p:cNvPr id="4" name="Slide Image Placeholder 3"/>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39245300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r>
              <a:rPr lang="en-CA" dirty="0" smtClean="0"/>
              <a:t>Due to the “learning curve” involved in completing the questionnaires, it is considerably more efficient to complete all the questionnaires in one sitting.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40</a:t>
            </a:fld>
            <a:endParaRPr lang="en-CA"/>
          </a:p>
        </p:txBody>
      </p:sp>
    </p:spTree>
    <p:extLst>
      <p:ext uri="{BB962C8B-B14F-4D97-AF65-F5344CB8AC3E}">
        <p14:creationId xmlns:p14="http://schemas.microsoft.com/office/powerpoint/2010/main" val="25840877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8D2AA18-9B6D-4545-9C5F-B916C7B5E4EB}" type="slidenum">
              <a:rPr lang="en-CA" smtClean="0"/>
              <a:pPr/>
              <a:t>41</a:t>
            </a:fld>
            <a:endParaRPr lang="en-CA"/>
          </a:p>
        </p:txBody>
      </p:sp>
      <p:sp>
        <p:nvSpPr>
          <p:cNvPr id="6" name="Slide Image Placeholder 5"/>
          <p:cNvSpPr>
            <a:spLocks noGrp="1" noRot="1" noChangeAspect="1"/>
          </p:cNvSpPr>
          <p:nvPr>
            <p:ph type="sldImg"/>
          </p:nvPr>
        </p:nvSpPr>
        <p:spPr>
          <a:xfrm>
            <a:off x="1895475" y="620713"/>
            <a:ext cx="3275013" cy="2457450"/>
          </a:xfrm>
        </p:spPr>
      </p:sp>
      <p:sp>
        <p:nvSpPr>
          <p:cNvPr id="7" name="Notes Placeholder 6"/>
          <p:cNvSpPr>
            <a:spLocks noGrp="1"/>
          </p:cNvSpPr>
          <p:nvPr>
            <p:ph type="body" idx="1"/>
          </p:nvPr>
        </p:nvSpPr>
        <p:spPr/>
        <p:txBody>
          <a:bodyPr/>
          <a:lstStyle/>
          <a:p>
            <a:endParaRPr lang="en-CA"/>
          </a:p>
        </p:txBody>
      </p:sp>
    </p:spTree>
    <p:extLst>
      <p:ext uri="{BB962C8B-B14F-4D97-AF65-F5344CB8AC3E}">
        <p14:creationId xmlns:p14="http://schemas.microsoft.com/office/powerpoint/2010/main" val="1043246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 access the e-EDI, type in www.e-edi.ca in your Internet browser (such</a:t>
            </a:r>
            <a:r>
              <a:rPr lang="en-CA" baseline="0" dirty="0" smtClean="0"/>
              <a:t> as </a:t>
            </a:r>
            <a:r>
              <a:rPr lang="fr-CA" noProof="0" dirty="0" smtClean="0"/>
              <a:t>Internet Explorer, Google</a:t>
            </a:r>
            <a:r>
              <a:rPr lang="fr-CA" baseline="0" noProof="0" dirty="0" smtClean="0"/>
              <a:t> Chrome, Firefox, </a:t>
            </a:r>
            <a:r>
              <a:rPr lang="fr-CA" baseline="0" noProof="0" dirty="0" err="1" smtClean="0"/>
              <a:t>etc</a:t>
            </a:r>
            <a:r>
              <a:rPr lang="fr-CA" baseline="0" noProof="0" dirty="0" smtClean="0"/>
              <a:t>)</a:t>
            </a:r>
            <a:r>
              <a:rPr lang="en-CA" dirty="0" smtClean="0"/>
              <a:t>. You may even want to bookmark it for the</a:t>
            </a:r>
            <a:r>
              <a:rPr lang="en-CA" baseline="0" dirty="0" smtClean="0"/>
              <a:t> future.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42</a:t>
            </a:fld>
            <a:endParaRPr lang="en-CA"/>
          </a:p>
        </p:txBody>
      </p:sp>
    </p:spTree>
    <p:extLst>
      <p:ext uri="{BB962C8B-B14F-4D97-AF65-F5344CB8AC3E}">
        <p14:creationId xmlns:p14="http://schemas.microsoft.com/office/powerpoint/2010/main" val="3998863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Using the</a:t>
            </a:r>
            <a:r>
              <a:rPr lang="en-US" baseline="0" dirty="0" smtClean="0"/>
              <a:t> login and password information that was provided to you, enter the information in the appropriate fields. </a:t>
            </a:r>
          </a:p>
          <a:p>
            <a:pPr marL="174708" indent="-174708">
              <a:buFont typeface="Arial" panose="020B0604020202020204" pitchFamily="34" charset="0"/>
              <a:buChar char="•"/>
            </a:pPr>
            <a:r>
              <a:rPr lang="en-US" b="0" baseline="0" dirty="0" smtClean="0"/>
              <a:t>Make sure you select the language you wish to work in. </a:t>
            </a:r>
            <a:r>
              <a:rPr lang="en-US" baseline="0" dirty="0" smtClean="0"/>
              <a:t>Click the login button or hit the Enter key to log in. </a:t>
            </a:r>
          </a:p>
          <a:p>
            <a:pPr marL="174708" indent="-174708">
              <a:buFont typeface="Arial" panose="020B0604020202020204" pitchFamily="34" charset="0"/>
              <a:buChar char="•"/>
            </a:pPr>
            <a:r>
              <a:rPr lang="en-US" baseline="0" dirty="0" smtClean="0"/>
              <a:t>You have the option of selecting “save my settings”. By doing this, the system will remember your username (aka email) the next time you visit the website. If you are using a public computer, we do not recommend selecting this option so you will need to unclick the box located under the password field. </a:t>
            </a:r>
          </a:p>
          <a:p>
            <a:pPr marL="174708" indent="-174708">
              <a:buFont typeface="Arial" panose="020B0604020202020204" pitchFamily="34" charset="0"/>
              <a:buChar char="•"/>
            </a:pPr>
            <a:endParaRPr lang="en-US" dirty="0" smtClean="0"/>
          </a:p>
          <a:p>
            <a:pPr marL="174708" indent="-174708">
              <a:buFont typeface="Arial" panose="020B0604020202020204" pitchFamily="34" charset="0"/>
              <a:buChar char="•"/>
            </a:pPr>
            <a:r>
              <a:rPr lang="en-US" dirty="0" smtClean="0"/>
              <a:t>Once you are logged in, you will only be able to see your own classes and students information. You will not have</a:t>
            </a:r>
            <a:r>
              <a:rPr lang="en-US" baseline="0" dirty="0" smtClean="0"/>
              <a:t> access to other teachers’ class lists and they will not be able to access yours.</a:t>
            </a:r>
          </a:p>
          <a:p>
            <a:pPr marL="174708" indent="-174708">
              <a:buFont typeface="Arial" panose="020B0604020202020204" pitchFamily="34" charset="0"/>
              <a:buChar char="•"/>
            </a:pPr>
            <a:r>
              <a:rPr lang="en-US" baseline="0" dirty="0" smtClean="0"/>
              <a:t>In the event that teachers co-teach a class, it is recommended that only one of the teachers complete the EDIs for all their students. The reason for this is to try and keep things as consistent as possible. </a:t>
            </a:r>
            <a:endParaRPr lang="en-CA" dirty="0" smtClean="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43</a:t>
            </a:fld>
            <a:endParaRPr lang="en-CA"/>
          </a:p>
        </p:txBody>
      </p:sp>
    </p:spTree>
    <p:extLst>
      <p:ext uri="{BB962C8B-B14F-4D97-AF65-F5344CB8AC3E}">
        <p14:creationId xmlns:p14="http://schemas.microsoft.com/office/powerpoint/2010/main" val="3798927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0" dirty="0" smtClean="0"/>
              <a:t>After logging in, this is the screen</a:t>
            </a:r>
            <a:r>
              <a:rPr lang="en-US" b="0" baseline="0" dirty="0" smtClean="0"/>
              <a:t> that will appear – it is your main homepage. </a:t>
            </a:r>
          </a:p>
          <a:p>
            <a:pPr marL="174708" indent="-174708">
              <a:buFont typeface="Arial" panose="020B0604020202020204" pitchFamily="34" charset="0"/>
              <a:buChar char="•"/>
            </a:pPr>
            <a:r>
              <a:rPr lang="en-US" b="0" baseline="0" dirty="0" smtClean="0"/>
              <a:t>There are three main areas: Under My EDI, you can complete the teacher participation and teacher training feedback forms. </a:t>
            </a:r>
          </a:p>
          <a:p>
            <a:pPr marL="640594" lvl="1" indent="-174708">
              <a:buFont typeface="Arial" panose="020B0604020202020204" pitchFamily="34" charset="0"/>
              <a:buChar char="•"/>
            </a:pPr>
            <a:r>
              <a:rPr lang="en-US" b="0" baseline="0" dirty="0" smtClean="0"/>
              <a:t>Under Documents you will find a link to an electronic copy of the EDI Guide. Please make sure to read through it before starting to complete the questionnaires. </a:t>
            </a:r>
          </a:p>
          <a:p>
            <a:pPr marL="640594" lvl="1" indent="-174708">
              <a:buFont typeface="Arial" panose="020B0604020202020204" pitchFamily="34" charset="0"/>
              <a:buChar char="•"/>
            </a:pPr>
            <a:r>
              <a:rPr lang="en-US" b="0" baseline="0" dirty="0" smtClean="0"/>
              <a:t>There is also a link to the EDI Training Video. This video can be watched by any teachers who want a refresher and takes about 20 minutes to view. </a:t>
            </a:r>
          </a:p>
          <a:p>
            <a:pPr marL="640594" lvl="1" indent="-174708">
              <a:buFont typeface="Arial" panose="020B0604020202020204" pitchFamily="34" charset="0"/>
              <a:buChar char="•"/>
            </a:pPr>
            <a:r>
              <a:rPr lang="en-US" b="0" baseline="0" dirty="0" smtClean="0"/>
              <a:t>To start completing the EDI, select EDI Questionnaires. </a:t>
            </a:r>
          </a:p>
        </p:txBody>
      </p:sp>
      <p:sp>
        <p:nvSpPr>
          <p:cNvPr id="4" name="Slide Number Placeholder 3"/>
          <p:cNvSpPr>
            <a:spLocks noGrp="1"/>
          </p:cNvSpPr>
          <p:nvPr>
            <p:ph type="sldNum" sz="quarter" idx="10"/>
          </p:nvPr>
        </p:nvSpPr>
        <p:spPr/>
        <p:txBody>
          <a:bodyPr/>
          <a:lstStyle/>
          <a:p>
            <a:fld id="{C8D2AA18-9B6D-4545-9C5F-B916C7B5E4EB}" type="slidenum">
              <a:rPr lang="en-CA" smtClean="0"/>
              <a:t>44</a:t>
            </a:fld>
            <a:endParaRPr lang="en-CA"/>
          </a:p>
        </p:txBody>
      </p:sp>
    </p:spTree>
    <p:extLst>
      <p:ext uri="{BB962C8B-B14F-4D97-AF65-F5344CB8AC3E}">
        <p14:creationId xmlns:p14="http://schemas.microsoft.com/office/powerpoint/2010/main" val="1102934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When completing the EDI, please keep in mind that your responses should be based on your observations of your students which reflect their </a:t>
            </a:r>
            <a:r>
              <a:rPr lang="en-US" b="1" dirty="0"/>
              <a:t>current</a:t>
            </a:r>
            <a:r>
              <a:rPr lang="en-US" dirty="0"/>
              <a:t> developmental status. </a:t>
            </a:r>
          </a:p>
          <a:p>
            <a:pPr marL="174708" indent="-174708">
              <a:buFont typeface="Arial" panose="020B0604020202020204" pitchFamily="34" charset="0"/>
              <a:buChar char="•"/>
            </a:pPr>
            <a:r>
              <a:rPr lang="en-US" dirty="0"/>
              <a:t>The only exception is Section C. Your responses should be based on your observations of the child now, but you should use the time since the beginning of the school year as a frame of reference.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45</a:t>
            </a:fld>
            <a:endParaRPr lang="en-CA"/>
          </a:p>
        </p:txBody>
      </p:sp>
    </p:spTree>
    <p:extLst>
      <p:ext uri="{BB962C8B-B14F-4D97-AF65-F5344CB8AC3E}">
        <p14:creationId xmlns:p14="http://schemas.microsoft.com/office/powerpoint/2010/main" val="1333477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Please refrain from using the “don’t know” response. </a:t>
            </a:r>
          </a:p>
          <a:p>
            <a:pPr marL="174708" indent="-174708">
              <a:buFont typeface="Arial" panose="020B0604020202020204" pitchFamily="34" charset="0"/>
              <a:buChar char="•"/>
            </a:pPr>
            <a:r>
              <a:rPr lang="en-US" dirty="0"/>
              <a:t>Questionnaires received with too many “I don’t knows” will not be considered valid and will be excluded from the analyses. </a:t>
            </a:r>
          </a:p>
          <a:p>
            <a:pPr marL="174708" indent="-174708">
              <a:buFont typeface="Arial" panose="020B0604020202020204" pitchFamily="34" charset="0"/>
              <a:buChar char="•"/>
            </a:pPr>
            <a:r>
              <a:rPr lang="en-US" dirty="0"/>
              <a:t>If you have not seen a child exhibit a particular </a:t>
            </a:r>
            <a:r>
              <a:rPr lang="en-US" dirty="0" err="1"/>
              <a:t>behaviour</a:t>
            </a:r>
            <a:r>
              <a:rPr lang="en-US" dirty="0"/>
              <a:t> since the beginning of the school year, the correct answer is </a:t>
            </a:r>
            <a:r>
              <a:rPr lang="en-US" b="1" i="1" dirty="0"/>
              <a:t>Never</a:t>
            </a:r>
            <a:r>
              <a:rPr lang="en-US" dirty="0"/>
              <a:t> or </a:t>
            </a:r>
            <a:r>
              <a:rPr lang="en-US" b="1" i="1" dirty="0"/>
              <a:t>Not True</a:t>
            </a:r>
            <a:r>
              <a:rPr lang="en-US" dirty="0"/>
              <a:t>  (and </a:t>
            </a:r>
            <a:r>
              <a:rPr lang="en-US" u="sng" dirty="0"/>
              <a:t>not</a:t>
            </a:r>
            <a:r>
              <a:rPr lang="en-US" dirty="0"/>
              <a:t> </a:t>
            </a:r>
            <a:r>
              <a:rPr lang="en-US" b="1" i="1" dirty="0"/>
              <a:t>Don’t Know</a:t>
            </a:r>
            <a:r>
              <a:rPr lang="en-US" dirty="0"/>
              <a:t>)</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46</a:t>
            </a:fld>
            <a:endParaRPr lang="en-CA"/>
          </a:p>
        </p:txBody>
      </p:sp>
    </p:spTree>
    <p:extLst>
      <p:ext uri="{BB962C8B-B14F-4D97-AF65-F5344CB8AC3E}">
        <p14:creationId xmlns:p14="http://schemas.microsoft.com/office/powerpoint/2010/main" val="1333477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 get started on your EDI</a:t>
            </a:r>
            <a:r>
              <a:rPr lang="en-CA" baseline="0" dirty="0" smtClean="0"/>
              <a:t> questionnaires, click on EDI Questionnaires from your homepage. This will bring you to your class list(s) and questionnaires.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47</a:t>
            </a:fld>
            <a:endParaRPr lang="en-CA"/>
          </a:p>
        </p:txBody>
      </p:sp>
    </p:spTree>
    <p:extLst>
      <p:ext uri="{BB962C8B-B14F-4D97-AF65-F5344CB8AC3E}">
        <p14:creationId xmlns:p14="http://schemas.microsoft.com/office/powerpoint/2010/main" val="12798699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After clicking on EDI</a:t>
            </a:r>
            <a:r>
              <a:rPr lang="en-CA" baseline="0" dirty="0" smtClean="0"/>
              <a:t> Questionnaires, you will be redirected to your class lists. </a:t>
            </a:r>
          </a:p>
          <a:p>
            <a:r>
              <a:rPr lang="en-CA" baseline="0" dirty="0" smtClean="0"/>
              <a:t> </a:t>
            </a:r>
          </a:p>
          <a:p>
            <a:endParaRPr lang="en-CA" baseline="0" dirty="0" smtClean="0"/>
          </a:p>
          <a:p>
            <a:r>
              <a:rPr lang="en-CA" baseline="0" dirty="0" smtClean="0"/>
              <a: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48</a:t>
            </a:fld>
            <a:endParaRPr lang="en-CA"/>
          </a:p>
        </p:txBody>
      </p:sp>
    </p:spTree>
    <p:extLst>
      <p:ext uri="{BB962C8B-B14F-4D97-AF65-F5344CB8AC3E}">
        <p14:creationId xmlns:p14="http://schemas.microsoft.com/office/powerpoint/2010/main" val="28475466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CA" baseline="0" dirty="0" smtClean="0"/>
              <a:t>Your class list allows you to see each student’s EDI ID as well as their local ID, their gender, date of birth and postal code. </a:t>
            </a:r>
          </a:p>
          <a:p>
            <a:pPr marL="174708" indent="-174708" defTabSz="931774">
              <a:buFont typeface="Arial" panose="020B0604020202020204" pitchFamily="34" charset="0"/>
              <a:buChar char="•"/>
              <a:defRPr/>
            </a:pPr>
            <a:r>
              <a:rPr lang="en-CA" baseline="0" dirty="0" smtClean="0"/>
              <a:t>No student names appear on the questionnaire label. </a:t>
            </a:r>
          </a:p>
          <a:p>
            <a:pPr marL="174708" indent="-174708" defTabSz="931774">
              <a:buFont typeface="Arial" panose="020B0604020202020204" pitchFamily="34" charset="0"/>
              <a:buChar char="•"/>
              <a:defRPr/>
            </a:pPr>
            <a:r>
              <a:rPr lang="en-CA" baseline="0" dirty="0" smtClean="0"/>
              <a:t>Using </a:t>
            </a:r>
            <a:r>
              <a:rPr lang="en-US" dirty="0" smtClean="0">
                <a:latin typeface="AvantGarde" pitchFamily="34" charset="0"/>
              </a:rPr>
              <a:t>your local class list (which contains</a:t>
            </a:r>
            <a:r>
              <a:rPr lang="en-US" baseline="0" dirty="0" smtClean="0">
                <a:latin typeface="AvantGarde" pitchFamily="34" charset="0"/>
              </a:rPr>
              <a:t> children’s names) and the e-EDI class list</a:t>
            </a:r>
            <a:r>
              <a:rPr lang="en-US" dirty="0" smtClean="0">
                <a:latin typeface="AvantGarde" pitchFamily="34" charset="0"/>
              </a:rPr>
              <a:t>, match the corresponding local ID to ensure you complete</a:t>
            </a:r>
            <a:r>
              <a:rPr lang="en-US" baseline="0" dirty="0" smtClean="0">
                <a:latin typeface="AvantGarde" pitchFamily="34" charset="0"/>
              </a:rPr>
              <a:t> the questionnaire on the correct child</a:t>
            </a:r>
            <a:r>
              <a:rPr lang="en-US" dirty="0" smtClean="0">
                <a:latin typeface="AvantGarde" pitchFamily="34" charset="0"/>
              </a:rPr>
              <a:t>. </a:t>
            </a:r>
          </a:p>
          <a:p>
            <a:pPr marL="174708" indent="-174708" defTabSz="931774">
              <a:buFont typeface="Arial" panose="020B0604020202020204" pitchFamily="34" charset="0"/>
              <a:buChar char="•"/>
              <a:defRPr/>
            </a:pPr>
            <a:r>
              <a:rPr lang="en-US" dirty="0" smtClean="0">
                <a:latin typeface="AvantGarde" pitchFamily="34" charset="0"/>
              </a:rPr>
              <a:t>For privacy reasons,</a:t>
            </a:r>
            <a:r>
              <a:rPr lang="en-US" baseline="0" dirty="0" smtClean="0">
                <a:latin typeface="AvantGarde" pitchFamily="34" charset="0"/>
              </a:rPr>
              <a:t> children’s names do not appear anywhere on the questionnaire.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49</a:t>
            </a:fld>
            <a:endParaRPr lang="en-CA"/>
          </a:p>
        </p:txBody>
      </p:sp>
    </p:spTree>
    <p:extLst>
      <p:ext uri="{BB962C8B-B14F-4D97-AF65-F5344CB8AC3E}">
        <p14:creationId xmlns:p14="http://schemas.microsoft.com/office/powerpoint/2010/main" val="12244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1A6A2364-D398-47D0-80F4-0DA9CF7F9483}" type="slidenum">
              <a:rPr lang="en-US" altLang="en-US" smtClean="0"/>
              <a:pPr/>
              <a:t>5</a:t>
            </a:fld>
            <a:endParaRPr lang="en-US" altLang="en-US"/>
          </a:p>
        </p:txBody>
      </p:sp>
      <p:sp>
        <p:nvSpPr>
          <p:cNvPr id="70660" name="Rectangle 3"/>
          <p:cNvSpPr>
            <a:spLocks noGrp="1" noChangeArrowheads="1"/>
          </p:cNvSpPr>
          <p:nvPr>
            <p:ph type="body" idx="1"/>
          </p:nvPr>
        </p:nvSpPr>
        <p:spPr/>
        <p:txBody>
          <a:bodyPr/>
          <a:lstStyle/>
          <a:p>
            <a:pPr algn="l"/>
            <a:r>
              <a:rPr lang="en-US" altLang="en-US" dirty="0" smtClean="0"/>
              <a:t>This graph illustrates</a:t>
            </a:r>
            <a:r>
              <a:rPr lang="en-US" altLang="en-US" baseline="0" dirty="0" smtClean="0"/>
              <a:t> </a:t>
            </a:r>
            <a:r>
              <a:rPr lang="en-US" altLang="en-US" dirty="0" smtClean="0"/>
              <a:t>the sensitive periods for different aspects of children’s brain development. </a:t>
            </a:r>
          </a:p>
          <a:p>
            <a:pPr marL="174708" indent="-174708">
              <a:buFont typeface="Arial" panose="020B0604020202020204" pitchFamily="34" charset="0"/>
              <a:buChar char="•"/>
            </a:pPr>
            <a:r>
              <a:rPr lang="en-US" altLang="en-US" dirty="0" smtClean="0"/>
              <a:t>Periods of high sensitivity in all aspects peak during the first three years of life.</a:t>
            </a:r>
          </a:p>
          <a:p>
            <a:pPr marL="174708" indent="-174708">
              <a:buFont typeface="Arial" panose="020B0604020202020204" pitchFamily="34" charset="0"/>
              <a:buChar char="•"/>
            </a:pPr>
            <a:r>
              <a:rPr lang="en-US" altLang="en-US" dirty="0" smtClean="0"/>
              <a:t>Brain and biological development depends on the quality of stimulation in the infant’s environment—at the level of family, community, and society.  </a:t>
            </a:r>
          </a:p>
          <a:p>
            <a:endParaRPr lang="en-GB" altLang="en-US" dirty="0" smtClean="0"/>
          </a:p>
          <a:p>
            <a:endParaRPr lang="en-GB" altLang="en-US" dirty="0" smtClean="0"/>
          </a:p>
        </p:txBody>
      </p:sp>
      <p:sp>
        <p:nvSpPr>
          <p:cNvPr id="7" name="Slide Image Placeholder 6"/>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354653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fr-CA" dirty="0">
                <a:latin typeface="Arial" charset="0"/>
                <a:cs typeface="Arial" charset="0"/>
              </a:rPr>
              <a:t>To </a:t>
            </a:r>
            <a:r>
              <a:rPr lang="fr-CA" dirty="0" err="1">
                <a:latin typeface="Arial" charset="0"/>
                <a:cs typeface="Arial" charset="0"/>
              </a:rPr>
              <a:t>complete</a:t>
            </a:r>
            <a:r>
              <a:rPr lang="fr-CA" dirty="0">
                <a:latin typeface="Arial" charset="0"/>
                <a:cs typeface="Arial" charset="0"/>
              </a:rPr>
              <a:t> a questionnaire for a </a:t>
            </a:r>
            <a:r>
              <a:rPr lang="fr-CA" dirty="0" err="1">
                <a:latin typeface="Arial" charset="0"/>
                <a:cs typeface="Arial" charset="0"/>
              </a:rPr>
              <a:t>student</a:t>
            </a:r>
            <a:r>
              <a:rPr lang="fr-CA" dirty="0">
                <a:latin typeface="Arial" charset="0"/>
                <a:cs typeface="Arial" charset="0"/>
              </a:rPr>
              <a:t>, click on the </a:t>
            </a:r>
            <a:r>
              <a:rPr lang="fr-CA" dirty="0" err="1">
                <a:latin typeface="Arial" charset="0"/>
                <a:cs typeface="Arial" charset="0"/>
              </a:rPr>
              <a:t>flashing</a:t>
            </a:r>
            <a:r>
              <a:rPr lang="fr-CA" dirty="0">
                <a:latin typeface="Arial" charset="0"/>
                <a:cs typeface="Arial" charset="0"/>
              </a:rPr>
              <a:t> </a:t>
            </a:r>
            <a:r>
              <a:rPr lang="fr-CA" dirty="0" err="1">
                <a:latin typeface="Arial" charset="0"/>
                <a:cs typeface="Arial" charset="0"/>
              </a:rPr>
              <a:t>blue</a:t>
            </a:r>
            <a:r>
              <a:rPr lang="fr-CA" dirty="0">
                <a:latin typeface="Arial" charset="0"/>
                <a:cs typeface="Arial" charset="0"/>
              </a:rPr>
              <a:t> EDI </a:t>
            </a:r>
            <a:r>
              <a:rPr lang="fr-CA" dirty="0" err="1">
                <a:latin typeface="Arial" charset="0"/>
                <a:cs typeface="Arial" charset="0"/>
              </a:rPr>
              <a:t>icon</a:t>
            </a:r>
            <a:r>
              <a:rPr lang="fr-CA" dirty="0">
                <a:latin typeface="Arial" charset="0"/>
                <a:cs typeface="Arial" charset="0"/>
              </a:rPr>
              <a:t> </a:t>
            </a:r>
            <a:r>
              <a:rPr lang="fr-CA" dirty="0" err="1">
                <a:latin typeface="Arial" charset="0"/>
                <a:cs typeface="Arial" charset="0"/>
              </a:rPr>
              <a:t>located</a:t>
            </a:r>
            <a:r>
              <a:rPr lang="fr-CA" dirty="0">
                <a:latin typeface="Arial" charset="0"/>
                <a:cs typeface="Arial" charset="0"/>
              </a:rPr>
              <a:t> on the right-hand </a:t>
            </a:r>
            <a:r>
              <a:rPr lang="fr-CA" dirty="0" err="1">
                <a:latin typeface="Arial" charset="0"/>
                <a:cs typeface="Arial" charset="0"/>
              </a:rPr>
              <a:t>side</a:t>
            </a:r>
            <a:r>
              <a:rPr lang="fr-CA" dirty="0">
                <a:latin typeface="Arial" charset="0"/>
                <a:cs typeface="Arial" charset="0"/>
              </a:rPr>
              <a:t> of the </a:t>
            </a:r>
            <a:r>
              <a:rPr lang="fr-CA" dirty="0" err="1">
                <a:latin typeface="Arial" charset="0"/>
                <a:cs typeface="Arial" charset="0"/>
              </a:rPr>
              <a:t>screen</a:t>
            </a:r>
            <a:r>
              <a:rPr lang="fr-CA" dirty="0">
                <a:latin typeface="Arial" charset="0"/>
                <a:cs typeface="Arial" charset="0"/>
              </a:rPr>
              <a:t>. </a:t>
            </a:r>
          </a:p>
          <a:p>
            <a:endParaRPr lang="fr-CA" b="1" dirty="0">
              <a:latin typeface="Arial" charset="0"/>
              <a:cs typeface="Arial"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50</a:t>
            </a:fld>
            <a:endParaRPr lang="en-CA"/>
          </a:p>
        </p:txBody>
      </p:sp>
    </p:spTree>
    <p:extLst>
      <p:ext uri="{BB962C8B-B14F-4D97-AF65-F5344CB8AC3E}">
        <p14:creationId xmlns:p14="http://schemas.microsoft.com/office/powerpoint/2010/main" val="23724324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In this section, the first few questions should already be prefilled (with the exception of</a:t>
            </a:r>
            <a:r>
              <a:rPr lang="en-CA" baseline="0" dirty="0" smtClean="0"/>
              <a:t> newly added students, which we will get to later in the presentation). </a:t>
            </a:r>
          </a:p>
          <a:p>
            <a:pPr marL="174708" indent="-174708">
              <a:buFont typeface="Arial" panose="020B0604020202020204" pitchFamily="34" charset="0"/>
              <a:buChar char="•"/>
            </a:pPr>
            <a:r>
              <a:rPr lang="en-CA" baseline="0" dirty="0" smtClean="0"/>
              <a:t>For the remaining questions, please select the appropriate response. </a:t>
            </a:r>
          </a:p>
          <a:p>
            <a:pPr marL="174708" indent="-174708">
              <a:buFont typeface="Arial" panose="020B0604020202020204" pitchFamily="34" charset="0"/>
              <a:buChar char="•"/>
            </a:pPr>
            <a:r>
              <a:rPr lang="en-CA" baseline="0" dirty="0" smtClean="0"/>
              <a:t>You will notice that the answers are in the form of a drop-down list. </a:t>
            </a:r>
          </a:p>
          <a:p>
            <a:endParaRPr lang="en-CA" baseline="0" dirty="0" smtClean="0"/>
          </a:p>
          <a:p>
            <a:pPr marL="174708" indent="-174708">
              <a:buFont typeface="Arial" panose="020B0604020202020204" pitchFamily="34" charset="0"/>
              <a:buChar char="•"/>
            </a:pPr>
            <a:r>
              <a:rPr lang="en-CA" baseline="0" dirty="0" smtClean="0"/>
              <a:t>You have the option to complete this section and then move on to the next student by clicking on “Next student” or continuing to another section for this same student by selecting one of the sections in red located at the top and bottom of your screen. </a:t>
            </a:r>
          </a:p>
          <a:p>
            <a:pPr marL="174708" indent="-174708">
              <a:buFont typeface="Arial" panose="020B0604020202020204" pitchFamily="34" charset="0"/>
              <a:buChar char="•"/>
            </a:pPr>
            <a:r>
              <a:rPr lang="en-CA" baseline="0" dirty="0" smtClean="0"/>
              <a:t>We highly recommend you complete a questionnaire in full for one student before moving on to another. This method is much more efficient. </a:t>
            </a:r>
          </a:p>
        </p:txBody>
      </p:sp>
      <p:sp>
        <p:nvSpPr>
          <p:cNvPr id="4" name="Slide Number Placeholder 3"/>
          <p:cNvSpPr>
            <a:spLocks noGrp="1"/>
          </p:cNvSpPr>
          <p:nvPr>
            <p:ph type="sldNum" sz="quarter" idx="10"/>
          </p:nvPr>
        </p:nvSpPr>
        <p:spPr/>
        <p:txBody>
          <a:bodyPr/>
          <a:lstStyle/>
          <a:p>
            <a:fld id="{C8D2AA18-9B6D-4545-9C5F-B916C7B5E4EB}" type="slidenum">
              <a:rPr lang="en-CA" smtClean="0"/>
              <a:t>51</a:t>
            </a:fld>
            <a:endParaRPr lang="en-CA"/>
          </a:p>
        </p:txBody>
      </p:sp>
    </p:spTree>
    <p:extLst>
      <p:ext uri="{BB962C8B-B14F-4D97-AF65-F5344CB8AC3E}">
        <p14:creationId xmlns:p14="http://schemas.microsoft.com/office/powerpoint/2010/main" val="28736898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baseline="0" dirty="0" smtClean="0"/>
              <a:t>Please ensure the demographic information is correct (especially for the prefilled questions). </a:t>
            </a:r>
          </a:p>
          <a:p>
            <a:pPr marL="174708" indent="-174708">
              <a:buFont typeface="Arial" panose="020B0604020202020204" pitchFamily="34" charset="0"/>
              <a:buChar char="•"/>
            </a:pPr>
            <a:r>
              <a:rPr lang="en-CA" baseline="0" dirty="0" smtClean="0"/>
              <a:t>In the event the information for a given question is incorrect or missing, please enter the correct information and click on Save EDI.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52</a:t>
            </a:fld>
            <a:endParaRPr lang="en-CA"/>
          </a:p>
        </p:txBody>
      </p:sp>
    </p:spTree>
    <p:extLst>
      <p:ext uri="{BB962C8B-B14F-4D97-AF65-F5344CB8AC3E}">
        <p14:creationId xmlns:p14="http://schemas.microsoft.com/office/powerpoint/2010/main" val="15848181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To access the various sections of the EDI, all you need to do is click</a:t>
            </a:r>
            <a:r>
              <a:rPr lang="en-CA" baseline="0" dirty="0" smtClean="0"/>
              <a:t> on one of the sections listed in red near the top (or bottom) of your screen.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53</a:t>
            </a:fld>
            <a:endParaRPr lang="en-CA"/>
          </a:p>
        </p:txBody>
      </p:sp>
    </p:spTree>
    <p:extLst>
      <p:ext uri="{BB962C8B-B14F-4D97-AF65-F5344CB8AC3E}">
        <p14:creationId xmlns:p14="http://schemas.microsoft.com/office/powerpoint/2010/main" val="30714488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Complete</a:t>
            </a:r>
            <a:r>
              <a:rPr lang="en-US" baseline="0" dirty="0" smtClean="0"/>
              <a:t> each section of the EDI by selecting the appropriate response for each question. </a:t>
            </a:r>
          </a:p>
          <a:p>
            <a:pPr marL="174708" indent="-174708">
              <a:buFont typeface="Arial" panose="020B0604020202020204" pitchFamily="34" charset="0"/>
              <a:buChar char="•"/>
            </a:pPr>
            <a:r>
              <a:rPr lang="en-US" baseline="0" dirty="0" smtClean="0"/>
              <a:t>If you are unsure about what a question is referring to, please consult the EDI Guide. </a:t>
            </a:r>
          </a:p>
          <a:p>
            <a:pPr marL="174708" indent="-174708">
              <a:buFont typeface="Arial" panose="020B0604020202020204" pitchFamily="34" charset="0"/>
              <a:buChar char="•"/>
            </a:pPr>
            <a:r>
              <a:rPr lang="en-US" dirty="0" smtClean="0"/>
              <a:t>If you</a:t>
            </a:r>
            <a:r>
              <a:rPr lang="en-US" baseline="0" dirty="0" smtClean="0"/>
              <a:t> want (or need) to change your answer, you can do so by clicking on another option.  </a:t>
            </a:r>
          </a:p>
          <a:p>
            <a:pPr marL="174708" indent="-174708">
              <a:buFont typeface="Arial" panose="020B0604020202020204" pitchFamily="34" charset="0"/>
              <a:buChar char="•"/>
            </a:pPr>
            <a:r>
              <a:rPr lang="en-US" baseline="0" dirty="0" smtClean="0"/>
              <a:t>If you hold your cursor over one of the response options (the little circles), the response choices will appear.</a:t>
            </a:r>
            <a:endParaRPr lang="en-US" dirty="0"/>
          </a:p>
        </p:txBody>
      </p:sp>
      <p:sp>
        <p:nvSpPr>
          <p:cNvPr id="4" name="Slide Number Placeholder 3"/>
          <p:cNvSpPr>
            <a:spLocks noGrp="1"/>
          </p:cNvSpPr>
          <p:nvPr>
            <p:ph type="sldNum" sz="quarter" idx="10"/>
          </p:nvPr>
        </p:nvSpPr>
        <p:spPr/>
        <p:txBody>
          <a:bodyPr/>
          <a:lstStyle/>
          <a:p>
            <a:fld id="{C8D2AA18-9B6D-4545-9C5F-B916C7B5E4EB}" type="slidenum">
              <a:rPr lang="en-CA" smtClean="0"/>
              <a:t>54</a:t>
            </a:fld>
            <a:endParaRPr lang="en-CA"/>
          </a:p>
        </p:txBody>
      </p:sp>
    </p:spTree>
    <p:extLst>
      <p:ext uri="{BB962C8B-B14F-4D97-AF65-F5344CB8AC3E}">
        <p14:creationId xmlns:p14="http://schemas.microsoft.com/office/powerpoint/2010/main" val="4339107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fr-CA" dirty="0"/>
              <a:t>Section D </a:t>
            </a:r>
            <a:r>
              <a:rPr lang="fr-CA" dirty="0" err="1"/>
              <a:t>refers</a:t>
            </a:r>
            <a:r>
              <a:rPr lang="fr-CA" dirty="0"/>
              <a:t> to </a:t>
            </a:r>
            <a:r>
              <a:rPr lang="fr-CA" dirty="0" err="1"/>
              <a:t>any</a:t>
            </a:r>
            <a:r>
              <a:rPr lang="fr-CA" dirty="0"/>
              <a:t> </a:t>
            </a:r>
            <a:r>
              <a:rPr lang="fr-CA" dirty="0" err="1"/>
              <a:t>special</a:t>
            </a:r>
            <a:r>
              <a:rPr lang="fr-CA" dirty="0"/>
              <a:t> </a:t>
            </a:r>
            <a:r>
              <a:rPr lang="fr-CA" dirty="0" err="1"/>
              <a:t>concerns</a:t>
            </a:r>
            <a:r>
              <a:rPr lang="fr-CA" dirty="0"/>
              <a:t> about a </a:t>
            </a:r>
            <a:r>
              <a:rPr lang="fr-CA" dirty="0" err="1"/>
              <a:t>particular</a:t>
            </a:r>
            <a:r>
              <a:rPr lang="fr-CA" dirty="0"/>
              <a:t> </a:t>
            </a:r>
            <a:r>
              <a:rPr lang="fr-CA" dirty="0" err="1"/>
              <a:t>child</a:t>
            </a:r>
            <a:r>
              <a:rPr lang="fr-CA" dirty="0"/>
              <a:t>. </a:t>
            </a:r>
          </a:p>
          <a:p>
            <a:pPr marL="174708" indent="-174708" defTabSz="931774">
              <a:buFont typeface="Arial" panose="020B0604020202020204" pitchFamily="34" charset="0"/>
              <a:buChar char="•"/>
              <a:defRPr/>
            </a:pPr>
            <a:r>
              <a:rPr lang="fr-CA" dirty="0" err="1"/>
              <a:t>Please</a:t>
            </a:r>
            <a:r>
              <a:rPr lang="fr-CA" dirty="0"/>
              <a:t> </a:t>
            </a:r>
            <a:r>
              <a:rPr lang="fr-CA" dirty="0" err="1"/>
              <a:t>refer</a:t>
            </a:r>
            <a:r>
              <a:rPr lang="fr-CA" dirty="0"/>
              <a:t> to </a:t>
            </a:r>
            <a:r>
              <a:rPr lang="fr-CA" dirty="0" err="1"/>
              <a:t>your</a:t>
            </a:r>
            <a:r>
              <a:rPr lang="fr-CA" dirty="0"/>
              <a:t> Guide for the </a:t>
            </a:r>
            <a:r>
              <a:rPr lang="fr-CA" dirty="0" err="1"/>
              <a:t>definition</a:t>
            </a:r>
            <a:r>
              <a:rPr lang="fr-CA" dirty="0"/>
              <a:t>. </a:t>
            </a:r>
          </a:p>
          <a:p>
            <a:pPr marL="174708" indent="-174708" defTabSz="931774">
              <a:buFont typeface="Arial" panose="020B0604020202020204" pitchFamily="34" charset="0"/>
              <a:buChar char="•"/>
              <a:defRPr/>
            </a:pPr>
            <a:r>
              <a:rPr lang="fr-CA" dirty="0" err="1"/>
              <a:t>Please</a:t>
            </a:r>
            <a:r>
              <a:rPr lang="fr-CA" dirty="0"/>
              <a:t> note </a:t>
            </a:r>
            <a:r>
              <a:rPr lang="fr-CA" dirty="0" err="1"/>
              <a:t>that</a:t>
            </a:r>
            <a:r>
              <a:rPr lang="fr-CA" dirty="0"/>
              <a:t> </a:t>
            </a:r>
            <a:r>
              <a:rPr lang="fr-CA" dirty="0" err="1"/>
              <a:t>you</a:t>
            </a:r>
            <a:r>
              <a:rPr lang="fr-CA" dirty="0"/>
              <a:t> </a:t>
            </a:r>
            <a:r>
              <a:rPr lang="fr-CA" dirty="0" err="1"/>
              <a:t>may</a:t>
            </a:r>
            <a:r>
              <a:rPr lang="fr-CA" dirty="0"/>
              <a:t> </a:t>
            </a:r>
            <a:r>
              <a:rPr lang="fr-CA" dirty="0" err="1"/>
              <a:t>choose</a:t>
            </a:r>
            <a:r>
              <a:rPr lang="fr-CA" dirty="0"/>
              <a:t> more </a:t>
            </a:r>
            <a:r>
              <a:rPr lang="fr-CA" dirty="0" err="1"/>
              <a:t>than</a:t>
            </a:r>
            <a:r>
              <a:rPr lang="fr-CA" dirty="0"/>
              <a:t> one </a:t>
            </a:r>
            <a:r>
              <a:rPr lang="fr-CA" dirty="0" err="1"/>
              <a:t>answer</a:t>
            </a:r>
            <a:r>
              <a:rPr lang="fr-CA" dirty="0"/>
              <a:t> in question 2. </a:t>
            </a:r>
            <a:r>
              <a:rPr lang="fr-CA" dirty="0" err="1"/>
              <a:t>However</a:t>
            </a:r>
            <a:r>
              <a:rPr lang="fr-CA" dirty="0"/>
              <a:t>, </a:t>
            </a:r>
            <a:r>
              <a:rPr lang="fr-CA" dirty="0" err="1"/>
              <a:t>your</a:t>
            </a:r>
            <a:r>
              <a:rPr lang="fr-CA" dirty="0"/>
              <a:t> </a:t>
            </a:r>
            <a:r>
              <a:rPr lang="fr-CA" dirty="0" err="1"/>
              <a:t>answers</a:t>
            </a:r>
            <a:r>
              <a:rPr lang="fr-CA" dirty="0"/>
              <a:t> to question 2 must </a:t>
            </a:r>
            <a:r>
              <a:rPr lang="fr-CA" dirty="0" err="1"/>
              <a:t>be</a:t>
            </a:r>
            <a:r>
              <a:rPr lang="fr-CA" dirty="0"/>
              <a:t> consistent </a:t>
            </a:r>
            <a:r>
              <a:rPr lang="fr-CA" dirty="0" err="1"/>
              <a:t>with</a:t>
            </a:r>
            <a:r>
              <a:rPr lang="fr-CA" dirty="0"/>
              <a:t> </a:t>
            </a:r>
            <a:r>
              <a:rPr lang="fr-CA" dirty="0" err="1"/>
              <a:t>your</a:t>
            </a:r>
            <a:r>
              <a:rPr lang="fr-CA" dirty="0"/>
              <a:t> </a:t>
            </a:r>
            <a:r>
              <a:rPr lang="fr-CA" dirty="0" err="1"/>
              <a:t>answer</a:t>
            </a:r>
            <a:r>
              <a:rPr lang="fr-CA" dirty="0"/>
              <a:t> in question 1.  </a:t>
            </a:r>
          </a:p>
          <a:p>
            <a:pPr marL="174708" indent="-174708" defTabSz="931774">
              <a:buFont typeface="Arial" panose="020B0604020202020204" pitchFamily="34" charset="0"/>
              <a:buChar char="•"/>
              <a:defRPr/>
            </a:pPr>
            <a:r>
              <a:rPr lang="fr-CA" dirty="0"/>
              <a:t>If </a:t>
            </a:r>
            <a:r>
              <a:rPr lang="fr-CA" dirty="0" err="1"/>
              <a:t>you</a:t>
            </a:r>
            <a:r>
              <a:rPr lang="fr-CA" dirty="0"/>
              <a:t> have </a:t>
            </a:r>
            <a:r>
              <a:rPr lang="fr-CA" dirty="0" err="1"/>
              <a:t>responded</a:t>
            </a:r>
            <a:r>
              <a:rPr lang="fr-CA" dirty="0"/>
              <a:t> </a:t>
            </a:r>
            <a:r>
              <a:rPr lang="fr-CA" dirty="0" err="1"/>
              <a:t>that</a:t>
            </a:r>
            <a:r>
              <a:rPr lang="fr-CA" b="1" dirty="0"/>
              <a:t> </a:t>
            </a:r>
            <a:r>
              <a:rPr lang="fr-CA" dirty="0"/>
              <a:t>the </a:t>
            </a:r>
            <a:r>
              <a:rPr lang="fr-CA" dirty="0" err="1"/>
              <a:t>student</a:t>
            </a:r>
            <a:r>
              <a:rPr lang="fr-CA" dirty="0"/>
              <a:t> has a </a:t>
            </a:r>
            <a:r>
              <a:rPr lang="fr-CA" dirty="0" err="1"/>
              <a:t>problem</a:t>
            </a:r>
            <a:r>
              <a:rPr lang="fr-CA" dirty="0"/>
              <a:t> </a:t>
            </a:r>
            <a:r>
              <a:rPr lang="fr-CA" dirty="0" err="1"/>
              <a:t>that</a:t>
            </a:r>
            <a:r>
              <a:rPr lang="fr-CA" dirty="0"/>
              <a:t> influences </a:t>
            </a:r>
            <a:r>
              <a:rPr lang="fr-CA" dirty="0" err="1"/>
              <a:t>his</a:t>
            </a:r>
            <a:r>
              <a:rPr lang="fr-CA" dirty="0"/>
              <a:t>/</a:t>
            </a:r>
            <a:r>
              <a:rPr lang="fr-CA" dirty="0" err="1"/>
              <a:t>her</a:t>
            </a:r>
            <a:r>
              <a:rPr lang="fr-CA" dirty="0"/>
              <a:t> </a:t>
            </a:r>
            <a:r>
              <a:rPr lang="fr-CA" dirty="0" err="1"/>
              <a:t>ability</a:t>
            </a:r>
            <a:r>
              <a:rPr lang="fr-CA" dirty="0"/>
              <a:t> to do </a:t>
            </a:r>
            <a:r>
              <a:rPr lang="fr-CA" dirty="0" err="1"/>
              <a:t>school</a:t>
            </a:r>
            <a:r>
              <a:rPr lang="fr-CA" dirty="0"/>
              <a:t> </a:t>
            </a:r>
            <a:r>
              <a:rPr lang="fr-CA" dirty="0" err="1"/>
              <a:t>work</a:t>
            </a:r>
            <a:r>
              <a:rPr lang="fr-CA" dirty="0"/>
              <a:t> in the </a:t>
            </a:r>
            <a:r>
              <a:rPr lang="fr-CA" dirty="0" err="1"/>
              <a:t>classroom</a:t>
            </a:r>
            <a:r>
              <a:rPr lang="fr-CA" dirty="0"/>
              <a:t> by </a:t>
            </a:r>
            <a:r>
              <a:rPr lang="fr-CA" dirty="0" err="1"/>
              <a:t>selecting</a:t>
            </a:r>
            <a:r>
              <a:rPr lang="fr-CA" dirty="0"/>
              <a:t> « </a:t>
            </a:r>
            <a:r>
              <a:rPr lang="fr-CA" dirty="0" err="1"/>
              <a:t>yes</a:t>
            </a:r>
            <a:r>
              <a:rPr lang="fr-CA" dirty="0"/>
              <a:t> » to the 1st question, </a:t>
            </a:r>
            <a:r>
              <a:rPr lang="fr-CA" dirty="0" err="1"/>
              <a:t>you</a:t>
            </a:r>
            <a:r>
              <a:rPr lang="fr-CA" dirty="0"/>
              <a:t> must select at least 1 of the </a:t>
            </a:r>
            <a:r>
              <a:rPr lang="fr-CA" dirty="0" err="1"/>
              <a:t>special</a:t>
            </a:r>
            <a:r>
              <a:rPr lang="fr-CA" dirty="0"/>
              <a:t> </a:t>
            </a:r>
            <a:r>
              <a:rPr lang="fr-CA" dirty="0" err="1"/>
              <a:t>concerns</a:t>
            </a:r>
            <a:r>
              <a:rPr lang="fr-CA" dirty="0"/>
              <a:t> in question 2. </a:t>
            </a:r>
            <a:r>
              <a:rPr lang="fr-CA" dirty="0" err="1"/>
              <a:t>Please</a:t>
            </a:r>
            <a:r>
              <a:rPr lang="fr-CA" dirty="0"/>
              <a:t> </a:t>
            </a:r>
            <a:r>
              <a:rPr lang="fr-CA" dirty="0" err="1"/>
              <a:t>answer</a:t>
            </a:r>
            <a:r>
              <a:rPr lang="fr-CA" dirty="0"/>
              <a:t> </a:t>
            </a:r>
            <a:r>
              <a:rPr lang="fr-CA" dirty="0" err="1"/>
              <a:t>these</a:t>
            </a:r>
            <a:r>
              <a:rPr lang="fr-CA" dirty="0"/>
              <a:t> questions to the best of </a:t>
            </a:r>
            <a:r>
              <a:rPr lang="fr-CA" dirty="0" err="1"/>
              <a:t>your</a:t>
            </a:r>
            <a:r>
              <a:rPr lang="fr-CA" dirty="0"/>
              <a:t> </a:t>
            </a:r>
            <a:r>
              <a:rPr lang="fr-CA" dirty="0" err="1"/>
              <a:t>abilities</a:t>
            </a:r>
            <a:r>
              <a:rPr lang="fr-CA" dirty="0"/>
              <a:t>. </a:t>
            </a:r>
          </a:p>
        </p:txBody>
      </p:sp>
      <p:sp>
        <p:nvSpPr>
          <p:cNvPr id="4" name="Slide Number Placeholder 3"/>
          <p:cNvSpPr>
            <a:spLocks noGrp="1"/>
          </p:cNvSpPr>
          <p:nvPr>
            <p:ph type="sldNum" sz="quarter" idx="10"/>
          </p:nvPr>
        </p:nvSpPr>
        <p:spPr/>
        <p:txBody>
          <a:bodyPr/>
          <a:lstStyle/>
          <a:p>
            <a:fld id="{C8D2AA18-9B6D-4545-9C5F-B916C7B5E4EB}" type="slidenum">
              <a:rPr lang="en-CA" smtClean="0"/>
              <a:t>55</a:t>
            </a:fld>
            <a:endParaRPr lang="en-CA"/>
          </a:p>
        </p:txBody>
      </p:sp>
    </p:spTree>
    <p:extLst>
      <p:ext uri="{BB962C8B-B14F-4D97-AF65-F5344CB8AC3E}">
        <p14:creationId xmlns:p14="http://schemas.microsoft.com/office/powerpoint/2010/main" val="31429065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b="0" dirty="0" smtClean="0"/>
              <a:t>Section E includes</a:t>
            </a:r>
            <a:r>
              <a:rPr lang="en-CA" b="0" baseline="0" dirty="0" smtClean="0"/>
              <a:t> questions related to children’s pre-school experiences.  </a:t>
            </a:r>
          </a:p>
          <a:p>
            <a:pPr marL="174708" indent="-174708">
              <a:buFont typeface="Arial" panose="020B0604020202020204" pitchFamily="34" charset="0"/>
              <a:buChar char="•"/>
            </a:pPr>
            <a:r>
              <a:rPr lang="en-CA" b="0" baseline="0" dirty="0" smtClean="0"/>
              <a:t>For these questions</a:t>
            </a:r>
            <a:r>
              <a:rPr lang="en-CA" b="0" dirty="0" smtClean="0"/>
              <a:t>, </a:t>
            </a:r>
            <a:r>
              <a:rPr lang="en-CA" dirty="0" smtClean="0"/>
              <a:t>please answer to </a:t>
            </a:r>
            <a:r>
              <a:rPr lang="en-CA" baseline="0" dirty="0" smtClean="0"/>
              <a:t>the best of your knowledge. </a:t>
            </a:r>
          </a:p>
          <a:p>
            <a:pPr marL="640594" lvl="1" indent="-174708">
              <a:buFont typeface="Arial" panose="020B0604020202020204" pitchFamily="34" charset="0"/>
              <a:buChar char="•"/>
            </a:pPr>
            <a:r>
              <a:rPr lang="en-CA" baseline="0" dirty="0" smtClean="0"/>
              <a:t>Feel free to use data and information from the students’ records, if available. </a:t>
            </a:r>
          </a:p>
          <a:p>
            <a:pPr marL="174708" indent="-174708">
              <a:buFont typeface="Arial" panose="020B0604020202020204" pitchFamily="34" charset="0"/>
              <a:buChar char="•"/>
            </a:pPr>
            <a:r>
              <a:rPr lang="en-CA" baseline="0" dirty="0" smtClean="0"/>
              <a:t>In the event you don’t know the answer to a question, you can certainly select “don’t know”. </a:t>
            </a:r>
          </a:p>
          <a:p>
            <a:pPr marL="640594" lvl="1" indent="-174708">
              <a:buFont typeface="Arial" panose="020B0604020202020204" pitchFamily="34" charset="0"/>
              <a:buChar char="•"/>
            </a:pPr>
            <a:r>
              <a:rPr lang="en-CA" baseline="0" dirty="0" smtClean="0"/>
              <a:t>Unlike the other sections, selecting “don’t know” in section E will not render your questionnaire invalid.</a:t>
            </a:r>
          </a:p>
          <a:p>
            <a:endParaRPr lang="en-CA" baseline="0" dirty="0" smtClean="0"/>
          </a:p>
          <a:p>
            <a:pPr marL="174708" indent="-174708">
              <a:buFont typeface="Arial" panose="020B0604020202020204" pitchFamily="34" charset="0"/>
              <a:buChar char="•"/>
            </a:pPr>
            <a:r>
              <a:rPr lang="en-CA" baseline="0" dirty="0" smtClean="0"/>
              <a:t>Once you have completed all the sections, click check for completeness located at the top (and bottom) of the screen.</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56</a:t>
            </a:fld>
            <a:endParaRPr lang="en-CA"/>
          </a:p>
        </p:txBody>
      </p:sp>
    </p:spTree>
    <p:extLst>
      <p:ext uri="{BB962C8B-B14F-4D97-AF65-F5344CB8AC3E}">
        <p14:creationId xmlns:p14="http://schemas.microsoft.com/office/powerpoint/2010/main" val="10342182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Once you’ve clicked Check for Completeness, the e-EDI system</a:t>
            </a:r>
            <a:r>
              <a:rPr lang="en-CA" baseline="0" dirty="0" smtClean="0"/>
              <a:t> will either tell you that you have some sections that are incomplete or that all sections have been successfully completed. </a:t>
            </a:r>
          </a:p>
          <a:p>
            <a:pPr marL="174708" indent="-174708">
              <a:buFont typeface="Arial" panose="020B0604020202020204" pitchFamily="34" charset="0"/>
              <a:buChar char="•"/>
            </a:pPr>
            <a:r>
              <a:rPr lang="en-CA" baseline="0" dirty="0" smtClean="0"/>
              <a:t>In the event of incomplete sections, you will need to go back and answer and questions you may have missed. To do that, simply click on the word incomplete beside the corresponding section.</a:t>
            </a:r>
          </a:p>
          <a:p>
            <a:endParaRPr lang="en-CA" baseline="0" dirty="0" smtClean="0"/>
          </a:p>
          <a:p>
            <a:pPr marL="174708" indent="-174708">
              <a:buFont typeface="Arial" panose="020B0604020202020204" pitchFamily="34" charset="0"/>
              <a:buChar char="•"/>
            </a:pPr>
            <a:r>
              <a:rPr lang="en-CA" baseline="0" dirty="0" smtClean="0"/>
              <a:t>If you have successfully completed all sections, you are now done and can click Finished/Submit to McMaster. </a:t>
            </a:r>
          </a:p>
          <a:p>
            <a:pPr marL="174708" indent="-174708">
              <a:buFont typeface="Arial" panose="020B0604020202020204" pitchFamily="34" charset="0"/>
              <a:buChar char="•"/>
            </a:pPr>
            <a:r>
              <a:rPr lang="en-CA" baseline="0" dirty="0" smtClean="0"/>
              <a:t>Don’t forget that you will have to do this for each student in your class. </a:t>
            </a:r>
          </a:p>
          <a:p>
            <a:pPr marL="174708" indent="-174708">
              <a:buFont typeface="Arial" panose="020B0604020202020204" pitchFamily="34" charset="0"/>
              <a:buChar char="•"/>
            </a:pPr>
            <a:r>
              <a:rPr lang="en-CA" baseline="0" dirty="0" smtClean="0"/>
              <a:t>Clicking Finished/Submit to McMaster after the last questionnaire will only submit that questionnaire and not the whole class.</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57</a:t>
            </a:fld>
            <a:endParaRPr lang="en-CA"/>
          </a:p>
        </p:txBody>
      </p:sp>
    </p:spTree>
    <p:extLst>
      <p:ext uri="{BB962C8B-B14F-4D97-AF65-F5344CB8AC3E}">
        <p14:creationId xmlns:p14="http://schemas.microsoft.com/office/powerpoint/2010/main" val="15416130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Once you click on Finish/Submit to McMaster,</a:t>
            </a:r>
            <a:r>
              <a:rPr lang="en-CA" baseline="0" dirty="0" smtClean="0"/>
              <a:t> a message will appear asking you if you are sure you want to continue with locking the questionnaire. </a:t>
            </a:r>
          </a:p>
          <a:p>
            <a:pPr marL="640594" lvl="1" indent="-174708">
              <a:buFont typeface="Arial" panose="020B0604020202020204" pitchFamily="34" charset="0"/>
              <a:buChar char="•"/>
            </a:pPr>
            <a:r>
              <a:rPr lang="en-CA" baseline="0" dirty="0" smtClean="0"/>
              <a:t>If you are, click OK. By doing this, you will be redirected to the Class Information page where you can select  another EDI questionnaire to complete. </a:t>
            </a:r>
          </a:p>
          <a:p>
            <a:pPr marL="640594" lvl="1" indent="-174708">
              <a:buFont typeface="Arial" panose="020B0604020202020204" pitchFamily="34" charset="0"/>
              <a:buChar char="•"/>
            </a:pPr>
            <a:r>
              <a:rPr lang="en-CA" baseline="0" dirty="0" smtClean="0"/>
              <a:t>Notice how a date now appears beside the completed EDI, under the Status column. </a:t>
            </a:r>
          </a:p>
          <a:p>
            <a:pPr marL="640594" lvl="1" indent="-174708">
              <a:buFont typeface="Arial" panose="020B0604020202020204" pitchFamily="34" charset="0"/>
              <a:buChar char="•"/>
            </a:pPr>
            <a:r>
              <a:rPr lang="en-CA" baseline="0" dirty="0" smtClean="0"/>
              <a:t>You will be able to tell which questionnaires you have locked and submitted this way. </a:t>
            </a:r>
          </a:p>
          <a:p>
            <a:pPr marL="640594" lvl="1" indent="-174708">
              <a:buFont typeface="Arial" panose="020B0604020202020204" pitchFamily="34" charset="0"/>
              <a:buChar char="•"/>
            </a:pPr>
            <a:r>
              <a:rPr lang="en-CA" baseline="0" dirty="0" smtClean="0"/>
              <a:t>All those without a date next to the flashing EDI still need to be completed and submitted. </a:t>
            </a:r>
          </a:p>
          <a:p>
            <a:pPr marL="640594" lvl="1" indent="-174708">
              <a:buFont typeface="Arial" panose="020B0604020202020204" pitchFamily="34" charset="0"/>
              <a:buChar char="•"/>
            </a:pPr>
            <a:r>
              <a:rPr lang="en-CA" b="0" baseline="0" dirty="0" smtClean="0"/>
              <a:t>Please note that once you lock a questionnaire you cannot </a:t>
            </a:r>
            <a:r>
              <a:rPr lang="en-CA" b="0" baseline="0" dirty="0" err="1" smtClean="0"/>
              <a:t>reenter</a:t>
            </a:r>
            <a:r>
              <a:rPr lang="en-CA" b="0" baseline="0" dirty="0" smtClean="0"/>
              <a:t> it without contacting Offord Center for permission.</a:t>
            </a:r>
            <a:endParaRPr lang="en-CA" b="0" dirty="0"/>
          </a:p>
        </p:txBody>
      </p:sp>
      <p:sp>
        <p:nvSpPr>
          <p:cNvPr id="4" name="Slide Number Placeholder 3"/>
          <p:cNvSpPr>
            <a:spLocks noGrp="1"/>
          </p:cNvSpPr>
          <p:nvPr>
            <p:ph type="sldNum" sz="quarter" idx="10"/>
          </p:nvPr>
        </p:nvSpPr>
        <p:spPr/>
        <p:txBody>
          <a:bodyPr/>
          <a:lstStyle/>
          <a:p>
            <a:fld id="{C8D2AA18-9B6D-4545-9C5F-B916C7B5E4EB}" type="slidenum">
              <a:rPr lang="en-CA" smtClean="0"/>
              <a:t>58</a:t>
            </a:fld>
            <a:endParaRPr lang="en-CA"/>
          </a:p>
        </p:txBody>
      </p:sp>
    </p:spTree>
    <p:extLst>
      <p:ext uri="{BB962C8B-B14F-4D97-AF65-F5344CB8AC3E}">
        <p14:creationId xmlns:p14="http://schemas.microsoft.com/office/powerpoint/2010/main" val="23465145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r>
              <a:rPr lang="en-CA" b="1" baseline="0" dirty="0" smtClean="0"/>
              <a:t>Please remember to </a:t>
            </a:r>
            <a:r>
              <a:rPr lang="en-CA" baseline="0" dirty="0" smtClean="0"/>
              <a:t>continuously save as you work. Similar to bank websites, after 15 minutes of inactivity, you will automatically be logged off the system and all your unsaved changes will be lost.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59</a:t>
            </a:fld>
            <a:endParaRPr lang="en-CA"/>
          </a:p>
        </p:txBody>
      </p:sp>
    </p:spTree>
    <p:extLst>
      <p:ext uri="{BB962C8B-B14F-4D97-AF65-F5344CB8AC3E}">
        <p14:creationId xmlns:p14="http://schemas.microsoft.com/office/powerpoint/2010/main" val="2767525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6</a:t>
            </a:fld>
            <a:endParaRPr lang="en-US" altLang="en-US"/>
          </a:p>
        </p:txBody>
      </p:sp>
      <p:sp>
        <p:nvSpPr>
          <p:cNvPr id="71684" name="Rectangle 3"/>
          <p:cNvSpPr>
            <a:spLocks noGrp="1" noChangeArrowheads="1"/>
          </p:cNvSpPr>
          <p:nvPr>
            <p:ph type="body" idx="1"/>
          </p:nvPr>
        </p:nvSpPr>
        <p:spPr/>
        <p:txBody>
          <a:bodyPr/>
          <a:lstStyle/>
          <a:p>
            <a:pPr marL="174708" indent="-174708">
              <a:buFont typeface="Arial" panose="020B0604020202020204" pitchFamily="34" charset="0"/>
              <a:buChar char="•"/>
            </a:pPr>
            <a:r>
              <a:rPr lang="en-CA" altLang="en-US" dirty="0" smtClean="0"/>
              <a:t>Diagram based on Bronfenbrenner’s concentric circles, borrowed from HELP</a:t>
            </a:r>
          </a:p>
          <a:p>
            <a:pPr marL="174708" indent="-174708">
              <a:buFont typeface="Arial" panose="020B0604020202020204" pitchFamily="34" charset="0"/>
              <a:buChar char="•"/>
            </a:pPr>
            <a:r>
              <a:rPr lang="en-CA" altLang="en-US" dirty="0" smtClean="0"/>
              <a:t>Children are born ready to learn, but are they ready to learn at school? </a:t>
            </a:r>
          </a:p>
          <a:p>
            <a:pPr marL="174708" indent="-174708">
              <a:buFont typeface="Arial" panose="020B0604020202020204" pitchFamily="34" charset="0"/>
              <a:buChar char="•"/>
            </a:pPr>
            <a:r>
              <a:rPr lang="en-CA" altLang="en-US" dirty="0" smtClean="0"/>
              <a:t>Early Childhood Development matters to children, families, and communities on multiple outcomes</a:t>
            </a:r>
          </a:p>
          <a:p>
            <a:pPr marL="174708" indent="-174708">
              <a:buFont typeface="Arial" panose="020B0604020202020204" pitchFamily="34" charset="0"/>
              <a:buChar char="•"/>
            </a:pPr>
            <a:r>
              <a:rPr lang="en-CA" altLang="en-US" dirty="0" smtClean="0"/>
              <a:t>everyone must work together to ensure that children’s early life experiences have a positive influence on their subsequent life chances, including success at school.</a:t>
            </a:r>
          </a:p>
          <a:p>
            <a:pPr marL="174708" indent="-174708">
              <a:buFont typeface="Arial" panose="020B0604020202020204" pitchFamily="34" charset="0"/>
              <a:buChar char="•"/>
            </a:pPr>
            <a:r>
              <a:rPr lang="en-GB" altLang="en-US" dirty="0" smtClean="0"/>
              <a:t>Means creating the best conditions for children to thrive equally in all areas of development, including physical, social, emotional, language, and cognitive domains.</a:t>
            </a:r>
            <a:endParaRPr lang="en-US" altLang="en-US" dirty="0" smtClean="0"/>
          </a:p>
          <a:p>
            <a:endParaRPr lang="en-CA" altLang="en-US" dirty="0" smtClean="0"/>
          </a:p>
        </p:txBody>
      </p:sp>
      <p:sp>
        <p:nvSpPr>
          <p:cNvPr id="4" name="Slide Image Placeholder 3"/>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5069930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r>
              <a:rPr lang="en-US" b="0" dirty="0" smtClean="0"/>
              <a:t>We will</a:t>
            </a:r>
            <a:r>
              <a:rPr lang="en-US" b="0" baseline="0" dirty="0" smtClean="0"/>
              <a:t> now identify specific EDI questions which require special attention.</a:t>
            </a:r>
            <a:endParaRPr lang="en-CA" b="0" dirty="0"/>
          </a:p>
        </p:txBody>
      </p:sp>
      <p:sp>
        <p:nvSpPr>
          <p:cNvPr id="4" name="Slide Number Placeholder 3"/>
          <p:cNvSpPr>
            <a:spLocks noGrp="1"/>
          </p:cNvSpPr>
          <p:nvPr>
            <p:ph type="sldNum" sz="quarter" idx="10"/>
          </p:nvPr>
        </p:nvSpPr>
        <p:spPr/>
        <p:txBody>
          <a:bodyPr/>
          <a:lstStyle/>
          <a:p>
            <a:fld id="{C8D2AA18-9B6D-4545-9C5F-B916C7B5E4EB}" type="slidenum">
              <a:rPr lang="en-CA" smtClean="0"/>
              <a:t>60</a:t>
            </a:fld>
            <a:endParaRPr lang="en-CA"/>
          </a:p>
        </p:txBody>
      </p:sp>
    </p:spTree>
    <p:extLst>
      <p:ext uri="{BB962C8B-B14F-4D97-AF65-F5344CB8AC3E}">
        <p14:creationId xmlns:p14="http://schemas.microsoft.com/office/powerpoint/2010/main" val="2588347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question, located in the Child</a:t>
            </a:r>
            <a:r>
              <a:rPr lang="en-CA" dirty="0"/>
              <a:t>’s Demographics page</a:t>
            </a:r>
            <a:r>
              <a:rPr lang="en-US" dirty="0"/>
              <a:t> must </a:t>
            </a:r>
            <a:r>
              <a:rPr lang="en-US" b="1" dirty="0"/>
              <a:t>not</a:t>
            </a:r>
            <a:r>
              <a:rPr lang="en-US" dirty="0"/>
              <a:t> be left blank. </a:t>
            </a:r>
          </a:p>
          <a:p>
            <a:pPr marL="640594" lvl="1" indent="-174708">
              <a:buFont typeface="Arial" panose="020B0604020202020204" pitchFamily="34" charset="0"/>
              <a:buChar char="•"/>
            </a:pPr>
            <a:r>
              <a:rPr lang="en-US" b="1" dirty="0"/>
              <a:t>If left blank the entire questionnaire</a:t>
            </a:r>
            <a:r>
              <a:rPr lang="en-US" dirty="0"/>
              <a:t> will be omitted from analysis. </a:t>
            </a:r>
          </a:p>
          <a:p>
            <a:pPr marL="640594" lvl="1" indent="-174708">
              <a:buFont typeface="Arial" panose="020B0604020202020204" pitchFamily="34" charset="0"/>
              <a:buChar char="•"/>
            </a:pPr>
            <a:r>
              <a:rPr lang="en-US" dirty="0"/>
              <a:t>As a general guideline, you would respond yes to this question if the child has already been identified as needing special assistance due to chronic medical, physical or mental disabling conditions or requires special assistance in the classroom. </a:t>
            </a:r>
          </a:p>
          <a:p>
            <a:pPr marL="640594" lvl="1" indent="-174708">
              <a:buFont typeface="Arial" panose="020B0604020202020204" pitchFamily="34" charset="0"/>
              <a:buChar char="•"/>
            </a:pPr>
            <a:r>
              <a:rPr lang="en-US" dirty="0"/>
              <a:t>You would respond No to this question if you only suspect that the child may be suffering from a disabling condition or if the condition is not severe enough for the child to be classified as “special needs”.</a:t>
            </a:r>
            <a:endParaRPr lang="en-CA" dirty="0"/>
          </a:p>
          <a:p>
            <a:r>
              <a:rPr lang="en-US" dirty="0"/>
              <a:t> </a:t>
            </a:r>
            <a:endParaRPr lang="en-CA" dirty="0"/>
          </a:p>
          <a:p>
            <a:r>
              <a:rPr lang="en-US" dirty="0"/>
              <a:t>Please refer to the general guidelines as well as the specific provincial </a:t>
            </a:r>
            <a:r>
              <a:rPr lang="en-US" dirty="0" smtClean="0"/>
              <a:t>guidelines when </a:t>
            </a:r>
            <a:r>
              <a:rPr lang="en-US" dirty="0"/>
              <a:t>answering this question. </a:t>
            </a:r>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61</a:t>
            </a:fld>
            <a:endParaRPr lang="en-CA"/>
          </a:p>
        </p:txBody>
      </p:sp>
    </p:spTree>
    <p:extLst>
      <p:ext uri="{BB962C8B-B14F-4D97-AF65-F5344CB8AC3E}">
        <p14:creationId xmlns:p14="http://schemas.microsoft.com/office/powerpoint/2010/main" val="3781057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b="1" dirty="0" smtClean="0"/>
              <a:t>The student status questions is where you can identify students who are no longer in your class.  </a:t>
            </a:r>
          </a:p>
          <a:p>
            <a:pPr marL="174708" indent="-174708">
              <a:buFont typeface="Arial" panose="020B0604020202020204" pitchFamily="34" charset="0"/>
              <a:buChar char="•"/>
            </a:pPr>
            <a:r>
              <a:rPr lang="en-CA" dirty="0" smtClean="0"/>
              <a:t>Students must currently be in the class</a:t>
            </a:r>
            <a:endParaRPr lang="en-CA" baseline="0" dirty="0" smtClean="0"/>
          </a:p>
          <a:p>
            <a:pPr marL="174708" indent="-174708">
              <a:buFont typeface="Arial" panose="020B0604020202020204" pitchFamily="34" charset="0"/>
              <a:buChar char="•"/>
            </a:pPr>
            <a:r>
              <a:rPr lang="en-CA" baseline="0" dirty="0" smtClean="0"/>
              <a:t>If you have selected a response other than “in class more than a month”, the system will tell you to stop, lock and submit your questionnaire to McMaster. </a:t>
            </a:r>
          </a:p>
          <a:p>
            <a:pPr marL="174708" indent="-174708">
              <a:buFont typeface="Arial" panose="020B0604020202020204" pitchFamily="34" charset="0"/>
              <a:buChar char="•"/>
            </a:pPr>
            <a:r>
              <a:rPr lang="en-CA" baseline="0" dirty="0" smtClean="0"/>
              <a:t>You will not be required to complete the rest of the questionnaire for that student.</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62</a:t>
            </a:fld>
            <a:endParaRPr lang="en-CA"/>
          </a:p>
        </p:txBody>
      </p:sp>
    </p:spTree>
    <p:extLst>
      <p:ext uri="{BB962C8B-B14F-4D97-AF65-F5344CB8AC3E}">
        <p14:creationId xmlns:p14="http://schemas.microsoft.com/office/powerpoint/2010/main" val="32371946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lnSpc>
                <a:spcPct val="25000"/>
              </a:lnSpc>
              <a:buFont typeface="Arial" panose="020B0604020202020204" pitchFamily="34" charset="0"/>
              <a:buChar char="•"/>
            </a:pPr>
            <a:r>
              <a:rPr lang="en-US" dirty="0" smtClean="0">
                <a:solidFill>
                  <a:schemeClr val="bg1"/>
                </a:solidFill>
              </a:rPr>
              <a:t>In the event one of your students does not appear on your class list, you can add them</a:t>
            </a:r>
            <a:r>
              <a:rPr lang="en-US" baseline="0" dirty="0" smtClean="0">
                <a:solidFill>
                  <a:schemeClr val="bg1"/>
                </a:solidFill>
              </a:rPr>
              <a:t> at the bottom. </a:t>
            </a:r>
          </a:p>
          <a:p>
            <a:pPr marL="174708" indent="-174708">
              <a:lnSpc>
                <a:spcPct val="25000"/>
              </a:lnSpc>
              <a:buFont typeface="Arial" panose="020B0604020202020204" pitchFamily="34" charset="0"/>
              <a:buChar char="•"/>
            </a:pPr>
            <a:r>
              <a:rPr lang="en-US" baseline="0" dirty="0" smtClean="0">
                <a:solidFill>
                  <a:schemeClr val="bg1"/>
                </a:solidFill>
              </a:rPr>
              <a:t>The e-EDI system will automatically generate a new EDI ID for any new child added to the class list. </a:t>
            </a:r>
          </a:p>
          <a:p>
            <a:pPr marL="174708" indent="-174708">
              <a:lnSpc>
                <a:spcPct val="25000"/>
              </a:lnSpc>
              <a:buFont typeface="Arial" panose="020B0604020202020204" pitchFamily="34" charset="0"/>
              <a:buChar char="•"/>
            </a:pPr>
            <a:r>
              <a:rPr lang="en-CA" dirty="0"/>
              <a:t>All you need to do is go to the very bottom of your class list where you will find a blank line (the EDI ID will be pre-filled). </a:t>
            </a:r>
          </a:p>
          <a:p>
            <a:pPr marL="640594" lvl="1" indent="-174708">
              <a:lnSpc>
                <a:spcPct val="25000"/>
              </a:lnSpc>
              <a:buFont typeface="Arial" panose="020B0604020202020204" pitchFamily="34" charset="0"/>
              <a:buChar char="•"/>
            </a:pPr>
            <a:r>
              <a:rPr lang="en-US" baseline="0" dirty="0" smtClean="0">
                <a:solidFill>
                  <a:schemeClr val="bg1"/>
                </a:solidFill>
              </a:rPr>
              <a:t>You will need to add the student’s local ID here </a:t>
            </a:r>
            <a:r>
              <a:rPr lang="en-US" b="1" baseline="0" dirty="0" smtClean="0">
                <a:solidFill>
                  <a:schemeClr val="bg1"/>
                </a:solidFill>
              </a:rPr>
              <a:t>BEFORE</a:t>
            </a:r>
            <a:r>
              <a:rPr lang="en-US" b="0" baseline="0" dirty="0" smtClean="0">
                <a:solidFill>
                  <a:schemeClr val="bg1"/>
                </a:solidFill>
              </a:rPr>
              <a:t> clicking on Add Student. </a:t>
            </a:r>
          </a:p>
          <a:p>
            <a:pPr marL="640594" lvl="1" indent="-174708">
              <a:lnSpc>
                <a:spcPct val="25000"/>
              </a:lnSpc>
              <a:buFont typeface="Arial" panose="020B0604020202020204" pitchFamily="34" charset="0"/>
              <a:buChar char="•"/>
            </a:pPr>
            <a:r>
              <a:rPr lang="en-US" b="0" baseline="0" dirty="0" smtClean="0">
                <a:solidFill>
                  <a:schemeClr val="bg1"/>
                </a:solidFill>
              </a:rPr>
              <a:t>Once you click on Add Student, you will not be able to add it later on.  </a:t>
            </a:r>
          </a:p>
          <a:p>
            <a:pPr marL="640594" lvl="1" indent="-174708">
              <a:lnSpc>
                <a:spcPct val="25000"/>
              </a:lnSpc>
              <a:buFont typeface="Arial" panose="020B0604020202020204" pitchFamily="34" charset="0"/>
              <a:buChar char="•"/>
            </a:pPr>
            <a:r>
              <a:rPr lang="en-US" b="0" baseline="0" dirty="0" smtClean="0">
                <a:solidFill>
                  <a:schemeClr val="bg1"/>
                </a:solidFill>
              </a:rPr>
              <a:t>If you do not know the student</a:t>
            </a:r>
            <a:r>
              <a:rPr lang="en-CA" b="0" baseline="0" dirty="0" smtClean="0">
                <a:solidFill>
                  <a:schemeClr val="bg1"/>
                </a:solidFill>
              </a:rPr>
              <a:t>’s local ID, p</a:t>
            </a:r>
            <a:r>
              <a:rPr lang="en-CA" dirty="0"/>
              <a:t>lease contact your local coordinator for that information. </a:t>
            </a:r>
            <a:r>
              <a:rPr lang="en-CA" dirty="0" smtClean="0"/>
              <a:t>As a general rule for this implementation……..</a:t>
            </a:r>
            <a:endParaRPr lang="en-US" dirty="0" smtClean="0">
              <a:solidFill>
                <a:schemeClr val="bg1"/>
              </a:solidFill>
            </a:endParaRPr>
          </a:p>
          <a:p>
            <a:pPr eaLnBrk="1" hangingPunct="1">
              <a:lnSpc>
                <a:spcPct val="25000"/>
              </a:lnSpc>
            </a:pPr>
            <a:endParaRPr lang="en-US" dirty="0" smtClean="0">
              <a:solidFill>
                <a:schemeClr val="bg1"/>
              </a:solidFill>
            </a:endParaRPr>
          </a:p>
          <a:p>
            <a:pPr marL="174708" indent="-174708">
              <a:buFont typeface="Arial" panose="020B0604020202020204" pitchFamily="34" charset="0"/>
              <a:buChar char="•"/>
            </a:pPr>
            <a:r>
              <a:rPr lang="en-US" dirty="0" smtClean="0">
                <a:solidFill>
                  <a:schemeClr val="bg1"/>
                </a:solidFill>
              </a:rPr>
              <a:t>Make sure to fill in all the demographic information for this child on the first page of the questionnaire.</a:t>
            </a:r>
            <a:endParaRPr lang="en-CA" dirty="0" smtClean="0">
              <a:solidFill>
                <a:schemeClr val="bg1"/>
              </a:solidFill>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63</a:t>
            </a:fld>
            <a:endParaRPr lang="en-CA"/>
          </a:p>
        </p:txBody>
      </p:sp>
    </p:spTree>
    <p:extLst>
      <p:ext uri="{BB962C8B-B14F-4D97-AF65-F5344CB8AC3E}">
        <p14:creationId xmlns:p14="http://schemas.microsoft.com/office/powerpoint/2010/main" val="24290915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Only students who have never been in your class should be deleted from your class list. </a:t>
            </a:r>
          </a:p>
          <a:p>
            <a:pPr marL="174708" indent="-174708">
              <a:buFont typeface="Arial" panose="020B0604020202020204" pitchFamily="34" charset="0"/>
              <a:buChar char="•"/>
            </a:pPr>
            <a:r>
              <a:rPr lang="en-CA" dirty="0" smtClean="0"/>
              <a:t>The e-EDI system will not allow you to delete any students from your class list. </a:t>
            </a:r>
          </a:p>
          <a:p>
            <a:pPr marL="640594" lvl="1" indent="-174708">
              <a:buFont typeface="Arial" panose="020B0604020202020204" pitchFamily="34" charset="0"/>
              <a:buChar char="•"/>
            </a:pPr>
            <a:r>
              <a:rPr lang="en-CA" dirty="0" smtClean="0"/>
              <a:t>Therefore, if you need to do so, you will need to contact the EDI Coordinator at the Offord Centre for assistance. </a:t>
            </a:r>
          </a:p>
          <a:p>
            <a:pPr marL="174708" indent="-174708">
              <a:buFont typeface="Arial" panose="020B0604020202020204" pitchFamily="34" charset="0"/>
              <a:buChar char="•"/>
            </a:pPr>
            <a:r>
              <a:rPr lang="en-CA" dirty="0" smtClean="0"/>
              <a:t>You will be asked to provide the student’s EDI ID you wish to remove from your list.  </a:t>
            </a:r>
          </a:p>
          <a:p>
            <a:endParaRPr lang="en-CA" dirty="0" smtClean="0"/>
          </a:p>
          <a:p>
            <a:pPr marL="174708" indent="-174708">
              <a:buFont typeface="Arial" panose="020B0604020202020204" pitchFamily="34" charset="0"/>
              <a:buChar char="•"/>
            </a:pPr>
            <a:r>
              <a:rPr lang="en-CA" dirty="0" smtClean="0"/>
              <a:t>If a child has moved away, a teacher should select either “moved out of class” or “moved out of school” in the student status question of the demographics section. At that time, he/she will be prompted to lock and submit the questionnaire to McMaster and you will not be required to complete the rest of the questionnaire.</a:t>
            </a:r>
          </a:p>
          <a:p>
            <a:endParaRPr lang="en-CA" dirty="0" smtClean="0"/>
          </a:p>
          <a:p>
            <a:endParaRPr lang="en-CA" dirty="0" smtClean="0"/>
          </a:p>
        </p:txBody>
      </p:sp>
      <p:sp>
        <p:nvSpPr>
          <p:cNvPr id="4" name="Slide Number Placeholder 3"/>
          <p:cNvSpPr>
            <a:spLocks noGrp="1"/>
          </p:cNvSpPr>
          <p:nvPr>
            <p:ph type="sldNum" sz="quarter" idx="10"/>
          </p:nvPr>
        </p:nvSpPr>
        <p:spPr/>
        <p:txBody>
          <a:bodyPr/>
          <a:lstStyle/>
          <a:p>
            <a:fld id="{C8D2AA18-9B6D-4545-9C5F-B916C7B5E4EB}" type="slidenum">
              <a:rPr lang="en-CA" smtClean="0"/>
              <a:pPr/>
              <a:t>64</a:t>
            </a:fld>
            <a:endParaRPr lang="en-CA"/>
          </a:p>
        </p:txBody>
      </p:sp>
      <p:sp>
        <p:nvSpPr>
          <p:cNvPr id="7" name="Slide Image Placeholder 6"/>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24290915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eaLnBrk="1" hangingPunct="1"/>
            <a:r>
              <a:rPr lang="en-US" dirty="0" smtClean="0"/>
              <a:t>Once you are finished completing the EDI questionnaires for your students, please remember</a:t>
            </a:r>
            <a:r>
              <a:rPr lang="en-US" baseline="0" dirty="0" smtClean="0"/>
              <a:t> to fill out your Teacher Participation and Teacher Training Feedback forms, which are located on the main menu, under My EDI. These forms are completely anonymous and confidential and will not be associated with your questionnaires in any way. We do encourage you to complete them, as they provide valuable information to help us improve your EDI experience. </a:t>
            </a:r>
            <a:endParaRPr lang="en-US" dirty="0" smtClean="0">
              <a:latin typeface="AvantGarde" pitchFamily="34"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65</a:t>
            </a:fld>
            <a:endParaRPr lang="en-CA"/>
          </a:p>
        </p:txBody>
      </p:sp>
    </p:spTree>
    <p:extLst>
      <p:ext uri="{BB962C8B-B14F-4D97-AF65-F5344CB8AC3E}">
        <p14:creationId xmlns:p14="http://schemas.microsoft.com/office/powerpoint/2010/main" val="17071655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You should know that all information that will be collected during the EDI implementation</a:t>
            </a:r>
            <a:r>
              <a:rPr lang="en-CA" baseline="0" dirty="0" smtClean="0"/>
              <a:t> will be kept completely confidential and will be used for research purposes only. </a:t>
            </a:r>
          </a:p>
          <a:p>
            <a:pPr marL="174708" indent="-174708">
              <a:buFont typeface="Arial" panose="020B0604020202020204" pitchFamily="34" charset="0"/>
              <a:buChar char="•"/>
            </a:pPr>
            <a:r>
              <a:rPr lang="en-CA" baseline="0" dirty="0" smtClean="0"/>
              <a:t>No child or teacher is ever identified in our reporting.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66</a:t>
            </a:fld>
            <a:endParaRPr lang="en-CA"/>
          </a:p>
        </p:txBody>
      </p:sp>
    </p:spTree>
    <p:extLst>
      <p:ext uri="{BB962C8B-B14F-4D97-AF65-F5344CB8AC3E}">
        <p14:creationId xmlns:p14="http://schemas.microsoft.com/office/powerpoint/2010/main" val="2065797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8D2AA18-9B6D-4545-9C5F-B916C7B5E4EB}" type="slidenum">
              <a:rPr lang="en-CA" smtClean="0"/>
              <a:pPr/>
              <a:t>67</a:t>
            </a:fld>
            <a:endParaRPr lang="en-CA"/>
          </a:p>
        </p:txBody>
      </p:sp>
    </p:spTree>
    <p:extLst>
      <p:ext uri="{BB962C8B-B14F-4D97-AF65-F5344CB8AC3E}">
        <p14:creationId xmlns:p14="http://schemas.microsoft.com/office/powerpoint/2010/main" val="36808630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8D2AA18-9B6D-4545-9C5F-B916C7B5E4EB}" type="slidenum">
              <a:rPr lang="en-CA" smtClean="0"/>
              <a:pPr/>
              <a:t>68</a:t>
            </a:fld>
            <a:endParaRPr lang="en-CA"/>
          </a:p>
        </p:txBody>
      </p:sp>
    </p:spTree>
    <p:extLst>
      <p:ext uri="{BB962C8B-B14F-4D97-AF65-F5344CB8AC3E}">
        <p14:creationId xmlns:p14="http://schemas.microsoft.com/office/powerpoint/2010/main" val="20724128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This concludes the information and training session.</a:t>
            </a:r>
            <a:r>
              <a:rPr lang="en-CA" baseline="0" dirty="0" smtClean="0"/>
              <a:t> </a:t>
            </a:r>
          </a:p>
          <a:p>
            <a:pPr marL="174708" indent="-174708">
              <a:buFont typeface="Arial" panose="020B0604020202020204" pitchFamily="34" charset="0"/>
              <a:buChar char="•"/>
            </a:pPr>
            <a:r>
              <a:rPr lang="en-CA" dirty="0" smtClean="0"/>
              <a:t>If you have any questions, please do not hesitate</a:t>
            </a:r>
            <a:r>
              <a:rPr lang="en-CA" baseline="0" dirty="0" smtClean="0"/>
              <a:t> to contact your local EDI coordinator or the Offord Centre for Child studies at the email address located on the screen. </a:t>
            </a:r>
          </a:p>
        </p:txBody>
      </p:sp>
      <p:sp>
        <p:nvSpPr>
          <p:cNvPr id="4" name="Slide Number Placeholder 3"/>
          <p:cNvSpPr>
            <a:spLocks noGrp="1"/>
          </p:cNvSpPr>
          <p:nvPr>
            <p:ph type="sldNum" sz="quarter" idx="10"/>
          </p:nvPr>
        </p:nvSpPr>
        <p:spPr/>
        <p:txBody>
          <a:bodyPr/>
          <a:lstStyle/>
          <a:p>
            <a:fld id="{C8D2AA18-9B6D-4545-9C5F-B916C7B5E4EB}" type="slidenum">
              <a:rPr lang="en-CA" smtClean="0"/>
              <a:t>69</a:t>
            </a:fld>
            <a:endParaRPr lang="en-CA"/>
          </a:p>
        </p:txBody>
      </p:sp>
    </p:spTree>
    <p:extLst>
      <p:ext uri="{BB962C8B-B14F-4D97-AF65-F5344CB8AC3E}">
        <p14:creationId xmlns:p14="http://schemas.microsoft.com/office/powerpoint/2010/main" val="22379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p:txBody>
          <a:bodyPr/>
          <a:lstStyle>
            <a:lvl1pPr defTabSz="931476">
              <a:defRPr sz="2400">
                <a:solidFill>
                  <a:schemeClr val="tx1"/>
                </a:solidFill>
                <a:latin typeface="Comic Sans MS" pitchFamily="66" charset="0"/>
                <a:ea typeface="ＭＳ Ｐゴシック" pitchFamily="6" charset="-128"/>
              </a:defRPr>
            </a:lvl1pPr>
            <a:lvl2pPr marL="745180" indent="-286608" defTabSz="931476">
              <a:defRPr sz="2400">
                <a:solidFill>
                  <a:schemeClr val="tx1"/>
                </a:solidFill>
                <a:latin typeface="Comic Sans MS" pitchFamily="66" charset="0"/>
                <a:ea typeface="ＭＳ Ｐゴシック" pitchFamily="6" charset="-128"/>
              </a:defRPr>
            </a:lvl2pPr>
            <a:lvl3pPr marL="1146431" indent="-229286" defTabSz="931476">
              <a:defRPr sz="2400">
                <a:solidFill>
                  <a:schemeClr val="tx1"/>
                </a:solidFill>
                <a:latin typeface="Comic Sans MS" pitchFamily="66" charset="0"/>
                <a:ea typeface="ＭＳ Ｐゴシック" pitchFamily="6" charset="-128"/>
              </a:defRPr>
            </a:lvl3pPr>
            <a:lvl4pPr marL="1605003" indent="-229286" defTabSz="931476">
              <a:defRPr sz="2400">
                <a:solidFill>
                  <a:schemeClr val="tx1"/>
                </a:solidFill>
                <a:latin typeface="Comic Sans MS" pitchFamily="66" charset="0"/>
                <a:ea typeface="ＭＳ Ｐゴシック" pitchFamily="6" charset="-128"/>
              </a:defRPr>
            </a:lvl4pPr>
            <a:lvl5pPr marL="2063576" indent="-229286" defTabSz="931476">
              <a:defRPr sz="2400">
                <a:solidFill>
                  <a:schemeClr val="tx1"/>
                </a:solidFill>
                <a:latin typeface="Comic Sans MS" pitchFamily="66" charset="0"/>
                <a:ea typeface="ＭＳ Ｐゴシック" pitchFamily="6" charset="-128"/>
              </a:defRPr>
            </a:lvl5pPr>
            <a:lvl6pPr marL="2522148" indent="-229286" defTabSz="93147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80721" indent="-229286" defTabSz="93147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39293" indent="-229286" defTabSz="93147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97866" indent="-229286" defTabSz="93147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DD7A68DB-BC9C-4130-B7CB-2AE9BB1949A7}" type="slidenum">
              <a:rPr lang="en-US" altLang="en-US" smtClean="0"/>
              <a:pPr/>
              <a:t>7</a:t>
            </a:fld>
            <a:endParaRPr lang="en-US" altLang="en-US"/>
          </a:p>
        </p:txBody>
      </p:sp>
      <p:sp>
        <p:nvSpPr>
          <p:cNvPr id="99331" name="Rectangle 3"/>
          <p:cNvSpPr>
            <a:spLocks noGrp="1" noChangeArrowheads="1"/>
          </p:cNvSpPr>
          <p:nvPr>
            <p:ph type="body" idx="1"/>
          </p:nvPr>
        </p:nvSpPr>
        <p:spPr/>
        <p:txBody>
          <a:bodyPr/>
          <a:lstStyle/>
          <a:p>
            <a:pPr algn="l"/>
            <a:r>
              <a:rPr lang="en-CA" altLang="en-US" dirty="0" smtClean="0"/>
              <a:t>In summary, the early years are critical </a:t>
            </a:r>
          </a:p>
          <a:p>
            <a:pPr marL="174708" indent="-174708">
              <a:buFont typeface="Arial" panose="020B0604020202020204" pitchFamily="34" charset="0"/>
              <a:buChar char="•"/>
            </a:pPr>
            <a:r>
              <a:rPr lang="en-CA" altLang="en-US" dirty="0" smtClean="0"/>
              <a:t>the later you attempt to change a trajectory, such as a child’s developmental trajectory, the more energy will be required to achieve the change.  </a:t>
            </a:r>
          </a:p>
          <a:p>
            <a:pPr marL="174708" indent="-174708">
              <a:buFont typeface="Arial" panose="020B0604020202020204" pitchFamily="34" charset="0"/>
              <a:buChar char="•"/>
            </a:pPr>
            <a:r>
              <a:rPr lang="en-CA" altLang="en-US" dirty="0" smtClean="0"/>
              <a:t>Influence children in the early years when the neural systems are the most flexible, we can achieve longer-lasting positive outcomes.</a:t>
            </a:r>
          </a:p>
        </p:txBody>
      </p:sp>
      <p:sp>
        <p:nvSpPr>
          <p:cNvPr id="7" name="Slide Image Placeholder 6"/>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10593242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5475" y="620713"/>
            <a:ext cx="3275013" cy="24574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Thank you for joining and for taking part in this year’s EDI implementation. </a:t>
            </a:r>
          </a:p>
          <a:p>
            <a:pPr marL="174708" indent="-174708">
              <a:buFont typeface="Arial" panose="020B0604020202020204" pitchFamily="34" charset="0"/>
              <a:buChar char="•"/>
            </a:pPr>
            <a:r>
              <a:rPr lang="en-CA" b="1" dirty="0" smtClean="0"/>
              <a:t>Without your participation this research would not be possible.  </a:t>
            </a:r>
          </a:p>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dirty="0" smtClean="0"/>
              <a:t>We greatly appreciate your invaluable contribution! </a:t>
            </a:r>
            <a:r>
              <a:rPr lang="en-CA" dirty="0" smtClean="0"/>
              <a:t>We wish you all the</a:t>
            </a:r>
            <a:r>
              <a:rPr lang="en-CA" baseline="0" dirty="0" smtClean="0"/>
              <a:t> best </a:t>
            </a:r>
            <a:r>
              <a:rPr lang="en-CA" dirty="0" smtClean="0"/>
              <a:t>with</a:t>
            </a:r>
            <a:r>
              <a:rPr lang="en-CA" baseline="0" dirty="0" smtClean="0"/>
              <a:t> the completion of the EDI questionnaires. </a:t>
            </a:r>
            <a:endParaRPr lang="en-CA" dirty="0" smtClean="0"/>
          </a:p>
          <a:p>
            <a:pPr marL="174708" indent="-174708">
              <a:buFont typeface="Arial" panose="020B0604020202020204" pitchFamily="34" charset="0"/>
              <a:buChar char="•"/>
            </a:pPr>
            <a:endParaRPr lang="en-CA" baseline="0" dirty="0" smtClean="0"/>
          </a:p>
          <a:p>
            <a:pPr marL="174708" marR="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We value your participation in the EDI implementation and are happy to answer any and all questions you may have. </a:t>
            </a:r>
            <a:endParaRPr lang="en-CA" dirty="0" smtClean="0"/>
          </a:p>
        </p:txBody>
      </p:sp>
      <p:sp>
        <p:nvSpPr>
          <p:cNvPr id="4" name="Slide Number Placeholder 3"/>
          <p:cNvSpPr>
            <a:spLocks noGrp="1"/>
          </p:cNvSpPr>
          <p:nvPr>
            <p:ph type="sldNum" sz="quarter" idx="10"/>
          </p:nvPr>
        </p:nvSpPr>
        <p:spPr/>
        <p:txBody>
          <a:bodyPr/>
          <a:lstStyle/>
          <a:p>
            <a:fld id="{C8D2AA18-9B6D-4545-9C5F-B916C7B5E4EB}" type="slidenum">
              <a:rPr lang="en-CA" smtClean="0"/>
              <a:t>70</a:t>
            </a:fld>
            <a:endParaRPr lang="en-CA"/>
          </a:p>
        </p:txBody>
      </p:sp>
    </p:spTree>
    <p:extLst>
      <p:ext uri="{BB962C8B-B14F-4D97-AF65-F5344CB8AC3E}">
        <p14:creationId xmlns:p14="http://schemas.microsoft.com/office/powerpoint/2010/main" val="157294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p:txBody>
          <a:bodyPr/>
          <a:lstStyle>
            <a:lvl1pPr defTabSz="931476">
              <a:defRPr sz="2400">
                <a:solidFill>
                  <a:schemeClr val="tx1"/>
                </a:solidFill>
                <a:latin typeface="Comic Sans MS" pitchFamily="66" charset="0"/>
                <a:ea typeface="ＭＳ Ｐゴシック" pitchFamily="6" charset="-128"/>
              </a:defRPr>
            </a:lvl1pPr>
            <a:lvl2pPr marL="745180" indent="-286608" defTabSz="931476">
              <a:defRPr sz="2400">
                <a:solidFill>
                  <a:schemeClr val="tx1"/>
                </a:solidFill>
                <a:latin typeface="Comic Sans MS" pitchFamily="66" charset="0"/>
                <a:ea typeface="ＭＳ Ｐゴシック" pitchFamily="6" charset="-128"/>
              </a:defRPr>
            </a:lvl2pPr>
            <a:lvl3pPr marL="1146431" indent="-229286" defTabSz="931476">
              <a:defRPr sz="2400">
                <a:solidFill>
                  <a:schemeClr val="tx1"/>
                </a:solidFill>
                <a:latin typeface="Comic Sans MS" pitchFamily="66" charset="0"/>
                <a:ea typeface="ＭＳ Ｐゴシック" pitchFamily="6" charset="-128"/>
              </a:defRPr>
            </a:lvl3pPr>
            <a:lvl4pPr marL="1605003" indent="-229286" defTabSz="931476">
              <a:defRPr sz="2400">
                <a:solidFill>
                  <a:schemeClr val="tx1"/>
                </a:solidFill>
                <a:latin typeface="Comic Sans MS" pitchFamily="66" charset="0"/>
                <a:ea typeface="ＭＳ Ｐゴシック" pitchFamily="6" charset="-128"/>
              </a:defRPr>
            </a:lvl4pPr>
            <a:lvl5pPr marL="2063576" indent="-229286" defTabSz="931476">
              <a:defRPr sz="2400">
                <a:solidFill>
                  <a:schemeClr val="tx1"/>
                </a:solidFill>
                <a:latin typeface="Comic Sans MS" pitchFamily="66" charset="0"/>
                <a:ea typeface="ＭＳ Ｐゴシック" pitchFamily="6" charset="-128"/>
              </a:defRPr>
            </a:lvl5pPr>
            <a:lvl6pPr marL="2522148" indent="-229286" defTabSz="93147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80721" indent="-229286" defTabSz="93147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39293" indent="-229286" defTabSz="93147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97866" indent="-229286" defTabSz="93147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56C537AE-0D06-405C-9E78-5478003C6E46}" type="slidenum">
              <a:rPr lang="en-US" altLang="en-US" smtClean="0"/>
              <a:pPr/>
              <a:t>8</a:t>
            </a:fld>
            <a:endParaRPr lang="en-US" altLang="en-US"/>
          </a:p>
        </p:txBody>
      </p:sp>
      <p:sp>
        <p:nvSpPr>
          <p:cNvPr id="101379" name="Rectangle 3"/>
          <p:cNvSpPr>
            <a:spLocks noGrp="1" noChangeArrowheads="1"/>
          </p:cNvSpPr>
          <p:nvPr>
            <p:ph type="body" idx="1"/>
          </p:nvPr>
        </p:nvSpPr>
        <p:spPr/>
        <p:txBody>
          <a:bodyPr/>
          <a:lstStyle/>
          <a:p>
            <a:pPr marL="174708" indent="-174708">
              <a:buFont typeface="Arial" panose="020B0604020202020204" pitchFamily="34" charset="0"/>
              <a:buChar char="•"/>
            </a:pPr>
            <a:r>
              <a:rPr lang="en-US" altLang="en-US" dirty="0" smtClean="0"/>
              <a:t>End of Early years matter section</a:t>
            </a:r>
          </a:p>
          <a:p>
            <a:pPr marL="174708" indent="-174708">
              <a:buFont typeface="Arial" panose="020B0604020202020204" pitchFamily="34" charset="0"/>
              <a:buChar char="•"/>
            </a:pPr>
            <a:r>
              <a:rPr lang="en-US" altLang="en-US" dirty="0" smtClean="0"/>
              <a:t>The next section:  why it is important to measure children’s developmental health.  </a:t>
            </a:r>
          </a:p>
          <a:p>
            <a:pPr algn="l"/>
            <a:endParaRPr lang="en-US" altLang="en-US" dirty="0" smtClean="0"/>
          </a:p>
          <a:p>
            <a:pPr marL="174708" indent="-174708">
              <a:buFont typeface="Arial" panose="020B0604020202020204" pitchFamily="34" charset="0"/>
              <a:buChar char="•"/>
            </a:pPr>
            <a:r>
              <a:rPr lang="en-US" altLang="en-US" dirty="0" smtClean="0"/>
              <a:t>Questions that measurement can answer:</a:t>
            </a:r>
          </a:p>
          <a:p>
            <a:pPr marL="640594" lvl="1" indent="-174708">
              <a:buFont typeface="Arial" panose="020B0604020202020204" pitchFamily="34" charset="0"/>
              <a:buChar char="•"/>
            </a:pPr>
            <a:r>
              <a:rPr lang="en-US" altLang="en-US" dirty="0" smtClean="0"/>
              <a:t>We need to know the developmental status of our young children,</a:t>
            </a:r>
          </a:p>
          <a:p>
            <a:pPr marL="640594" lvl="1" indent="-174708">
              <a:buFont typeface="Arial" panose="020B0604020202020204" pitchFamily="34" charset="0"/>
              <a:buChar char="•"/>
            </a:pPr>
            <a:r>
              <a:rPr lang="en-US" altLang="en-US" dirty="0" smtClean="0"/>
              <a:t>We need to know when</a:t>
            </a:r>
            <a:r>
              <a:rPr lang="en-US" altLang="en-US" baseline="0" dirty="0" smtClean="0"/>
              <a:t> </a:t>
            </a:r>
            <a:r>
              <a:rPr lang="en-US" altLang="en-US" dirty="0" err="1" smtClean="0"/>
              <a:t>ther</a:t>
            </a:r>
            <a:r>
              <a:rPr lang="en-US" altLang="en-US" dirty="0" smtClean="0"/>
              <a:t> intervention and prevention programs help children and their families,</a:t>
            </a:r>
          </a:p>
          <a:p>
            <a:pPr marL="640594" lvl="1" indent="-174708">
              <a:buFont typeface="Arial" panose="020B0604020202020204" pitchFamily="34" charset="0"/>
              <a:buChar char="•"/>
            </a:pPr>
            <a:r>
              <a:rPr lang="en-US" altLang="en-US" dirty="0" smtClean="0"/>
              <a:t>We need to know whether these programs are helping those at greatest need,</a:t>
            </a:r>
          </a:p>
          <a:p>
            <a:pPr marL="640594" lvl="1" indent="-174708">
              <a:buFont typeface="Arial" panose="020B0604020202020204" pitchFamily="34" charset="0"/>
              <a:buChar char="•"/>
            </a:pPr>
            <a:r>
              <a:rPr lang="en-US" altLang="en-US" dirty="0" smtClean="0"/>
              <a:t>And lastly, we need to know whether we are making a difference in children’s lives.</a:t>
            </a:r>
          </a:p>
          <a:p>
            <a:endParaRPr lang="en-US" altLang="en-US" dirty="0" smtClean="0"/>
          </a:p>
          <a:p>
            <a:endParaRPr lang="en-CA" altLang="en-US" dirty="0" smtClean="0"/>
          </a:p>
        </p:txBody>
      </p:sp>
      <p:sp>
        <p:nvSpPr>
          <p:cNvPr id="10" name="Slide Image Placeholder 9"/>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2696439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p:txBody>
          <a:bodyPr/>
          <a:lstStyle>
            <a:lvl1pPr defTabSz="931476">
              <a:defRPr sz="2400">
                <a:solidFill>
                  <a:schemeClr val="tx1"/>
                </a:solidFill>
                <a:latin typeface="Comic Sans MS" pitchFamily="66" charset="0"/>
                <a:ea typeface="ＭＳ Ｐゴシック" pitchFamily="6" charset="-128"/>
              </a:defRPr>
            </a:lvl1pPr>
            <a:lvl2pPr marL="745180" indent="-286608" defTabSz="931476">
              <a:defRPr sz="2400">
                <a:solidFill>
                  <a:schemeClr val="tx1"/>
                </a:solidFill>
                <a:latin typeface="Comic Sans MS" pitchFamily="66" charset="0"/>
                <a:ea typeface="ＭＳ Ｐゴシック" pitchFamily="6" charset="-128"/>
              </a:defRPr>
            </a:lvl2pPr>
            <a:lvl3pPr marL="1146431" indent="-229286" defTabSz="931476">
              <a:defRPr sz="2400">
                <a:solidFill>
                  <a:schemeClr val="tx1"/>
                </a:solidFill>
                <a:latin typeface="Comic Sans MS" pitchFamily="66" charset="0"/>
                <a:ea typeface="ＭＳ Ｐゴシック" pitchFamily="6" charset="-128"/>
              </a:defRPr>
            </a:lvl3pPr>
            <a:lvl4pPr marL="1605003" indent="-229286" defTabSz="931476">
              <a:defRPr sz="2400">
                <a:solidFill>
                  <a:schemeClr val="tx1"/>
                </a:solidFill>
                <a:latin typeface="Comic Sans MS" pitchFamily="66" charset="0"/>
                <a:ea typeface="ＭＳ Ｐゴシック" pitchFamily="6" charset="-128"/>
              </a:defRPr>
            </a:lvl4pPr>
            <a:lvl5pPr marL="2063576" indent="-229286" defTabSz="931476">
              <a:defRPr sz="2400">
                <a:solidFill>
                  <a:schemeClr val="tx1"/>
                </a:solidFill>
                <a:latin typeface="Comic Sans MS" pitchFamily="66" charset="0"/>
                <a:ea typeface="ＭＳ Ｐゴシック" pitchFamily="6" charset="-128"/>
              </a:defRPr>
            </a:lvl5pPr>
            <a:lvl6pPr marL="2522148" indent="-229286" defTabSz="93147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80721" indent="-229286" defTabSz="93147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39293" indent="-229286" defTabSz="93147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97866" indent="-229286" defTabSz="93147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07F5BD3F-536B-4AA3-A270-5EF778F54883}" type="slidenum">
              <a:rPr lang="en-US" altLang="en-US" smtClean="0"/>
              <a:pPr/>
              <a:t>9</a:t>
            </a:fld>
            <a:endParaRPr lang="en-US" altLang="en-US"/>
          </a:p>
        </p:txBody>
      </p:sp>
      <p:sp>
        <p:nvSpPr>
          <p:cNvPr id="103427" name="Rectangle 3"/>
          <p:cNvSpPr>
            <a:spLocks noGrp="1" noChangeArrowheads="1"/>
          </p:cNvSpPr>
          <p:nvPr>
            <p:ph type="body" idx="1"/>
          </p:nvPr>
        </p:nvSpPr>
        <p:spPr/>
        <p:txBody>
          <a:bodyPr/>
          <a:lstStyle/>
          <a:p>
            <a:pPr marL="174708" indent="-174708">
              <a:buFont typeface="Arial" panose="020B0604020202020204" pitchFamily="34" charset="0"/>
              <a:buChar char="•"/>
            </a:pPr>
            <a:r>
              <a:rPr lang="en-US" altLang="en-US" dirty="0" smtClean="0"/>
              <a:t>No data,</a:t>
            </a:r>
            <a:r>
              <a:rPr lang="en-US" altLang="en-US" baseline="0" dirty="0" smtClean="0"/>
              <a:t> can’t answer the question about developmental status</a:t>
            </a:r>
          </a:p>
          <a:p>
            <a:pPr marL="174708" indent="-174708">
              <a:buFont typeface="Arial" panose="020B0604020202020204" pitchFamily="34" charset="0"/>
              <a:buChar char="•"/>
            </a:pPr>
            <a:r>
              <a:rPr lang="en-US" altLang="en-US" baseline="0" dirty="0" smtClean="0"/>
              <a:t>Can’t identify current problems</a:t>
            </a:r>
          </a:p>
          <a:p>
            <a:pPr marL="174708" indent="-174708">
              <a:buFont typeface="Arial" panose="020B0604020202020204" pitchFamily="34" charset="0"/>
              <a:buChar char="•"/>
            </a:pPr>
            <a:r>
              <a:rPr lang="en-US" altLang="en-US" baseline="0" dirty="0" smtClean="0"/>
              <a:t>Can’t take action to improve children’s lives</a:t>
            </a:r>
            <a:endParaRPr lang="en-US" altLang="en-US" dirty="0"/>
          </a:p>
        </p:txBody>
      </p:sp>
      <p:sp>
        <p:nvSpPr>
          <p:cNvPr id="7" name="Slide Image Placeholder 6"/>
          <p:cNvSpPr>
            <a:spLocks noGrp="1" noRot="1" noChangeAspect="1"/>
          </p:cNvSpPr>
          <p:nvPr>
            <p:ph type="sldImg"/>
          </p:nvPr>
        </p:nvSpPr>
        <p:spPr>
          <a:xfrm>
            <a:off x="1895475" y="620713"/>
            <a:ext cx="3275013" cy="2457450"/>
          </a:xfrm>
        </p:spPr>
      </p:sp>
    </p:spTree>
    <p:extLst>
      <p:ext uri="{BB962C8B-B14F-4D97-AF65-F5344CB8AC3E}">
        <p14:creationId xmlns:p14="http://schemas.microsoft.com/office/powerpoint/2010/main" val="292073392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C:\Users\Caroline\Downloads\FreeGreatPicture.com-30914-child.jp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675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8075" y="-20604"/>
            <a:ext cx="10362683" cy="6905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395536" y="3471143"/>
            <a:ext cx="8352928"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US" dirty="0" smtClean="0"/>
              <a:t>The Early Development Instrument (EDI)</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23/02/2019</a:t>
            </a:fld>
            <a:endParaRPr lang="en-CA"/>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a:p>
        </p:txBody>
      </p:sp>
      <p:sp>
        <p:nvSpPr>
          <p:cNvPr id="7" name="Freeform 6"/>
          <p:cNvSpPr>
            <a:spLocks/>
          </p:cNvSpPr>
          <p:nvPr userDrawn="1"/>
        </p:nvSpPr>
        <p:spPr bwMode="auto">
          <a:xfrm rot="2281777">
            <a:off x="-62453" y="184951"/>
            <a:ext cx="1481998" cy="943481"/>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a:p>
        </p:txBody>
      </p:sp>
      <p:pic>
        <p:nvPicPr>
          <p:cNvPr id="8" name="Picture 7"/>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8796" y="44624"/>
            <a:ext cx="1092964" cy="576064"/>
          </a:xfrm>
          <a:prstGeom prst="rect">
            <a:avLst/>
          </a:prstGeom>
          <a:noFill/>
          <a:ln>
            <a:noFill/>
          </a:ln>
        </p:spPr>
      </p:pic>
      <p:pic>
        <p:nvPicPr>
          <p:cNvPr id="10" name="Picture 12"/>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444208" y="-20604"/>
            <a:ext cx="2905125" cy="752475"/>
          </a:xfrm>
          <a:prstGeom prst="rect">
            <a:avLst/>
          </a:prstGeom>
          <a:noFill/>
          <a:effectLst>
            <a:outerShdw blurRad="50800" dist="50800" sx="1000" sy="1000" algn="ctr" rotWithShape="0">
              <a:srgbClr val="000000"/>
            </a:outerShdw>
          </a:effectLst>
        </p:spPr>
      </p:pic>
      <p:sp>
        <p:nvSpPr>
          <p:cNvPr id="3" name="Subtitle 2"/>
          <p:cNvSpPr>
            <a:spLocks noGrp="1"/>
          </p:cNvSpPr>
          <p:nvPr>
            <p:ph type="subTitle" idx="1"/>
          </p:nvPr>
        </p:nvSpPr>
        <p:spPr>
          <a:xfrm>
            <a:off x="1371600" y="5254352"/>
            <a:ext cx="6400800" cy="1126976"/>
          </a:xfrm>
          <a:solidFill>
            <a:schemeClr val="tx2">
              <a:lumMod val="75000"/>
            </a:schemeClr>
          </a:solidFill>
          <a:ln>
            <a:solidFill>
              <a:schemeClr val="tx2">
                <a:lumMod val="75000"/>
              </a:schemeClr>
            </a:solidFill>
          </a:ln>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CA" dirty="0"/>
          </a:p>
        </p:txBody>
      </p:sp>
    </p:spTree>
    <p:extLst>
      <p:ext uri="{BB962C8B-B14F-4D97-AF65-F5344CB8AC3E}">
        <p14:creationId xmlns:p14="http://schemas.microsoft.com/office/powerpoint/2010/main" val="19693065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4109610-CB7C-4539-BD4E-BD82B480F59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9177352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4870989-907E-468C-86B3-0B1FFF8C15C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4637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77F880D-57E8-4F2F-84C0-6665A06C557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57256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728CDD7A-3A01-4520-92A5-BA8688B2FDF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9867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3B2F39A-CDFC-4464-88BF-E771DB0836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9555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94C6E12-ACC9-488C-8814-EA9CF1D9F7D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407265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0B69C70-F0D4-47DF-AEB5-7189F26B964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0934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0F2CD09-9A3C-459F-AF98-4BF746340BA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4468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5749017-C62C-4E7B-9D08-7E34FA59AA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938766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D85A843-53F5-4590-9960-5AFF1FBD7B2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3272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23/02/2019</a:t>
            </a:fld>
            <a:endParaRPr lang="en-CA"/>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a:p>
        </p:txBody>
      </p:sp>
    </p:spTree>
    <p:extLst>
      <p:ext uri="{BB962C8B-B14F-4D97-AF65-F5344CB8AC3E}">
        <p14:creationId xmlns:p14="http://schemas.microsoft.com/office/powerpoint/2010/main" val="91480479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DD9CC72-2D8E-46AC-960A-3E95ECB6D34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15939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887323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3" name="Date Placeholder 2"/>
          <p:cNvSpPr>
            <a:spLocks noGrp="1"/>
          </p:cNvSpPr>
          <p:nvPr>
            <p:ph type="dt" sz="half" idx="10"/>
          </p:nvPr>
        </p:nvSpPr>
        <p:spPr>
          <a:xfrm>
            <a:off x="685800" y="6248400"/>
            <a:ext cx="1905000" cy="457200"/>
          </a:xfrm>
        </p:spPr>
        <p:txBody>
          <a:bodyPr/>
          <a:lstStyle>
            <a:lvl1pPr>
              <a:defRPr dirty="0"/>
            </a:lvl1p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lvl1pPr>
              <a:defRPr dirty="0"/>
            </a:lvl1pPr>
          </a:lstStyle>
          <a:p>
            <a:pPr>
              <a:defRPr/>
            </a:pPr>
            <a:endParaRPr lang="en-US">
              <a:solidFill>
                <a:srgbClr val="FFFFFF"/>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pPr>
              <a:defRPr/>
            </a:pPr>
            <a:fld id="{D3A0A4BA-7072-4A92-BB1C-B7CCC9E440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163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F0316F89-091C-4D66-ADBD-A2EB0959704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6364908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D7C683-2910-408D-9201-BCC0987834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9833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606F13D-DF8B-452E-B51B-0BA9990746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51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08440F-D446-4199-B316-DCD523A58F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619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753E37-E8D0-40F6-899D-C4D59BD3F8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446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A8ED110-9603-4FD6-86A0-72B9E28B3F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435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CF84481-DC51-4091-93D4-3B5AF4AD53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772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smtClean="0"/>
              <a:t>Click to edit Master title style</a:t>
            </a:r>
            <a:endParaRPr lang="en-CA"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8A5584C8-69BD-4969-96C8-FF28952332A2}" type="datetimeFigureOut">
              <a:rPr lang="en-CA" smtClean="0"/>
              <a:t>23/02/2019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a:p>
        </p:txBody>
      </p:sp>
    </p:spTree>
    <p:extLst>
      <p:ext uri="{BB962C8B-B14F-4D97-AF65-F5344CB8AC3E}">
        <p14:creationId xmlns:p14="http://schemas.microsoft.com/office/powerpoint/2010/main" val="248400451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FBEAA0F-7B77-467D-B9FA-509CAE8A33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8265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F38B02-3C4C-4548-A069-182270E3B9F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9511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345150-1502-42C7-AEDA-3D83598AFA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6681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5E6FEA-40A5-49EA-B92F-6AEE20E777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0912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8A13B7-D004-49A7-A8E7-6AFA3D505BE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6642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E408F-E233-4B24-9EBF-A2719644D61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3690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B00F2C-ED41-43CF-8E1F-BF59D3E5CB3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03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Users\Caroline\Downloads\FreeGreatPicture.com-30914-chil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00" y="-20638"/>
            <a:ext cx="10361613"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7"/>
          <p:cNvSpPr>
            <a:spLocks/>
          </p:cNvSpPr>
          <p:nvPr userDrawn="1"/>
        </p:nvSpPr>
        <p:spPr bwMode="auto">
          <a:xfrm rot="2281777">
            <a:off x="-61913" y="185738"/>
            <a:ext cx="1481138" cy="942975"/>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a:solidFill>
                <a:prstClr val="black"/>
              </a:solidFill>
            </a:endParaRPr>
          </a:p>
        </p:txBody>
      </p:sp>
      <p:pic>
        <p:nvPicPr>
          <p:cNvPr id="6" name="Picture 8"/>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9213" y="44450"/>
            <a:ext cx="1092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443663" y="-20638"/>
            <a:ext cx="2905125" cy="752476"/>
          </a:xfrm>
          <a:prstGeom prst="rect">
            <a:avLst/>
          </a:prstGeom>
          <a:noFill/>
          <a:effectLst>
            <a:outerShdw blurRad="50800" dist="50800" sx="1000" sy="1000" algn="ctr" rotWithShape="0">
              <a:srgbClr val="000000"/>
            </a:outerShdw>
          </a:effectLst>
        </p:spPr>
      </p:pic>
      <p:sp>
        <p:nvSpPr>
          <p:cNvPr id="2" name="Title 1"/>
          <p:cNvSpPr>
            <a:spLocks noGrp="1"/>
          </p:cNvSpPr>
          <p:nvPr>
            <p:ph type="ctrTitle"/>
          </p:nvPr>
        </p:nvSpPr>
        <p:spPr>
          <a:xfrm>
            <a:off x="395536" y="3471147"/>
            <a:ext cx="8352928"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GB" smtClean="0"/>
              <a:t>Click to edit Master title style</a:t>
            </a:r>
            <a:endParaRPr lang="en-CA" dirty="0"/>
          </a:p>
        </p:txBody>
      </p:sp>
      <p:sp>
        <p:nvSpPr>
          <p:cNvPr id="3" name="Subtitle 2"/>
          <p:cNvSpPr>
            <a:spLocks noGrp="1"/>
          </p:cNvSpPr>
          <p:nvPr>
            <p:ph type="subTitle" idx="1"/>
          </p:nvPr>
        </p:nvSpPr>
        <p:spPr>
          <a:xfrm>
            <a:off x="1371600" y="5254352"/>
            <a:ext cx="6400800" cy="1126976"/>
          </a:xfrm>
          <a:solidFill>
            <a:schemeClr val="tx2">
              <a:lumMod val="75000"/>
            </a:schemeClr>
          </a:solidFill>
          <a:ln>
            <a:solidFill>
              <a:schemeClr val="tx2">
                <a:lumMod val="75000"/>
              </a:schemeClr>
            </a:solidFill>
          </a:ln>
        </p:spPr>
        <p:txBody>
          <a:bodyPr/>
          <a:lstStyle>
            <a:lvl1pPr marL="0" marR="0" indent="0" algn="ctr" defTabSz="913896"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6948" indent="0" algn="ctr">
              <a:buNone/>
              <a:defRPr>
                <a:solidFill>
                  <a:schemeClr val="tx1">
                    <a:tint val="75000"/>
                  </a:schemeClr>
                </a:solidFill>
              </a:defRPr>
            </a:lvl2pPr>
            <a:lvl3pPr marL="913896" indent="0" algn="ctr">
              <a:buNone/>
              <a:defRPr>
                <a:solidFill>
                  <a:schemeClr val="tx1">
                    <a:tint val="75000"/>
                  </a:schemeClr>
                </a:solidFill>
              </a:defRPr>
            </a:lvl3pPr>
            <a:lvl4pPr marL="1370844" indent="0" algn="ctr">
              <a:buNone/>
              <a:defRPr>
                <a:solidFill>
                  <a:schemeClr val="tx1">
                    <a:tint val="75000"/>
                  </a:schemeClr>
                </a:solidFill>
              </a:defRPr>
            </a:lvl4pPr>
            <a:lvl5pPr marL="1827792" indent="0" algn="ctr">
              <a:buNone/>
              <a:defRPr>
                <a:solidFill>
                  <a:schemeClr val="tx1">
                    <a:tint val="75000"/>
                  </a:schemeClr>
                </a:solidFill>
              </a:defRPr>
            </a:lvl5pPr>
            <a:lvl6pPr marL="2284740" indent="0" algn="ctr">
              <a:buNone/>
              <a:defRPr>
                <a:solidFill>
                  <a:schemeClr val="tx1">
                    <a:tint val="75000"/>
                  </a:schemeClr>
                </a:solidFill>
              </a:defRPr>
            </a:lvl6pPr>
            <a:lvl7pPr marL="2741688" indent="0" algn="ctr">
              <a:buNone/>
              <a:defRPr>
                <a:solidFill>
                  <a:schemeClr val="tx1">
                    <a:tint val="75000"/>
                  </a:schemeClr>
                </a:solidFill>
              </a:defRPr>
            </a:lvl7pPr>
            <a:lvl8pPr marL="3198636" indent="0" algn="ctr">
              <a:buNone/>
              <a:defRPr>
                <a:solidFill>
                  <a:schemeClr val="tx1">
                    <a:tint val="75000"/>
                  </a:schemeClr>
                </a:solidFill>
              </a:defRPr>
            </a:lvl8pPr>
            <a:lvl9pPr marL="3655584" indent="0" algn="ctr">
              <a:buNone/>
              <a:defRPr>
                <a:solidFill>
                  <a:schemeClr val="tx1">
                    <a:tint val="75000"/>
                  </a:schemeClr>
                </a:solidFill>
              </a:defRPr>
            </a:lvl9pPr>
          </a:lstStyle>
          <a:p>
            <a:r>
              <a:rPr lang="en-GB" smtClean="0"/>
              <a:t>Click to edit Master subtitle style</a:t>
            </a:r>
            <a:endParaRPr lang="en-CA" dirty="0"/>
          </a:p>
        </p:txBody>
      </p:sp>
      <p:sp>
        <p:nvSpPr>
          <p:cNvPr id="8" name="Date Placeholder 3"/>
          <p:cNvSpPr>
            <a:spLocks noGrp="1"/>
          </p:cNvSpPr>
          <p:nvPr>
            <p:ph type="dt" sz="half" idx="10"/>
          </p:nvPr>
        </p:nvSpPr>
        <p:spPr/>
        <p:txBody>
          <a:bodyPr/>
          <a:lstStyle>
            <a:lvl1pPr defTabSz="914400">
              <a:defRPr/>
            </a:lvl1pPr>
          </a:lstStyle>
          <a:p>
            <a:pPr>
              <a:defRPr/>
            </a:pPr>
            <a:fld id="{ED3B9422-B947-CC48-9DF5-825E9FC24CB6}" type="datetimeFigureOut">
              <a:rPr lang="en-CA"/>
              <a:pPr>
                <a:defRPr/>
              </a:pPr>
              <a:t>23/02/2019</a:t>
            </a:fld>
            <a:endParaRPr lang="en-CA"/>
          </a:p>
        </p:txBody>
      </p:sp>
      <p:sp>
        <p:nvSpPr>
          <p:cNvPr id="9" name="Footer Placeholder 4"/>
          <p:cNvSpPr>
            <a:spLocks noGrp="1"/>
          </p:cNvSpPr>
          <p:nvPr>
            <p:ph type="ftr" sz="quarter" idx="11"/>
          </p:nvPr>
        </p:nvSpPr>
        <p:spPr/>
        <p:txBody>
          <a:bodyPr/>
          <a:lstStyle>
            <a:lvl1pPr defTabSz="914400">
              <a:defRPr/>
            </a:lvl1pPr>
          </a:lstStyle>
          <a:p>
            <a:pPr>
              <a:defRPr/>
            </a:pPr>
            <a:endParaRPr lang="en-CA"/>
          </a:p>
        </p:txBody>
      </p:sp>
      <p:sp>
        <p:nvSpPr>
          <p:cNvPr id="10" name="Slide Number Placeholder 5"/>
          <p:cNvSpPr>
            <a:spLocks noGrp="1"/>
          </p:cNvSpPr>
          <p:nvPr>
            <p:ph type="sldNum" sz="quarter" idx="12"/>
          </p:nvPr>
        </p:nvSpPr>
        <p:spPr/>
        <p:txBody>
          <a:bodyPr/>
          <a:lstStyle>
            <a:lvl1pPr defTabSz="914400">
              <a:defRPr/>
            </a:lvl1pPr>
          </a:lstStyle>
          <a:p>
            <a:pPr>
              <a:defRPr/>
            </a:pPr>
            <a:fld id="{D06A861D-7747-3344-9A5F-6AF8DCD18B4E}" type="slidenum">
              <a:rPr lang="en-CA"/>
              <a:pPr>
                <a:defRPr/>
              </a:pPr>
              <a:t>‹#›</a:t>
            </a:fld>
            <a:endParaRPr lang="en-CA"/>
          </a:p>
        </p:txBody>
      </p:sp>
    </p:spTree>
    <p:extLst>
      <p:ext uri="{BB962C8B-B14F-4D97-AF65-F5344CB8AC3E}">
        <p14:creationId xmlns:p14="http://schemas.microsoft.com/office/powerpoint/2010/main" val="2059649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smtClean="0"/>
              <a:t>Click to edit Master title style</a:t>
            </a:r>
            <a:endParaRPr lang="en-CA" dirty="0"/>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F35E8436-57CA-7B4D-8DD3-666C8CC94D34}" type="datetimeFigureOut">
              <a:rPr lang="en-CA"/>
              <a:pPr>
                <a:defRPr/>
              </a:pPr>
              <a:t>23/02/2019</a:t>
            </a:fld>
            <a:endParaRPr lang="en-CA"/>
          </a:p>
        </p:txBody>
      </p:sp>
      <p:sp>
        <p:nvSpPr>
          <p:cNvPr id="5" name="Footer Placeholder 4"/>
          <p:cNvSpPr>
            <a:spLocks noGrp="1"/>
          </p:cNvSpPr>
          <p:nvPr>
            <p:ph type="ftr" sz="quarter" idx="11"/>
          </p:nvPr>
        </p:nvSpPr>
        <p:spPr/>
        <p:txBody>
          <a:bodyPr/>
          <a:lstStyle>
            <a:lvl1pPr defTabSz="914400">
              <a:defRPr/>
            </a:lvl1pPr>
          </a:lstStyle>
          <a:p>
            <a:pPr>
              <a:defRPr/>
            </a:pPr>
            <a:endParaRPr lang="en-CA"/>
          </a:p>
        </p:txBody>
      </p:sp>
      <p:sp>
        <p:nvSpPr>
          <p:cNvPr id="6" name="Slide Number Placeholder 5"/>
          <p:cNvSpPr>
            <a:spLocks noGrp="1"/>
          </p:cNvSpPr>
          <p:nvPr>
            <p:ph type="sldNum" sz="quarter" idx="12"/>
          </p:nvPr>
        </p:nvSpPr>
        <p:spPr/>
        <p:txBody>
          <a:bodyPr/>
          <a:lstStyle>
            <a:lvl1pPr defTabSz="914400">
              <a:defRPr/>
            </a:lvl1pPr>
          </a:lstStyle>
          <a:p>
            <a:pPr>
              <a:defRPr/>
            </a:pPr>
            <a:fld id="{26B31963-1E7A-3C4A-86FE-B140A981BD69}" type="slidenum">
              <a:rPr lang="en-CA"/>
              <a:pPr>
                <a:defRPr/>
              </a:pPr>
              <a:t>‹#›</a:t>
            </a:fld>
            <a:endParaRPr lang="en-CA"/>
          </a:p>
        </p:txBody>
      </p:sp>
    </p:spTree>
    <p:extLst>
      <p:ext uri="{BB962C8B-B14F-4D97-AF65-F5344CB8AC3E}">
        <p14:creationId xmlns:p14="http://schemas.microsoft.com/office/powerpoint/2010/main" val="4158995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smtClean="0"/>
              <a:t>Click to edit Master title style</a:t>
            </a:r>
            <a:endParaRPr lang="en-CA" dirty="0"/>
          </a:p>
        </p:txBody>
      </p:sp>
      <p:sp>
        <p:nvSpPr>
          <p:cNvPr id="3" name="Content Placeholder 2"/>
          <p:cNvSpPr>
            <a:spLocks noGrp="1"/>
          </p:cNvSpPr>
          <p:nvPr>
            <p:ph idx="1"/>
          </p:nvPr>
        </p:nvSpPr>
        <p:spPr>
          <a:xfrm>
            <a:off x="457200" y="1516332"/>
            <a:ext cx="8229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A76F6879-611D-DA4F-A6F7-1453DDBDA3B9}" type="datetimeFigureOut">
              <a:rPr lang="en-CA"/>
              <a:pPr>
                <a:defRPr/>
              </a:pPr>
              <a:t>23/02/2019</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a:p>
        </p:txBody>
      </p:sp>
      <p:sp>
        <p:nvSpPr>
          <p:cNvPr id="6" name="Slide Number Placeholder 5"/>
          <p:cNvSpPr>
            <a:spLocks noGrp="1"/>
          </p:cNvSpPr>
          <p:nvPr>
            <p:ph type="sldNum" sz="quarter" idx="12"/>
          </p:nvPr>
        </p:nvSpPr>
        <p:spPr/>
        <p:txBody>
          <a:bodyPr/>
          <a:lstStyle>
            <a:lvl1pPr defTabSz="914400">
              <a:defRPr/>
            </a:lvl1pPr>
          </a:lstStyle>
          <a:p>
            <a:pPr>
              <a:defRPr/>
            </a:pPr>
            <a:fld id="{0C300D2F-0576-FD4A-8BF1-64E5A00296D2}" type="slidenum">
              <a:rPr lang="en-CA"/>
              <a:pPr>
                <a:defRPr/>
              </a:pPr>
              <a:t>‹#›</a:t>
            </a:fld>
            <a:endParaRPr lang="en-CA"/>
          </a:p>
        </p:txBody>
      </p:sp>
    </p:spTree>
    <p:extLst>
      <p:ext uri="{BB962C8B-B14F-4D97-AF65-F5344CB8AC3E}">
        <p14:creationId xmlns:p14="http://schemas.microsoft.com/office/powerpoint/2010/main" val="369335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smtClean="0"/>
              <a:t>Click to edit Master title style</a:t>
            </a:r>
            <a:endParaRPr lang="en-C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8A5584C8-69BD-4969-96C8-FF28952332A2}" type="datetimeFigureOut">
              <a:rPr lang="en-CA" smtClean="0"/>
              <a:t>23/02/2019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14D557E-EF4D-4127-B32F-29920112FADD}" type="slidenum">
              <a:rPr lang="en-CA" smtClean="0"/>
              <a:t>‹#›</a:t>
            </a:fld>
            <a:endParaRPr lang="en-CA"/>
          </a:p>
        </p:txBody>
      </p:sp>
      <p:sp>
        <p:nvSpPr>
          <p:cNvPr id="10" name="Freeform 9"/>
          <p:cNvSpPr>
            <a:spLocks/>
          </p:cNvSpPr>
          <p:nvPr userDrawn="1"/>
        </p:nvSpPr>
        <p:spPr bwMode="auto">
          <a:xfrm rot="2281777">
            <a:off x="-144426" y="241299"/>
            <a:ext cx="1392323"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a:p>
        </p:txBody>
      </p:sp>
      <p:pic>
        <p:nvPicPr>
          <p:cNvPr id="11" name="Picture 10"/>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608" y="44624"/>
            <a:ext cx="996589" cy="484634"/>
          </a:xfrm>
          <a:prstGeom prst="rect">
            <a:avLst/>
          </a:prstGeom>
          <a:noFill/>
          <a:ln>
            <a:noFill/>
          </a:ln>
        </p:spPr>
      </p:pic>
    </p:spTree>
    <p:extLst>
      <p:ext uri="{BB962C8B-B14F-4D97-AF65-F5344CB8AC3E}">
        <p14:creationId xmlns:p14="http://schemas.microsoft.com/office/powerpoint/2010/main" val="170575589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Freeform 6"/>
          <p:cNvSpPr>
            <a:spLocks/>
          </p:cNvSpPr>
          <p:nvPr userDrawn="1"/>
        </p:nvSpPr>
        <p:spPr bwMode="auto">
          <a:xfrm rot="2281777">
            <a:off x="-12700" y="5797550"/>
            <a:ext cx="1392238" cy="831850"/>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pic>
        <p:nvPicPr>
          <p:cNvPr id="5"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9538" y="6037263"/>
            <a:ext cx="7540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smtClean="0"/>
              <a:t>Click to edit Master title style</a:t>
            </a:r>
            <a:endParaRPr lang="en-CA" dirty="0"/>
          </a:p>
        </p:txBody>
      </p:sp>
      <p:sp>
        <p:nvSpPr>
          <p:cNvPr id="3" name="Content Placeholder 2"/>
          <p:cNvSpPr>
            <a:spLocks noGrp="1"/>
          </p:cNvSpPr>
          <p:nvPr>
            <p:ph idx="1"/>
          </p:nvPr>
        </p:nvSpPr>
        <p:spPr>
          <a:xfrm>
            <a:off x="457200" y="1516332"/>
            <a:ext cx="8229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CA" dirty="0"/>
          </a:p>
        </p:txBody>
      </p:sp>
      <p:sp>
        <p:nvSpPr>
          <p:cNvPr id="6" name="Date Placeholder 3"/>
          <p:cNvSpPr>
            <a:spLocks noGrp="1"/>
          </p:cNvSpPr>
          <p:nvPr>
            <p:ph type="dt" sz="half" idx="10"/>
          </p:nvPr>
        </p:nvSpPr>
        <p:spPr/>
        <p:txBody>
          <a:bodyPr/>
          <a:lstStyle>
            <a:lvl1pPr defTabSz="914400">
              <a:defRPr/>
            </a:lvl1pPr>
          </a:lstStyle>
          <a:p>
            <a:pPr>
              <a:defRPr/>
            </a:pPr>
            <a:fld id="{D85E814F-7059-1847-9C85-E9A438479360}" type="datetimeFigureOut">
              <a:rPr lang="en-CA"/>
              <a:pPr>
                <a:defRPr/>
              </a:pPr>
              <a:t>23/02/2019</a:t>
            </a:fld>
            <a:endParaRPr lang="en-CA" dirty="0"/>
          </a:p>
        </p:txBody>
      </p:sp>
      <p:sp>
        <p:nvSpPr>
          <p:cNvPr id="7" name="Footer Placeholder 4"/>
          <p:cNvSpPr>
            <a:spLocks noGrp="1"/>
          </p:cNvSpPr>
          <p:nvPr>
            <p:ph type="ftr" sz="quarter" idx="11"/>
          </p:nvPr>
        </p:nvSpPr>
        <p:spPr/>
        <p:txBody>
          <a:bodyPr/>
          <a:lstStyle>
            <a:lvl1pPr defTabSz="914400">
              <a:defRPr/>
            </a:lvl1pPr>
          </a:lstStyle>
          <a:p>
            <a:pPr>
              <a:defRPr/>
            </a:pPr>
            <a:endParaRPr lang="en-CA"/>
          </a:p>
        </p:txBody>
      </p:sp>
      <p:sp>
        <p:nvSpPr>
          <p:cNvPr id="8" name="Slide Number Placeholder 5"/>
          <p:cNvSpPr>
            <a:spLocks noGrp="1"/>
          </p:cNvSpPr>
          <p:nvPr>
            <p:ph type="sldNum" sz="quarter" idx="12"/>
          </p:nvPr>
        </p:nvSpPr>
        <p:spPr/>
        <p:txBody>
          <a:bodyPr/>
          <a:lstStyle>
            <a:lvl1pPr defTabSz="914400">
              <a:defRPr/>
            </a:lvl1pPr>
          </a:lstStyle>
          <a:p>
            <a:pPr>
              <a:defRPr/>
            </a:pPr>
            <a:fld id="{3273E45B-FDEA-C244-9FB9-AA4A14B08F80}" type="slidenum">
              <a:rPr lang="en-CA"/>
              <a:pPr>
                <a:defRPr/>
              </a:pPr>
              <a:t>‹#›</a:t>
            </a:fld>
            <a:endParaRPr lang="en-CA"/>
          </a:p>
        </p:txBody>
      </p:sp>
    </p:spTree>
    <p:extLst>
      <p:ext uri="{BB962C8B-B14F-4D97-AF65-F5344CB8AC3E}">
        <p14:creationId xmlns:p14="http://schemas.microsoft.com/office/powerpoint/2010/main" val="1916010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txBox="1">
            <a:spLocks/>
          </p:cNvSpPr>
          <p:nvPr userDrawn="1"/>
        </p:nvSpPr>
        <p:spPr>
          <a:xfrm>
            <a:off x="457200" y="274638"/>
            <a:ext cx="8229600" cy="1143000"/>
          </a:xfrm>
          <a:prstGeom prst="rect">
            <a:avLst/>
          </a:prstGeom>
          <a:solidFill>
            <a:schemeClr val="tx2">
              <a:lumMod val="75000"/>
            </a:schemeClr>
          </a:solidFill>
          <a:ln>
            <a:solidFill>
              <a:schemeClr val="tx2">
                <a:lumMod val="75000"/>
              </a:schemeClr>
            </a:solidFill>
          </a:ln>
        </p:spPr>
        <p:txBody>
          <a:bodyPr lIns="91388" tIns="45696" rIns="91388" bIns="45696" anchor="ctr">
            <a:normAutofit/>
          </a:bodyPr>
          <a:lstStyle>
            <a:lvl1pPr algn="ctr" defTabSz="913896" rtl="0" eaLnBrk="1" latinLnBrk="0" hangingPunct="1">
              <a:spcBef>
                <a:spcPct val="0"/>
              </a:spcBef>
              <a:buNone/>
              <a:defRPr sz="4400" b="0" kern="1200" baseline="0">
                <a:solidFill>
                  <a:schemeClr val="bg1"/>
                </a:solidFill>
                <a:latin typeface="+mj-lt"/>
                <a:ea typeface="+mj-ea"/>
                <a:cs typeface="+mj-cs"/>
              </a:defRPr>
            </a:lvl1pPr>
          </a:lstStyle>
          <a:p>
            <a:pPr>
              <a:defRPr/>
            </a:pPr>
            <a:r>
              <a:rPr lang="en-US" smtClean="0">
                <a:solidFill>
                  <a:prstClr val="white"/>
                </a:solidFill>
              </a:rPr>
              <a:t>Click to edit Master title style</a:t>
            </a:r>
            <a:endParaRPr lang="en-CA" dirty="0">
              <a:solidFill>
                <a:prstClr val="white"/>
              </a:solidFill>
            </a:endParaRPr>
          </a:p>
        </p:txBody>
      </p:sp>
      <p:sp>
        <p:nvSpPr>
          <p:cNvPr id="2" name="Title 1"/>
          <p:cNvSpPr>
            <a:spLocks noGrp="1"/>
          </p:cNvSpPr>
          <p:nvPr>
            <p:ph type="title"/>
          </p:nvPr>
        </p:nvSpPr>
        <p:spPr/>
        <p:txBody>
          <a:bodyPr/>
          <a:lstStyle/>
          <a:p>
            <a:r>
              <a:rPr lang="en-GB"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F0B1F8DF-8B83-3646-8E55-3BE9205B85DD}" type="datetimeFigureOut">
              <a:rPr lang="en-CA"/>
              <a:pPr>
                <a:defRPr/>
              </a:pPr>
              <a:t>23/02/2019</a:t>
            </a:fld>
            <a:endParaRPr lang="en-CA"/>
          </a:p>
        </p:txBody>
      </p:sp>
      <p:sp>
        <p:nvSpPr>
          <p:cNvPr id="5" name="Footer Placeholder 3"/>
          <p:cNvSpPr>
            <a:spLocks noGrp="1"/>
          </p:cNvSpPr>
          <p:nvPr>
            <p:ph type="ftr" sz="quarter" idx="11"/>
          </p:nvPr>
        </p:nvSpPr>
        <p:spPr/>
        <p:txBody>
          <a:bodyPr/>
          <a:lstStyle>
            <a:lvl1pPr>
              <a:defRPr/>
            </a:lvl1pPr>
          </a:lstStyle>
          <a:p>
            <a:pPr>
              <a:defRPr/>
            </a:pPr>
            <a:endParaRPr lang="en-CA"/>
          </a:p>
        </p:txBody>
      </p:sp>
      <p:sp>
        <p:nvSpPr>
          <p:cNvPr id="6" name="Slide Number Placeholder 4"/>
          <p:cNvSpPr>
            <a:spLocks noGrp="1"/>
          </p:cNvSpPr>
          <p:nvPr>
            <p:ph type="sldNum" sz="quarter" idx="12"/>
          </p:nvPr>
        </p:nvSpPr>
        <p:spPr/>
        <p:txBody>
          <a:bodyPr/>
          <a:lstStyle>
            <a:lvl1pPr>
              <a:defRPr/>
            </a:lvl1pPr>
          </a:lstStyle>
          <a:p>
            <a:pPr>
              <a:defRPr/>
            </a:pPr>
            <a:fld id="{9336A702-2A9A-364C-BD4D-415055138397}" type="slidenum">
              <a:rPr lang="en-CA"/>
              <a:pPr>
                <a:defRPr/>
              </a:pPr>
              <a:t>‹#›</a:t>
            </a:fld>
            <a:endParaRPr lang="en-CA"/>
          </a:p>
        </p:txBody>
      </p:sp>
    </p:spTree>
    <p:extLst>
      <p:ext uri="{BB962C8B-B14F-4D97-AF65-F5344CB8AC3E}">
        <p14:creationId xmlns:p14="http://schemas.microsoft.com/office/powerpoint/2010/main" val="3393462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smtClean="0"/>
              <a:t>Click to edit Master title style</a:t>
            </a:r>
            <a:endParaRPr lang="en-CA" dirty="0"/>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CA"/>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CA"/>
          </a:p>
        </p:txBody>
      </p:sp>
      <p:sp>
        <p:nvSpPr>
          <p:cNvPr id="5" name="Date Placeholder 4"/>
          <p:cNvSpPr>
            <a:spLocks noGrp="1"/>
          </p:cNvSpPr>
          <p:nvPr>
            <p:ph type="dt" sz="half" idx="10"/>
          </p:nvPr>
        </p:nvSpPr>
        <p:spPr/>
        <p:txBody>
          <a:bodyPr/>
          <a:lstStyle>
            <a:lvl1pPr defTabSz="914400">
              <a:defRPr/>
            </a:lvl1pPr>
          </a:lstStyle>
          <a:p>
            <a:pPr>
              <a:defRPr/>
            </a:pPr>
            <a:fld id="{D6060C52-FB4C-0545-80BE-EA4F47A283B3}" type="datetimeFigureOut">
              <a:rPr lang="en-CA"/>
              <a:pPr>
                <a:defRPr/>
              </a:pPr>
              <a:t>23/02/2019</a:t>
            </a:fld>
            <a:endParaRPr lang="en-CA"/>
          </a:p>
        </p:txBody>
      </p:sp>
      <p:sp>
        <p:nvSpPr>
          <p:cNvPr id="6" name="Footer Placeholder 5"/>
          <p:cNvSpPr>
            <a:spLocks noGrp="1"/>
          </p:cNvSpPr>
          <p:nvPr>
            <p:ph type="ftr" sz="quarter" idx="11"/>
          </p:nvPr>
        </p:nvSpPr>
        <p:spPr/>
        <p:txBody>
          <a:bodyPr/>
          <a:lstStyle>
            <a:lvl1pPr defTabSz="914400">
              <a:defRPr/>
            </a:lvl1pPr>
          </a:lstStyle>
          <a:p>
            <a:pPr>
              <a:defRPr/>
            </a:pPr>
            <a:endParaRPr lang="en-CA"/>
          </a:p>
        </p:txBody>
      </p:sp>
      <p:sp>
        <p:nvSpPr>
          <p:cNvPr id="7" name="Slide Number Placeholder 6"/>
          <p:cNvSpPr>
            <a:spLocks noGrp="1"/>
          </p:cNvSpPr>
          <p:nvPr>
            <p:ph type="sldNum" sz="quarter" idx="12"/>
          </p:nvPr>
        </p:nvSpPr>
        <p:spPr/>
        <p:txBody>
          <a:bodyPr/>
          <a:lstStyle>
            <a:lvl1pPr defTabSz="914400">
              <a:defRPr/>
            </a:lvl1pPr>
          </a:lstStyle>
          <a:p>
            <a:pPr>
              <a:defRPr/>
            </a:pPr>
            <a:fld id="{9E0C203C-299B-FF4F-B977-B0163AB3F339}" type="slidenum">
              <a:rPr lang="en-CA"/>
              <a:pPr>
                <a:defRPr/>
              </a:pPr>
              <a:t>‹#›</a:t>
            </a:fld>
            <a:endParaRPr lang="en-CA"/>
          </a:p>
        </p:txBody>
      </p:sp>
    </p:spTree>
    <p:extLst>
      <p:ext uri="{BB962C8B-B14F-4D97-AF65-F5344CB8AC3E}">
        <p14:creationId xmlns:p14="http://schemas.microsoft.com/office/powerpoint/2010/main" val="2227999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6"/>
          <p:cNvSpPr>
            <a:spLocks/>
          </p:cNvSpPr>
          <p:nvPr userDrawn="1"/>
        </p:nvSpPr>
        <p:spPr bwMode="auto">
          <a:xfrm rot="2281777">
            <a:off x="-144463" y="241300"/>
            <a:ext cx="1392238"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a:solidFill>
                <a:prstClr val="black"/>
              </a:solidFill>
            </a:endParaRPr>
          </a:p>
        </p:txBody>
      </p:sp>
      <p:pic>
        <p:nvPicPr>
          <p:cNvPr id="8"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2988" y="44450"/>
            <a:ext cx="9969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smtClean="0"/>
              <a:t>Click to edit Master title style</a:t>
            </a:r>
            <a:endParaRPr lang="en-C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baseline="0"/>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CA" dirty="0"/>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CA"/>
          </a:p>
        </p:txBody>
      </p:sp>
      <p:sp>
        <p:nvSpPr>
          <p:cNvPr id="9" name="Date Placeholder 6"/>
          <p:cNvSpPr>
            <a:spLocks noGrp="1"/>
          </p:cNvSpPr>
          <p:nvPr>
            <p:ph type="dt" sz="half" idx="10"/>
          </p:nvPr>
        </p:nvSpPr>
        <p:spPr/>
        <p:txBody>
          <a:bodyPr/>
          <a:lstStyle>
            <a:lvl1pPr defTabSz="914400">
              <a:defRPr/>
            </a:lvl1pPr>
          </a:lstStyle>
          <a:p>
            <a:pPr>
              <a:defRPr/>
            </a:pPr>
            <a:fld id="{D2A7F40D-8540-CC4D-93B1-2227CFE52792}" type="datetimeFigureOut">
              <a:rPr lang="en-CA"/>
              <a:pPr>
                <a:defRPr/>
              </a:pPr>
              <a:t>23/02/2019</a:t>
            </a:fld>
            <a:endParaRPr lang="en-CA"/>
          </a:p>
        </p:txBody>
      </p:sp>
      <p:sp>
        <p:nvSpPr>
          <p:cNvPr id="10" name="Footer Placeholder 7"/>
          <p:cNvSpPr>
            <a:spLocks noGrp="1"/>
          </p:cNvSpPr>
          <p:nvPr>
            <p:ph type="ftr" sz="quarter" idx="11"/>
          </p:nvPr>
        </p:nvSpPr>
        <p:spPr/>
        <p:txBody>
          <a:bodyPr/>
          <a:lstStyle>
            <a:lvl1pPr defTabSz="914400">
              <a:defRPr/>
            </a:lvl1pPr>
          </a:lstStyle>
          <a:p>
            <a:pPr>
              <a:defRPr/>
            </a:pPr>
            <a:endParaRPr lang="en-CA"/>
          </a:p>
        </p:txBody>
      </p:sp>
      <p:sp>
        <p:nvSpPr>
          <p:cNvPr id="11" name="Slide Number Placeholder 8"/>
          <p:cNvSpPr>
            <a:spLocks noGrp="1"/>
          </p:cNvSpPr>
          <p:nvPr>
            <p:ph type="sldNum" sz="quarter" idx="12"/>
          </p:nvPr>
        </p:nvSpPr>
        <p:spPr/>
        <p:txBody>
          <a:bodyPr/>
          <a:lstStyle>
            <a:lvl1pPr defTabSz="914400">
              <a:defRPr/>
            </a:lvl1pPr>
          </a:lstStyle>
          <a:p>
            <a:pPr>
              <a:defRPr/>
            </a:pPr>
            <a:fld id="{9C910C70-A037-AE42-9743-2D2EAD63F61F}" type="slidenum">
              <a:rPr lang="en-CA"/>
              <a:pPr>
                <a:defRPr/>
              </a:pPr>
              <a:t>‹#›</a:t>
            </a:fld>
            <a:endParaRPr lang="en-CA"/>
          </a:p>
        </p:txBody>
      </p:sp>
    </p:spTree>
    <p:extLst>
      <p:ext uri="{BB962C8B-B14F-4D97-AF65-F5344CB8AC3E}">
        <p14:creationId xmlns:p14="http://schemas.microsoft.com/office/powerpoint/2010/main" val="1829507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6"/>
          <p:cNvSpPr>
            <a:spLocks/>
          </p:cNvSpPr>
          <p:nvPr userDrawn="1"/>
        </p:nvSpPr>
        <p:spPr bwMode="auto">
          <a:xfrm rot="2281777">
            <a:off x="-144463" y="241300"/>
            <a:ext cx="1392238"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a:solidFill>
                <a:prstClr val="black"/>
              </a:solidFill>
            </a:endParaRPr>
          </a:p>
        </p:txBody>
      </p:sp>
      <p:pic>
        <p:nvPicPr>
          <p:cNvPr id="4"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2988" y="44450"/>
            <a:ext cx="99695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smtClean="0"/>
              <a:t>Click to edit Master title style</a:t>
            </a:r>
            <a:endParaRPr lang="en-CA" dirty="0"/>
          </a:p>
        </p:txBody>
      </p:sp>
      <p:sp>
        <p:nvSpPr>
          <p:cNvPr id="5" name="Date Placeholder 2"/>
          <p:cNvSpPr>
            <a:spLocks noGrp="1"/>
          </p:cNvSpPr>
          <p:nvPr>
            <p:ph type="dt" sz="half" idx="10"/>
          </p:nvPr>
        </p:nvSpPr>
        <p:spPr/>
        <p:txBody>
          <a:bodyPr/>
          <a:lstStyle>
            <a:lvl1pPr defTabSz="914400">
              <a:defRPr/>
            </a:lvl1pPr>
          </a:lstStyle>
          <a:p>
            <a:pPr>
              <a:defRPr/>
            </a:pPr>
            <a:fld id="{383C36CF-68E9-724B-813C-3548DD842B3E}" type="datetimeFigureOut">
              <a:rPr lang="en-CA"/>
              <a:pPr>
                <a:defRPr/>
              </a:pPr>
              <a:t>23/02/2019</a:t>
            </a:fld>
            <a:endParaRPr lang="en-CA"/>
          </a:p>
        </p:txBody>
      </p:sp>
      <p:sp>
        <p:nvSpPr>
          <p:cNvPr id="6" name="Footer Placeholder 3"/>
          <p:cNvSpPr>
            <a:spLocks noGrp="1"/>
          </p:cNvSpPr>
          <p:nvPr>
            <p:ph type="ftr" sz="quarter" idx="11"/>
          </p:nvPr>
        </p:nvSpPr>
        <p:spPr/>
        <p:txBody>
          <a:bodyPr/>
          <a:lstStyle>
            <a:lvl1pPr defTabSz="914400">
              <a:defRPr/>
            </a:lvl1pPr>
          </a:lstStyle>
          <a:p>
            <a:pPr>
              <a:defRPr/>
            </a:pPr>
            <a:endParaRPr lang="en-CA"/>
          </a:p>
        </p:txBody>
      </p:sp>
      <p:sp>
        <p:nvSpPr>
          <p:cNvPr id="7" name="Slide Number Placeholder 4"/>
          <p:cNvSpPr>
            <a:spLocks noGrp="1"/>
          </p:cNvSpPr>
          <p:nvPr>
            <p:ph type="sldNum" sz="quarter" idx="12"/>
          </p:nvPr>
        </p:nvSpPr>
        <p:spPr/>
        <p:txBody>
          <a:bodyPr/>
          <a:lstStyle>
            <a:lvl1pPr defTabSz="914400">
              <a:defRPr/>
            </a:lvl1pPr>
          </a:lstStyle>
          <a:p>
            <a:pPr>
              <a:defRPr/>
            </a:pPr>
            <a:fld id="{ADED7374-4251-674C-86BC-A8BD8483D652}" type="slidenum">
              <a:rPr lang="en-CA"/>
              <a:pPr>
                <a:defRPr/>
              </a:pPr>
              <a:t>‹#›</a:t>
            </a:fld>
            <a:endParaRPr lang="en-CA"/>
          </a:p>
        </p:txBody>
      </p:sp>
    </p:spTree>
    <p:extLst>
      <p:ext uri="{BB962C8B-B14F-4D97-AF65-F5344CB8AC3E}">
        <p14:creationId xmlns:p14="http://schemas.microsoft.com/office/powerpoint/2010/main" val="361550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6"/>
          <p:cNvSpPr>
            <a:spLocks/>
          </p:cNvSpPr>
          <p:nvPr userDrawn="1"/>
        </p:nvSpPr>
        <p:spPr bwMode="auto">
          <a:xfrm rot="2281777">
            <a:off x="-144463" y="241300"/>
            <a:ext cx="1392238"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a:solidFill>
                <a:prstClr val="black"/>
              </a:solidFill>
            </a:endParaRPr>
          </a:p>
        </p:txBody>
      </p:sp>
      <p:pic>
        <p:nvPicPr>
          <p:cNvPr id="3"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2213" y="111125"/>
            <a:ext cx="7540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defTabSz="914400">
              <a:defRPr/>
            </a:lvl1pPr>
          </a:lstStyle>
          <a:p>
            <a:pPr>
              <a:defRPr/>
            </a:pPr>
            <a:fld id="{B5391BEF-854A-AB4D-8407-329DF6A04E90}" type="datetimeFigureOut">
              <a:rPr lang="en-CA"/>
              <a:pPr>
                <a:defRPr/>
              </a:pPr>
              <a:t>23/02/2019</a:t>
            </a:fld>
            <a:endParaRPr lang="en-CA"/>
          </a:p>
        </p:txBody>
      </p:sp>
      <p:sp>
        <p:nvSpPr>
          <p:cNvPr id="5" name="Footer Placeholder 2"/>
          <p:cNvSpPr>
            <a:spLocks noGrp="1"/>
          </p:cNvSpPr>
          <p:nvPr>
            <p:ph type="ftr" sz="quarter" idx="11"/>
          </p:nvPr>
        </p:nvSpPr>
        <p:spPr/>
        <p:txBody>
          <a:bodyPr/>
          <a:lstStyle>
            <a:lvl1pPr defTabSz="914400">
              <a:defRPr/>
            </a:lvl1pPr>
          </a:lstStyle>
          <a:p>
            <a:pPr>
              <a:defRPr/>
            </a:pPr>
            <a:endParaRPr lang="en-CA"/>
          </a:p>
        </p:txBody>
      </p:sp>
      <p:sp>
        <p:nvSpPr>
          <p:cNvPr id="6" name="Slide Number Placeholder 3"/>
          <p:cNvSpPr>
            <a:spLocks noGrp="1"/>
          </p:cNvSpPr>
          <p:nvPr>
            <p:ph type="sldNum" sz="quarter" idx="12"/>
          </p:nvPr>
        </p:nvSpPr>
        <p:spPr/>
        <p:txBody>
          <a:bodyPr/>
          <a:lstStyle>
            <a:lvl1pPr defTabSz="914400">
              <a:defRPr/>
            </a:lvl1pPr>
          </a:lstStyle>
          <a:p>
            <a:pPr>
              <a:defRPr/>
            </a:pPr>
            <a:fld id="{66F6828F-70B7-ED42-8269-489DD063E360}" type="slidenum">
              <a:rPr lang="en-CA"/>
              <a:pPr>
                <a:defRPr/>
              </a:pPr>
              <a:t>‹#›</a:t>
            </a:fld>
            <a:endParaRPr lang="en-CA"/>
          </a:p>
        </p:txBody>
      </p:sp>
    </p:spTree>
    <p:extLst>
      <p:ext uri="{BB962C8B-B14F-4D97-AF65-F5344CB8AC3E}">
        <p14:creationId xmlns:p14="http://schemas.microsoft.com/office/powerpoint/2010/main" val="4053907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6"/>
          <p:cNvSpPr>
            <a:spLocks/>
          </p:cNvSpPr>
          <p:nvPr userDrawn="1"/>
        </p:nvSpPr>
        <p:spPr bwMode="auto">
          <a:xfrm rot="2281777">
            <a:off x="-144463" y="241300"/>
            <a:ext cx="1392238"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a:solidFill>
                <a:prstClr val="black"/>
              </a:solidFill>
            </a:endParaRPr>
          </a:p>
        </p:txBody>
      </p:sp>
      <p:pic>
        <p:nvPicPr>
          <p:cNvPr id="6"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2213" y="111125"/>
            <a:ext cx="75406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48" indent="0">
              <a:buNone/>
              <a:defRPr sz="2800"/>
            </a:lvl2pPr>
            <a:lvl3pPr marL="913896" indent="0">
              <a:buNone/>
              <a:defRPr sz="2400"/>
            </a:lvl3pPr>
            <a:lvl4pPr marL="1370844" indent="0">
              <a:buNone/>
              <a:defRPr sz="2000"/>
            </a:lvl4pPr>
            <a:lvl5pPr marL="1827792" indent="0">
              <a:buNone/>
              <a:defRPr sz="2000"/>
            </a:lvl5pPr>
            <a:lvl6pPr marL="2284740" indent="0">
              <a:buNone/>
              <a:defRPr sz="2000"/>
            </a:lvl6pPr>
            <a:lvl7pPr marL="2741688" indent="0">
              <a:buNone/>
              <a:defRPr sz="2000"/>
            </a:lvl7pPr>
            <a:lvl8pPr marL="3198636" indent="0">
              <a:buNone/>
              <a:defRPr sz="2000"/>
            </a:lvl8pPr>
            <a:lvl9pPr marL="3655584" indent="0">
              <a:buNone/>
              <a:defRPr sz="2000"/>
            </a:lvl9pPr>
          </a:lstStyle>
          <a:p>
            <a:pPr lvl="0"/>
            <a:r>
              <a:rPr lang="en-GB" noProof="0" smtClean="0"/>
              <a:t>Drag picture to placeholder or click icon to add</a:t>
            </a:r>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48" indent="0">
              <a:buNone/>
              <a:defRPr sz="1200"/>
            </a:lvl2pPr>
            <a:lvl3pPr marL="913896" indent="0">
              <a:buNone/>
              <a:defRPr sz="1000"/>
            </a:lvl3pPr>
            <a:lvl4pPr marL="1370844" indent="0">
              <a:buNone/>
              <a:defRPr sz="900"/>
            </a:lvl4pPr>
            <a:lvl5pPr marL="1827792" indent="0">
              <a:buNone/>
              <a:defRPr sz="900"/>
            </a:lvl5pPr>
            <a:lvl6pPr marL="2284740" indent="0">
              <a:buNone/>
              <a:defRPr sz="900"/>
            </a:lvl6pPr>
            <a:lvl7pPr marL="2741688" indent="0">
              <a:buNone/>
              <a:defRPr sz="900"/>
            </a:lvl7pPr>
            <a:lvl8pPr marL="3198636" indent="0">
              <a:buNone/>
              <a:defRPr sz="900"/>
            </a:lvl8pPr>
            <a:lvl9pPr marL="3655584" indent="0">
              <a:buNone/>
              <a:defRPr sz="900"/>
            </a:lvl9pPr>
          </a:lstStyle>
          <a:p>
            <a:pPr lvl="0"/>
            <a:r>
              <a:rPr lang="en-GB" smtClean="0"/>
              <a:t>Click to edit Master text styles</a:t>
            </a:r>
          </a:p>
        </p:txBody>
      </p:sp>
      <p:sp>
        <p:nvSpPr>
          <p:cNvPr id="7" name="Date Placeholder 4"/>
          <p:cNvSpPr>
            <a:spLocks noGrp="1"/>
          </p:cNvSpPr>
          <p:nvPr>
            <p:ph type="dt" sz="half" idx="10"/>
          </p:nvPr>
        </p:nvSpPr>
        <p:spPr/>
        <p:txBody>
          <a:bodyPr/>
          <a:lstStyle>
            <a:lvl1pPr defTabSz="914400">
              <a:defRPr/>
            </a:lvl1pPr>
          </a:lstStyle>
          <a:p>
            <a:pPr>
              <a:defRPr/>
            </a:pPr>
            <a:fld id="{0B6445B5-E111-C44B-A646-8292BACADBB2}" type="datetimeFigureOut">
              <a:rPr lang="en-CA"/>
              <a:pPr>
                <a:defRPr/>
              </a:pPr>
              <a:t>23/02/2019</a:t>
            </a:fld>
            <a:endParaRPr lang="en-CA"/>
          </a:p>
        </p:txBody>
      </p:sp>
      <p:sp>
        <p:nvSpPr>
          <p:cNvPr id="8" name="Footer Placeholder 5"/>
          <p:cNvSpPr>
            <a:spLocks noGrp="1"/>
          </p:cNvSpPr>
          <p:nvPr>
            <p:ph type="ftr" sz="quarter" idx="11"/>
          </p:nvPr>
        </p:nvSpPr>
        <p:spPr/>
        <p:txBody>
          <a:bodyPr/>
          <a:lstStyle>
            <a:lvl1pPr defTabSz="914400">
              <a:defRPr/>
            </a:lvl1pPr>
          </a:lstStyle>
          <a:p>
            <a:pPr>
              <a:defRPr/>
            </a:pPr>
            <a:endParaRPr lang="en-CA"/>
          </a:p>
        </p:txBody>
      </p:sp>
      <p:sp>
        <p:nvSpPr>
          <p:cNvPr id="9" name="Slide Number Placeholder 6"/>
          <p:cNvSpPr>
            <a:spLocks noGrp="1"/>
          </p:cNvSpPr>
          <p:nvPr>
            <p:ph type="sldNum" sz="quarter" idx="12"/>
          </p:nvPr>
        </p:nvSpPr>
        <p:spPr/>
        <p:txBody>
          <a:bodyPr/>
          <a:lstStyle>
            <a:lvl1pPr defTabSz="914400">
              <a:defRPr/>
            </a:lvl1pPr>
          </a:lstStyle>
          <a:p>
            <a:pPr>
              <a:defRPr/>
            </a:pPr>
            <a:fld id="{292B5975-509F-CE49-9085-4D7028E48504}" type="slidenum">
              <a:rPr lang="en-CA"/>
              <a:pPr>
                <a:defRPr/>
              </a:pPr>
              <a:t>‹#›</a:t>
            </a:fld>
            <a:endParaRPr lang="en-CA"/>
          </a:p>
        </p:txBody>
      </p:sp>
    </p:spTree>
    <p:extLst>
      <p:ext uri="{BB962C8B-B14F-4D97-AF65-F5344CB8AC3E}">
        <p14:creationId xmlns:p14="http://schemas.microsoft.com/office/powerpoint/2010/main" val="10541696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90878" y="266700"/>
            <a:ext cx="6908800" cy="1104900"/>
          </a:xfrm>
        </p:spPr>
        <p:txBody>
          <a:bodyPr/>
          <a:lstStyle/>
          <a:p>
            <a:r>
              <a:rPr lang="en-GB" smtClean="0"/>
              <a:t>Click to edit Master title style</a:t>
            </a:r>
            <a:endParaRPr lang="en-US"/>
          </a:p>
        </p:txBody>
      </p:sp>
      <p:sp>
        <p:nvSpPr>
          <p:cNvPr id="3" name="Chart Placeholder 2"/>
          <p:cNvSpPr>
            <a:spLocks noGrp="1"/>
          </p:cNvSpPr>
          <p:nvPr>
            <p:ph type="chart" idx="1"/>
          </p:nvPr>
        </p:nvSpPr>
        <p:spPr>
          <a:xfrm>
            <a:off x="1000478" y="1676400"/>
            <a:ext cx="6869289" cy="4114800"/>
          </a:xfrm>
        </p:spPr>
        <p:txBody>
          <a:bodyPr rtlCol="0">
            <a:normAutofit/>
          </a:bodyPr>
          <a:lstStyle/>
          <a:p>
            <a:pPr lvl="0"/>
            <a:endParaRPr lang="en-US" noProof="0"/>
          </a:p>
        </p:txBody>
      </p:sp>
    </p:spTree>
    <p:extLst>
      <p:ext uri="{BB962C8B-B14F-4D97-AF65-F5344CB8AC3E}">
        <p14:creationId xmlns:p14="http://schemas.microsoft.com/office/powerpoint/2010/main" val="758401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CF63F4-8B09-DC48-8431-BE4ECDB387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6399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A78643-BF2B-264C-BB96-FF00BACCB9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563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smtClean="0"/>
              <a:t>Click to edit Master title style</a:t>
            </a:r>
            <a:endParaRPr lang="en-CA" dirty="0"/>
          </a:p>
        </p:txBody>
      </p:sp>
      <p:sp>
        <p:nvSpPr>
          <p:cNvPr id="3" name="Date Placeholder 2"/>
          <p:cNvSpPr>
            <a:spLocks noGrp="1"/>
          </p:cNvSpPr>
          <p:nvPr>
            <p:ph type="dt" sz="half" idx="10"/>
          </p:nvPr>
        </p:nvSpPr>
        <p:spPr/>
        <p:txBody>
          <a:bodyPr/>
          <a:lstStyle/>
          <a:p>
            <a:fld id="{8A5584C8-69BD-4969-96C8-FF28952332A2}" type="datetimeFigureOut">
              <a:rPr lang="en-CA" smtClean="0"/>
              <a:t>23/02/2019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14D557E-EF4D-4127-B32F-29920112FADD}" type="slidenum">
              <a:rPr lang="en-CA" smtClean="0"/>
              <a:t>‹#›</a:t>
            </a:fld>
            <a:endParaRPr lang="en-CA"/>
          </a:p>
        </p:txBody>
      </p:sp>
      <p:sp>
        <p:nvSpPr>
          <p:cNvPr id="6" name="Freeform 5"/>
          <p:cNvSpPr>
            <a:spLocks/>
          </p:cNvSpPr>
          <p:nvPr userDrawn="1"/>
        </p:nvSpPr>
        <p:spPr bwMode="auto">
          <a:xfrm rot="2281777">
            <a:off x="-144426" y="241299"/>
            <a:ext cx="1392323"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a:p>
        </p:txBody>
      </p:sp>
      <p:pic>
        <p:nvPicPr>
          <p:cNvPr id="7" name="Picture 6"/>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608" y="44624"/>
            <a:ext cx="996589" cy="484634"/>
          </a:xfrm>
          <a:prstGeom prst="rect">
            <a:avLst/>
          </a:prstGeom>
          <a:noFill/>
          <a:ln>
            <a:noFill/>
          </a:ln>
        </p:spPr>
      </p:pic>
    </p:spTree>
    <p:extLst>
      <p:ext uri="{BB962C8B-B14F-4D97-AF65-F5344CB8AC3E}">
        <p14:creationId xmlns:p14="http://schemas.microsoft.com/office/powerpoint/2010/main" val="94063773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2F44D-3F30-7B4E-9C7F-7E9A860137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385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B34887-70C5-5841-A8D0-95739C4EC6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674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28ED0E-C687-F44F-A25D-4CC88B560B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452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D881141-7069-9743-96BA-8D3E2C1E18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8808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7267971-5F5F-1F49-8108-0745F407D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2964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B4B180-A454-F647-8BA3-A8EF16B0FE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7655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269E78-E087-6C4A-B982-39CFB41349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664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B65C06-08DE-3443-AD64-EEAB222527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465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43ED6A-7D3A-664D-AC9C-9DCAA0A674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6417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0E730-D3BB-C849-8C58-36DD5CBF9E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613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584C8-69BD-4969-96C8-FF28952332A2}" type="datetimeFigureOut">
              <a:rPr lang="en-CA" smtClean="0"/>
              <a:t>23/02/2019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14D557E-EF4D-4127-B32F-29920112FADD}" type="slidenum">
              <a:rPr lang="en-CA" smtClean="0"/>
              <a:t>‹#›</a:t>
            </a:fld>
            <a:endParaRPr lang="en-CA"/>
          </a:p>
        </p:txBody>
      </p:sp>
      <p:sp>
        <p:nvSpPr>
          <p:cNvPr id="5" name="Freeform 4"/>
          <p:cNvSpPr>
            <a:spLocks/>
          </p:cNvSpPr>
          <p:nvPr userDrawn="1"/>
        </p:nvSpPr>
        <p:spPr bwMode="auto">
          <a:xfrm rot="2281777">
            <a:off x="-144426" y="241299"/>
            <a:ext cx="1392323"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a:p>
        </p:txBody>
      </p:sp>
      <p:pic>
        <p:nvPicPr>
          <p:cNvPr id="6" name="Picture 5"/>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608" y="44624"/>
            <a:ext cx="996589" cy="484634"/>
          </a:xfrm>
          <a:prstGeom prst="rect">
            <a:avLst/>
          </a:prstGeom>
          <a:noFill/>
          <a:ln>
            <a:noFill/>
          </a:ln>
        </p:spPr>
      </p:pic>
    </p:spTree>
    <p:extLst>
      <p:ext uri="{BB962C8B-B14F-4D97-AF65-F5344CB8AC3E}">
        <p14:creationId xmlns:p14="http://schemas.microsoft.com/office/powerpoint/2010/main" val="218371679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C842C0-1906-C94E-A0CE-D24863CF34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621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584C8-69BD-4969-96C8-FF28952332A2}" type="datetimeFigureOut">
              <a:rPr lang="en-CA" smtClean="0"/>
              <a:t>23/02/2019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a:p>
        </p:txBody>
      </p:sp>
      <p:sp>
        <p:nvSpPr>
          <p:cNvPr id="8" name="Freeform 7"/>
          <p:cNvSpPr>
            <a:spLocks/>
          </p:cNvSpPr>
          <p:nvPr userDrawn="1"/>
        </p:nvSpPr>
        <p:spPr bwMode="auto">
          <a:xfrm rot="2281777">
            <a:off x="-144426" y="241299"/>
            <a:ext cx="1392323"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a:p>
        </p:txBody>
      </p:sp>
      <p:pic>
        <p:nvPicPr>
          <p:cNvPr id="9" name="Picture 8"/>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608" y="44624"/>
            <a:ext cx="996589" cy="484634"/>
          </a:xfrm>
          <a:prstGeom prst="rect">
            <a:avLst/>
          </a:prstGeom>
          <a:noFill/>
          <a:ln>
            <a:noFill/>
          </a:ln>
        </p:spPr>
      </p:pic>
    </p:spTree>
    <p:extLst>
      <p:ext uri="{BB962C8B-B14F-4D97-AF65-F5344CB8AC3E}">
        <p14:creationId xmlns:p14="http://schemas.microsoft.com/office/powerpoint/2010/main" val="14966290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90878" y="266700"/>
            <a:ext cx="6908800" cy="1104900"/>
          </a:xfrm>
        </p:spPr>
        <p:txBody>
          <a:bodyPr/>
          <a:lstStyle/>
          <a:p>
            <a:r>
              <a:rPr lang="en-GB" smtClean="0"/>
              <a:t>Click to edit Master title style</a:t>
            </a:r>
            <a:endParaRPr lang="en-US"/>
          </a:p>
        </p:txBody>
      </p:sp>
      <p:sp>
        <p:nvSpPr>
          <p:cNvPr id="3" name="Chart Placeholder 2"/>
          <p:cNvSpPr>
            <a:spLocks noGrp="1"/>
          </p:cNvSpPr>
          <p:nvPr>
            <p:ph type="chart" idx="1"/>
          </p:nvPr>
        </p:nvSpPr>
        <p:spPr>
          <a:xfrm>
            <a:off x="1000478" y="1676400"/>
            <a:ext cx="6869289" cy="4114800"/>
          </a:xfrm>
        </p:spPr>
        <p:txBody>
          <a:bodyPr/>
          <a:lstStyle/>
          <a:p>
            <a:pPr lvl="0"/>
            <a:endParaRPr lang="en-US" noProof="0"/>
          </a:p>
        </p:txBody>
      </p:sp>
    </p:spTree>
    <p:extLst>
      <p:ext uri="{BB962C8B-B14F-4D97-AF65-F5344CB8AC3E}">
        <p14:creationId xmlns:p14="http://schemas.microsoft.com/office/powerpoint/2010/main" val="334938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dirty="0">
                <a:solidFill>
                  <a:srgbClr val="FFFFFF"/>
                </a:solidFill>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dirty="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defRPr dirty="0"/>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dirty="0"/>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B4907294-2553-445E-AD41-E81305D280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374627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4.png"/><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19" Type="http://schemas.openxmlformats.org/officeDocument/2006/relationships/image" Target="../media/image6.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23/02/2019</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a:p>
        </p:txBody>
      </p:sp>
    </p:spTree>
    <p:extLst>
      <p:ext uri="{BB962C8B-B14F-4D97-AF65-F5344CB8AC3E}">
        <p14:creationId xmlns:p14="http://schemas.microsoft.com/office/powerpoint/2010/main" val="1581418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735" r:id="rId8"/>
  </p:sldLayoutIdLst>
  <p:timing>
    <p:tnLst>
      <p:par>
        <p:cTn id="1" dur="indefinite" restart="never" nodeType="tmRoot"/>
      </p:par>
    </p:tnLst>
  </p:timing>
  <p:txStyles>
    <p:titleStyle>
      <a:lvl1pPr algn="ctr" defTabSz="914400" rtl="0" eaLnBrk="1" latinLnBrk="0" hangingPunct="1">
        <a:spcBef>
          <a:spcPct val="0"/>
        </a:spcBef>
        <a:buNone/>
        <a:defRPr sz="4400" kern="1200" baseline="0">
          <a:solidFill>
            <a:schemeClr val="tx1"/>
          </a:solidFill>
          <a:latin typeface="Times New Roman"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0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0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1035"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410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dirty="0">
                <a:solidFill>
                  <a:srgbClr val="FFFFFF"/>
                </a:solidFill>
              </a:endParaRPr>
            </a:p>
          </p:txBody>
        </p:sp>
        <p:sp>
          <p:nvSpPr>
            <p:cNvPr id="1037"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1038"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410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1040"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410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1042"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411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1044"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411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1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1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411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411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1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2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412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2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412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mtClean="0">
                <a:solidFill>
                  <a:srgbClr val="FFFFFF"/>
                </a:solidFill>
              </a:endParaRPr>
            </a:p>
          </p:txBody>
        </p:sp>
        <p:sp>
          <p:nvSpPr>
            <p:cNvPr id="412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2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2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3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3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3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3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3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sp>
            <p:nvSpPr>
              <p:cNvPr id="413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dirty="0">
                  <a:solidFill>
                    <a:srgbClr val="FFFFFF"/>
                  </a:solidFill>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a:solidFill>
                <a:srgbClr val="FFFFFF"/>
              </a:solidFill>
            </a:endParaRPr>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a:solidFill>
                <a:srgbClr val="FFFFFF"/>
              </a:solidFill>
            </a:endParaRPr>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pPr fontAlgn="base">
              <a:spcBef>
                <a:spcPct val="0"/>
              </a:spcBef>
              <a:spcAft>
                <a:spcPct val="0"/>
              </a:spcAft>
              <a:defRPr/>
            </a:pPr>
            <a:fld id="{D2BFD7FC-BCB4-4B2E-A3B4-F6F3D70842A9}"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3046033923"/>
      </p:ext>
    </p:extLst>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8"/>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52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a:solidFill>
                <a:srgbClr val="000000"/>
              </a:solidFill>
            </a:endParaRPr>
          </a:p>
        </p:txBody>
      </p:sp>
      <p:sp>
        <p:nvSpPr>
          <p:cNvPr id="252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a:solidFill>
                <a:srgbClr val="000000"/>
              </a:solidFill>
            </a:endParaRPr>
          </a:p>
        </p:txBody>
      </p:sp>
      <p:sp>
        <p:nvSpPr>
          <p:cNvPr id="252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pitchFamily="34" charset="0"/>
              </a:defRPr>
            </a:lvl1pPr>
          </a:lstStyle>
          <a:p>
            <a:pPr fontAlgn="base">
              <a:spcBef>
                <a:spcPct val="0"/>
              </a:spcBef>
              <a:spcAft>
                <a:spcPct val="0"/>
              </a:spcAft>
            </a:pPr>
            <a:fld id="{AA44CCF4-AEE6-40D3-A9A1-029F00194FC6}" type="slidenum">
              <a:rPr lang="en-US" altLang="en-US" smtClean="0">
                <a:solidFill>
                  <a:srgbClr val="000000"/>
                </a:solidFill>
                <a:ea typeface="ＭＳ Ｐゴシック" pitchFamily="6" charset="-128"/>
              </a:rPr>
              <a:pPr fontAlgn="base">
                <a:spcBef>
                  <a:spcPct val="0"/>
                </a:spcBef>
                <a:spcAft>
                  <a:spcPct val="0"/>
                </a:spcAft>
              </a:pPr>
              <a:t>‹#›</a:t>
            </a:fld>
            <a:endParaRPr lang="en-US" altLang="en-US" smtClean="0">
              <a:solidFill>
                <a:srgbClr val="000000"/>
              </a:solidFill>
              <a:ea typeface="ＭＳ Ｐゴシック" pitchFamily="6" charset="-128"/>
            </a:endParaRPr>
          </a:p>
        </p:txBody>
      </p:sp>
    </p:spTree>
    <p:extLst>
      <p:ext uri="{BB962C8B-B14F-4D97-AF65-F5344CB8AC3E}">
        <p14:creationId xmlns:p14="http://schemas.microsoft.com/office/powerpoint/2010/main" val="33554474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57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6" rIns="91388" bIns="45696" numCol="1" anchor="ctr" anchorCtr="0" compatLnSpc="1">
            <a:prstTxWarp prst="textNoShape">
              <a:avLst/>
            </a:prstTxWarp>
          </a:bodyPr>
          <a:lstStyle/>
          <a:p>
            <a:pPr lvl="0"/>
            <a:r>
              <a:rPr lang="en-GB" smtClean="0"/>
              <a:t>Click to edit Master title style</a:t>
            </a:r>
            <a:endParaRPr lang="en-CA"/>
          </a:p>
        </p:txBody>
      </p:sp>
      <p:sp>
        <p:nvSpPr>
          <p:cNvPr id="757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6" rIns="91388" bIns="45696"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388" tIns="45696" rIns="91388" bIns="45696" rtlCol="0" anchor="ctr"/>
          <a:lstStyle>
            <a:lvl1pPr algn="l" defTabSz="913896">
              <a:defRPr sz="1200">
                <a:solidFill>
                  <a:prstClr val="black">
                    <a:tint val="75000"/>
                  </a:prstClr>
                </a:solidFill>
                <a:latin typeface="Calibri"/>
              </a:defRPr>
            </a:lvl1pPr>
          </a:lstStyle>
          <a:p>
            <a:pPr>
              <a:defRPr/>
            </a:pPr>
            <a:fld id="{E23C0B02-1349-4145-86D0-3F86413DDBFD}" type="datetimeFigureOut">
              <a:rPr lang="en-CA"/>
              <a:pPr>
                <a:defRPr/>
              </a:pPr>
              <a:t>23/02/2019</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8" tIns="45696" rIns="91388" bIns="45696" rtlCol="0" anchor="ctr"/>
          <a:lstStyle>
            <a:lvl1pPr algn="ctr" defTabSz="913896">
              <a:defRPr sz="1200">
                <a:solidFill>
                  <a:prstClr val="black">
                    <a:tint val="75000"/>
                  </a:prstClr>
                </a:solidFill>
                <a:latin typeface="Calibri"/>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88" tIns="45696" rIns="91388" bIns="45696" rtlCol="0" anchor="ctr"/>
          <a:lstStyle>
            <a:lvl1pPr algn="r" defTabSz="913896">
              <a:defRPr sz="1200">
                <a:solidFill>
                  <a:prstClr val="black">
                    <a:tint val="75000"/>
                  </a:prstClr>
                </a:solidFill>
                <a:latin typeface="Calibri"/>
              </a:defRPr>
            </a:lvl1pPr>
          </a:lstStyle>
          <a:p>
            <a:pPr>
              <a:defRPr/>
            </a:pPr>
            <a:fld id="{44AEA972-EB0A-894E-BB0B-FCED5869EAEE}" type="slidenum">
              <a:rPr lang="en-CA"/>
              <a:pPr>
                <a:defRPr/>
              </a:pPr>
              <a:t>‹#›</a:t>
            </a:fld>
            <a:endParaRPr lang="en-CA"/>
          </a:p>
        </p:txBody>
      </p:sp>
    </p:spTree>
    <p:extLst>
      <p:ext uri="{BB962C8B-B14F-4D97-AF65-F5344CB8AC3E}">
        <p14:creationId xmlns:p14="http://schemas.microsoft.com/office/powerpoint/2010/main" val="31522376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2813"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12"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60"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08"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56"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96" rtl="0" eaLnBrk="1" latinLnBrk="0" hangingPunct="1">
        <a:defRPr sz="1800" kern="1200">
          <a:solidFill>
            <a:schemeClr val="tx1"/>
          </a:solidFill>
          <a:latin typeface="+mn-lt"/>
          <a:ea typeface="+mn-ea"/>
          <a:cs typeface="+mn-cs"/>
        </a:defRPr>
      </a:lvl1pPr>
      <a:lvl2pPr marL="456948" algn="l" defTabSz="913896" rtl="0" eaLnBrk="1" latinLnBrk="0" hangingPunct="1">
        <a:defRPr sz="1800" kern="1200">
          <a:solidFill>
            <a:schemeClr val="tx1"/>
          </a:solidFill>
          <a:latin typeface="+mn-lt"/>
          <a:ea typeface="+mn-ea"/>
          <a:cs typeface="+mn-cs"/>
        </a:defRPr>
      </a:lvl2pPr>
      <a:lvl3pPr marL="913896" algn="l" defTabSz="913896" rtl="0" eaLnBrk="1" latinLnBrk="0" hangingPunct="1">
        <a:defRPr sz="1800" kern="1200">
          <a:solidFill>
            <a:schemeClr val="tx1"/>
          </a:solidFill>
          <a:latin typeface="+mn-lt"/>
          <a:ea typeface="+mn-ea"/>
          <a:cs typeface="+mn-cs"/>
        </a:defRPr>
      </a:lvl3pPr>
      <a:lvl4pPr marL="1370844" algn="l" defTabSz="913896" rtl="0" eaLnBrk="1" latinLnBrk="0" hangingPunct="1">
        <a:defRPr sz="1800" kern="1200">
          <a:solidFill>
            <a:schemeClr val="tx1"/>
          </a:solidFill>
          <a:latin typeface="+mn-lt"/>
          <a:ea typeface="+mn-ea"/>
          <a:cs typeface="+mn-cs"/>
        </a:defRPr>
      </a:lvl4pPr>
      <a:lvl5pPr marL="1827792" algn="l" defTabSz="913896" rtl="0" eaLnBrk="1" latinLnBrk="0" hangingPunct="1">
        <a:defRPr sz="1800" kern="1200">
          <a:solidFill>
            <a:schemeClr val="tx1"/>
          </a:solidFill>
          <a:latin typeface="+mn-lt"/>
          <a:ea typeface="+mn-ea"/>
          <a:cs typeface="+mn-cs"/>
        </a:defRPr>
      </a:lvl5pPr>
      <a:lvl6pPr marL="2284740" algn="l" defTabSz="913896" rtl="0" eaLnBrk="1" latinLnBrk="0" hangingPunct="1">
        <a:defRPr sz="1800" kern="1200">
          <a:solidFill>
            <a:schemeClr val="tx1"/>
          </a:solidFill>
          <a:latin typeface="+mn-lt"/>
          <a:ea typeface="+mn-ea"/>
          <a:cs typeface="+mn-cs"/>
        </a:defRPr>
      </a:lvl6pPr>
      <a:lvl7pPr marL="2741688" algn="l" defTabSz="913896" rtl="0" eaLnBrk="1" latinLnBrk="0" hangingPunct="1">
        <a:defRPr sz="1800" kern="1200">
          <a:solidFill>
            <a:schemeClr val="tx1"/>
          </a:solidFill>
          <a:latin typeface="+mn-lt"/>
          <a:ea typeface="+mn-ea"/>
          <a:cs typeface="+mn-cs"/>
        </a:defRPr>
      </a:lvl7pPr>
      <a:lvl8pPr marL="3198636" algn="l" defTabSz="913896" rtl="0" eaLnBrk="1" latinLnBrk="0" hangingPunct="1">
        <a:defRPr sz="1800" kern="1200">
          <a:solidFill>
            <a:schemeClr val="tx1"/>
          </a:solidFill>
          <a:latin typeface="+mn-lt"/>
          <a:ea typeface="+mn-ea"/>
          <a:cs typeface="+mn-cs"/>
        </a:defRPr>
      </a:lvl8pPr>
      <a:lvl9pPr marL="3655584" algn="l" defTabSz="91389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0">
          <a:gsLst>
            <a:gs pos="54000">
              <a:schemeClr val="accent6">
                <a:lumMod val="50000"/>
              </a:schemeClr>
            </a:gs>
            <a:gs pos="100000">
              <a:srgbClr val="0000FF"/>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a:solidFill>
                <a:srgbClr val="000000"/>
              </a:solidFill>
            </a:endParaRPr>
          </a:p>
        </p:txBody>
      </p:sp>
      <p:sp>
        <p:nvSpPr>
          <p:cNvPr id="252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a:solidFill>
                <a:srgbClr val="000000"/>
              </a:solidFill>
            </a:endParaRPr>
          </a:p>
        </p:txBody>
      </p:sp>
      <p:sp>
        <p:nvSpPr>
          <p:cNvPr id="252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charset="0"/>
              </a:defRPr>
            </a:lvl1pPr>
          </a:lstStyle>
          <a:p>
            <a:pPr fontAlgn="base">
              <a:spcBef>
                <a:spcPct val="0"/>
              </a:spcBef>
              <a:spcAft>
                <a:spcPct val="0"/>
              </a:spcAft>
              <a:defRPr/>
            </a:pPr>
            <a:fld id="{A2F41488-954E-1748-BF76-D4D095F0D69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9218107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15.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16.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vmlDrawing" Target="../drawings/vmlDrawing3.vml"/><Relationship Id="rId5" Type="http://schemas.openxmlformats.org/officeDocument/2006/relationships/image" Target="../media/image17.png"/><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4.xml"/><Relationship Id="rId5" Type="http://schemas.openxmlformats.org/officeDocument/2006/relationships/image" Target="../media/image2.jpe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4.xml"/><Relationship Id="rId5" Type="http://schemas.openxmlformats.org/officeDocument/2006/relationships/image" Target="../media/image2.jpe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4.xml"/><Relationship Id="rId5" Type="http://schemas.openxmlformats.org/officeDocument/2006/relationships/image" Target="../media/image2.jpe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54.xml"/><Relationship Id="rId5" Type="http://schemas.openxmlformats.org/officeDocument/2006/relationships/image" Target="../media/image2.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7.jpe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57.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62.png"/><Relationship Id="rId4" Type="http://schemas.openxmlformats.org/officeDocument/2006/relationships/oleObject" Target="../embeddings/oleObject4.bin"/><Relationship Id="rId9" Type="http://schemas.openxmlformats.org/officeDocument/2006/relationships/image" Target="../media/image64.w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oleObject" Target="../embeddings/oleObject7.bin"/></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9.jp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39.jp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9.png"/><Relationship Id="rId7" Type="http://schemas.openxmlformats.org/officeDocument/2006/relationships/hyperlink" Target="mailto:reidwc@mcmaster.ca"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mailto:rasope@mcmaster.ca" TargetMode="External"/><Relationship Id="rId5" Type="http://schemas.openxmlformats.org/officeDocument/2006/relationships/hyperlink" Target="mailto:webmaster@e-edi.ca" TargetMode="Externa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tx2">
              <a:lumMod val="75000"/>
            </a:schemeClr>
          </a:solidFill>
        </p:spPr>
        <p:txBody>
          <a:bodyPr>
            <a:normAutofit/>
          </a:bodyPr>
          <a:lstStyle/>
          <a:p>
            <a:r>
              <a:rPr lang="en-CA" dirty="0" smtClean="0">
                <a:solidFill>
                  <a:schemeClr val="bg1"/>
                </a:solidFill>
                <a:cs typeface="Times New Roman" panose="02020603050405020304" pitchFamily="18" charset="0"/>
              </a:rPr>
              <a:t>The Early Development Instrument</a:t>
            </a:r>
            <a:br>
              <a:rPr lang="en-CA" dirty="0" smtClean="0">
                <a:solidFill>
                  <a:schemeClr val="bg1"/>
                </a:solidFill>
                <a:cs typeface="Times New Roman" panose="02020603050405020304" pitchFamily="18" charset="0"/>
              </a:rPr>
            </a:br>
            <a:r>
              <a:rPr lang="en-CA" dirty="0" smtClean="0">
                <a:solidFill>
                  <a:schemeClr val="bg1"/>
                </a:solidFill>
                <a:cs typeface="Times New Roman" panose="02020603050405020304" pitchFamily="18" charset="0"/>
              </a:rPr>
              <a:t>(EDI)</a:t>
            </a:r>
            <a:endParaRPr lang="en-CA" dirty="0">
              <a:solidFill>
                <a:schemeClr val="bg1"/>
              </a:solidFill>
              <a:cs typeface="Times New Roman" panose="02020603050405020304" pitchFamily="18" charset="0"/>
            </a:endParaRPr>
          </a:p>
        </p:txBody>
      </p:sp>
      <p:sp>
        <p:nvSpPr>
          <p:cNvPr id="3" name="Subtitle 2"/>
          <p:cNvSpPr>
            <a:spLocks noGrp="1"/>
          </p:cNvSpPr>
          <p:nvPr>
            <p:ph type="subTitle" idx="1"/>
          </p:nvPr>
        </p:nvSpPr>
        <p:spPr>
          <a:xfrm>
            <a:off x="611560" y="5254352"/>
            <a:ext cx="8136904" cy="1126976"/>
          </a:xfrm>
        </p:spPr>
        <p:txBody>
          <a:bodyPr anchor="ctr">
            <a:noAutofit/>
          </a:bodyPr>
          <a:lstStyle/>
          <a:p>
            <a:pPr>
              <a:spcBef>
                <a:spcPts val="1200"/>
              </a:spcBef>
            </a:pPr>
            <a:r>
              <a:rPr lang="en-US" sz="2800" dirty="0" smtClean="0">
                <a:cs typeface="Times New Roman" panose="02020603050405020304" pitchFamily="18" charset="0"/>
              </a:rPr>
              <a:t>EDI Teacher Training</a:t>
            </a:r>
          </a:p>
          <a:p>
            <a:pPr>
              <a:spcBef>
                <a:spcPts val="1200"/>
              </a:spcBef>
            </a:pPr>
            <a:r>
              <a:rPr lang="en-US" sz="2800" dirty="0" smtClean="0">
                <a:cs typeface="Times New Roman" panose="02020603050405020304" pitchFamily="18" charset="0"/>
              </a:rPr>
              <a:t>Newfoundland</a:t>
            </a:r>
          </a:p>
        </p:txBody>
      </p:sp>
    </p:spTree>
    <p:extLst>
      <p:ext uri="{BB962C8B-B14F-4D97-AF65-F5344CB8AC3E}">
        <p14:creationId xmlns:p14="http://schemas.microsoft.com/office/powerpoint/2010/main" val="265037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iStock_000007745012XSmall.jpg"/>
          <p:cNvPicPr>
            <a:picLocks noChangeAspect="1"/>
          </p:cNvPicPr>
          <p:nvPr/>
        </p:nvPicPr>
        <p:blipFill>
          <a:blip r:embed="rId3" cstate="print"/>
          <a:srcRect l="7319" r="1888"/>
          <a:stretch>
            <a:fillRect/>
          </a:stretch>
        </p:blipFill>
        <p:spPr bwMode="auto">
          <a:xfrm>
            <a:off x="0" y="-27385"/>
            <a:ext cx="9144000" cy="7011555"/>
          </a:xfrm>
          <a:prstGeom prst="rect">
            <a:avLst/>
          </a:prstGeom>
          <a:noFill/>
          <a:ln w="9525">
            <a:noFill/>
            <a:miter lim="800000"/>
            <a:headEnd/>
            <a:tailEnd/>
          </a:ln>
        </p:spPr>
      </p:pic>
      <p:sp>
        <p:nvSpPr>
          <p:cNvPr id="5123" name="Title 1"/>
          <p:cNvSpPr>
            <a:spLocks noGrp="1"/>
          </p:cNvSpPr>
          <p:nvPr>
            <p:ph type="title"/>
          </p:nvPr>
        </p:nvSpPr>
        <p:spPr>
          <a:xfrm>
            <a:off x="2733675" y="2914471"/>
            <a:ext cx="6562725" cy="1200329"/>
          </a:xfrm>
        </p:spPr>
        <p:txBody>
          <a:bodyPr anchor="t">
            <a:spAutoFit/>
          </a:bodyPr>
          <a:lstStyle/>
          <a:p>
            <a:pPr algn="l" eaLnBrk="1" hangingPunct="1">
              <a:defRPr/>
            </a:pPr>
            <a:r>
              <a:rPr lang="en-US" sz="3600" b="1" dirty="0" smtClean="0">
                <a:solidFill>
                  <a:schemeClr val="bg1"/>
                </a:solidFill>
                <a:effectLst>
                  <a:outerShdw blurRad="50800" dist="38100" dir="2700000" algn="tl" rotWithShape="0">
                    <a:prstClr val="black">
                      <a:alpha val="40000"/>
                    </a:prstClr>
                  </a:outerShdw>
                </a:effectLst>
                <a:latin typeface="Trebuchet MS" pitchFamily="34" charset="0"/>
              </a:rPr>
              <a:t>Of Canada’s kindergarten children are vulnerable</a:t>
            </a:r>
            <a:endParaRPr lang="en-US" sz="3400" b="1" i="1" dirty="0" smtClean="0">
              <a:solidFill>
                <a:schemeClr val="bg1"/>
              </a:solidFill>
              <a:effectLst>
                <a:outerShdw blurRad="50800" dist="38100" dir="2700000" algn="tl" rotWithShape="0">
                  <a:prstClr val="black">
                    <a:alpha val="40000"/>
                  </a:prstClr>
                </a:outerShdw>
              </a:effectLst>
              <a:latin typeface="Trebuchet MS" pitchFamily="34" charset="0"/>
            </a:endParaRPr>
          </a:p>
        </p:txBody>
      </p:sp>
      <p:sp>
        <p:nvSpPr>
          <p:cNvPr id="5" name="Rectangle 4"/>
          <p:cNvSpPr/>
          <p:nvPr/>
        </p:nvSpPr>
        <p:spPr>
          <a:xfrm>
            <a:off x="2590800" y="914400"/>
            <a:ext cx="6553200" cy="1538883"/>
          </a:xfrm>
          <a:prstGeom prst="rect">
            <a:avLst/>
          </a:prstGeom>
        </p:spPr>
        <p:txBody>
          <a:bodyPr wrap="square">
            <a:spAutoFit/>
          </a:bodyPr>
          <a:lstStyle/>
          <a:p>
            <a:pPr>
              <a:defRPr/>
            </a:pPr>
            <a:r>
              <a:rPr lang="en-US" sz="9400" b="1" dirty="0">
                <a:solidFill>
                  <a:srgbClr val="FF9900"/>
                </a:solidFill>
                <a:effectLst>
                  <a:outerShdw blurRad="50800" dist="38100" dir="2700000" algn="tl" rotWithShape="0">
                    <a:prstClr val="black">
                      <a:alpha val="40000"/>
                    </a:prstClr>
                  </a:outerShdw>
                </a:effectLst>
                <a:latin typeface="Trebuchet MS" pitchFamily="34" charset="0"/>
              </a:rPr>
              <a:t>Over 25% </a:t>
            </a:r>
            <a:endParaRPr lang="en-US" sz="9400" dirty="0">
              <a:solidFill>
                <a:prstClr val="black"/>
              </a:solidFill>
              <a:latin typeface="Calibri"/>
            </a:endParaRPr>
          </a:p>
        </p:txBody>
      </p:sp>
    </p:spTree>
    <p:extLst>
      <p:ext uri="{BB962C8B-B14F-4D97-AF65-F5344CB8AC3E}">
        <p14:creationId xmlns:p14="http://schemas.microsoft.com/office/powerpoint/2010/main" val="61788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body" idx="4294967295"/>
          </p:nvPr>
        </p:nvSpPr>
        <p:spPr>
          <a:xfrm>
            <a:off x="247650" y="3418656"/>
            <a:ext cx="8644830" cy="2602632"/>
          </a:xfrm>
        </p:spPr>
        <p:txBody>
          <a:bodyPr/>
          <a:lstStyle/>
          <a:p>
            <a:pPr algn="ctr">
              <a:buFontTx/>
              <a:buNone/>
              <a:defRPr/>
            </a:pPr>
            <a:r>
              <a:rPr lang="en-GB" sz="3600" dirty="0" smtClean="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 large number of children at a small risk for school failure may generate a much greater burden of suffering than a small number of children with a high risk</a:t>
            </a:r>
          </a:p>
          <a:p>
            <a:pPr algn="ctr">
              <a:buFontTx/>
              <a:buNone/>
              <a:defRPr/>
            </a:pPr>
            <a:endParaRPr lang="en-GB" sz="3600" dirty="0" smtClean="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algn="ctr">
              <a:buFontTx/>
              <a:buNone/>
              <a:defRPr/>
            </a:pPr>
            <a:r>
              <a:rPr lang="en-US" sz="20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(Based on Rose 1992, Offord et al. 1998)</a:t>
            </a:r>
          </a:p>
          <a:p>
            <a:pPr algn="ctr">
              <a:buFontTx/>
              <a:buNone/>
              <a:defRPr/>
            </a:pPr>
            <a:endParaRPr lang="en-US" sz="3600" dirty="0" smtClean="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pic>
        <p:nvPicPr>
          <p:cNvPr id="10244" name="Picture 4" descr="382-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404664"/>
            <a:ext cx="3656967" cy="2962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4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390525" y="266700"/>
            <a:ext cx="8213725" cy="1104900"/>
          </a:xfrm>
          <a:solidFill>
            <a:schemeClr val="tx2">
              <a:lumMod val="75000"/>
            </a:schemeClr>
          </a:solidFill>
        </p:spPr>
        <p:txBody>
          <a:bodyPr>
            <a:normAutofit fontScale="90000"/>
          </a:bodyPr>
          <a:lstStyle/>
          <a:p>
            <a:pPr>
              <a:defRPr/>
            </a:pPr>
            <a:r>
              <a:rPr lang="en-US" dirty="0" smtClean="0">
                <a:solidFill>
                  <a:schemeClr val="bg1"/>
                </a:solidFill>
                <a:ea typeface="ＭＳ Ｐゴシック" charset="0"/>
                <a:cs typeface="ＭＳ Ｐゴシック" charset="0"/>
              </a:rPr>
              <a:t>Vulnerability by </a:t>
            </a:r>
            <a:r>
              <a:rPr lang="en-US" dirty="0">
                <a:solidFill>
                  <a:schemeClr val="bg1"/>
                </a:solidFill>
                <a:ea typeface="ＭＳ Ｐゴシック" charset="0"/>
                <a:cs typeface="ＭＳ Ｐゴシック" charset="0"/>
              </a:rPr>
              <a:t>Family Income (N=1799)</a:t>
            </a:r>
          </a:p>
        </p:txBody>
      </p:sp>
      <p:graphicFrame>
        <p:nvGraphicFramePr>
          <p:cNvPr id="120834" name="Object 3"/>
          <p:cNvGraphicFramePr>
            <a:graphicFrameLocks noGrp="1" noChangeAspect="1"/>
          </p:cNvGraphicFramePr>
          <p:nvPr>
            <p:ph type="chart" idx="1"/>
            <p:extLst>
              <p:ext uri="{D42A27DB-BD31-4B8C-83A1-F6EECF244321}">
                <p14:modId xmlns:p14="http://schemas.microsoft.com/office/powerpoint/2010/main" val="725604693"/>
              </p:ext>
            </p:extLst>
          </p:nvPr>
        </p:nvGraphicFramePr>
        <p:xfrm>
          <a:off x="1000125" y="1677988"/>
          <a:ext cx="6869113" cy="4110037"/>
        </p:xfrm>
        <a:graphic>
          <a:graphicData uri="http://schemas.openxmlformats.org/presentationml/2006/ole">
            <mc:AlternateContent xmlns:mc="http://schemas.openxmlformats.org/markup-compatibility/2006">
              <mc:Choice xmlns:v="urn:schemas-microsoft-com:vml" Requires="v">
                <p:oleObj spid="_x0000_s24611" name="Chart" r:id="rId4" imgW="7734230" imgH="4114800" progId="MSGraph.Chart.8">
                  <p:embed followColorScheme="full"/>
                </p:oleObj>
              </mc:Choice>
              <mc:Fallback>
                <p:oleObj name="Chart" r:id="rId4" imgW="7734230" imgH="4114800" progId="MSGraph.Chart.8">
                  <p:embed followColorScheme="full"/>
                  <p:pic>
                    <p:nvPicPr>
                      <p:cNvPr id="0" name=""/>
                      <p:cNvPicPr>
                        <a:picLocks noGrp="1" noChangeAspect="1" noChangeArrowheads="1"/>
                      </p:cNvPicPr>
                      <p:nvPr/>
                    </p:nvPicPr>
                    <p:blipFill>
                      <a:blip r:embed="rId5"/>
                      <a:srcRect/>
                      <a:stretch>
                        <a:fillRect/>
                      </a:stretch>
                    </p:blipFill>
                    <p:spPr bwMode="auto">
                      <a:xfrm>
                        <a:off x="1000125" y="1677988"/>
                        <a:ext cx="6869113"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4788" name="Text Box 4"/>
          <p:cNvSpPr txBox="1">
            <a:spLocks noChangeArrowheads="1"/>
          </p:cNvSpPr>
          <p:nvPr/>
        </p:nvSpPr>
        <p:spPr bwMode="auto">
          <a:xfrm>
            <a:off x="120650" y="6411913"/>
            <a:ext cx="4064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defTabSz="914400" eaLnBrk="0" fontAlgn="base" hangingPunct="0">
              <a:spcBef>
                <a:spcPct val="0"/>
              </a:spcBef>
              <a:spcAft>
                <a:spcPct val="0"/>
              </a:spcAft>
              <a:defRPr/>
            </a:pPr>
            <a:r>
              <a:rPr lang="en-US" sz="1400">
                <a:solidFill>
                  <a:prstClr val="black"/>
                </a:solidFill>
                <a:latin typeface="Arial" charset="0"/>
                <a:ea typeface="ＭＳ Ｐゴシック" charset="0"/>
                <a:cs typeface="ＭＳ Ｐゴシック" charset="0"/>
              </a:rPr>
              <a:t>Source: NLSCY/UEY 1999/2000; EDI 1999/2000</a:t>
            </a:r>
            <a:endParaRPr lang="en-US" sz="1400">
              <a:solidFill>
                <a:prstClr val="black"/>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176622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a:xfrm>
            <a:off x="390525" y="266700"/>
            <a:ext cx="8358188" cy="1104900"/>
          </a:xfrm>
          <a:solidFill>
            <a:schemeClr val="accent1">
              <a:lumMod val="50000"/>
            </a:schemeClr>
          </a:solidFill>
        </p:spPr>
        <p:txBody>
          <a:bodyPr>
            <a:normAutofit fontScale="90000"/>
          </a:bodyPr>
          <a:lstStyle/>
          <a:p>
            <a:pPr>
              <a:defRPr/>
            </a:pPr>
            <a:r>
              <a:rPr lang="en-US" sz="3600">
                <a:solidFill>
                  <a:schemeClr val="bg1"/>
                </a:solidFill>
                <a:latin typeface="Calibri" charset="0"/>
                <a:ea typeface="MS PGothic" charset="0"/>
              </a:rPr>
              <a:t>Numbers of children classified  “Vulnerable”</a:t>
            </a:r>
          </a:p>
        </p:txBody>
      </p:sp>
      <p:graphicFrame>
        <p:nvGraphicFramePr>
          <p:cNvPr id="121858" name="Object 3"/>
          <p:cNvGraphicFramePr>
            <a:graphicFrameLocks noGrp="1" noChangeAspect="1"/>
          </p:cNvGraphicFramePr>
          <p:nvPr>
            <p:ph type="chart" idx="1"/>
            <p:extLst>
              <p:ext uri="{D42A27DB-BD31-4B8C-83A1-F6EECF244321}">
                <p14:modId xmlns:p14="http://schemas.microsoft.com/office/powerpoint/2010/main" val="4216986630"/>
              </p:ext>
            </p:extLst>
          </p:nvPr>
        </p:nvGraphicFramePr>
        <p:xfrm>
          <a:off x="1000125" y="1905000"/>
          <a:ext cx="6869113" cy="3654425"/>
        </p:xfrm>
        <a:graphic>
          <a:graphicData uri="http://schemas.openxmlformats.org/presentationml/2006/ole">
            <mc:AlternateContent xmlns:mc="http://schemas.openxmlformats.org/markup-compatibility/2006">
              <mc:Choice xmlns:v="urn:schemas-microsoft-com:vml" Requires="v">
                <p:oleObj spid="_x0000_s23587" name="Chart" r:id="rId4" imgW="7734230" imgH="4114800" progId="MSGraph.Chart.8">
                  <p:embed followColorScheme="full"/>
                </p:oleObj>
              </mc:Choice>
              <mc:Fallback>
                <p:oleObj name="Chart" r:id="rId4" imgW="7734230" imgH="4114800" progId="MSGraph.Chart.8">
                  <p:embed followColorScheme="full"/>
                  <p:pic>
                    <p:nvPicPr>
                      <p:cNvPr id="0" name=""/>
                      <p:cNvPicPr>
                        <a:picLocks noGrp="1" noChangeAspect="1" noChangeArrowheads="1"/>
                      </p:cNvPicPr>
                      <p:nvPr/>
                    </p:nvPicPr>
                    <p:blipFill>
                      <a:blip r:embed="rId5"/>
                      <a:srcRect/>
                      <a:stretch>
                        <a:fillRect/>
                      </a:stretch>
                    </p:blipFill>
                    <p:spPr bwMode="auto">
                      <a:xfrm>
                        <a:off x="1000125" y="1905000"/>
                        <a:ext cx="6869113"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3284" name="Text Box 4"/>
          <p:cNvSpPr txBox="1">
            <a:spLocks noChangeArrowheads="1"/>
          </p:cNvSpPr>
          <p:nvPr/>
        </p:nvSpPr>
        <p:spPr bwMode="auto">
          <a:xfrm>
            <a:off x="120650" y="6411913"/>
            <a:ext cx="4064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defTabSz="914400" eaLnBrk="0" fontAlgn="base" hangingPunct="0">
              <a:spcBef>
                <a:spcPct val="0"/>
              </a:spcBef>
              <a:spcAft>
                <a:spcPct val="0"/>
              </a:spcAft>
              <a:defRPr/>
            </a:pPr>
            <a:r>
              <a:rPr lang="en-US" sz="1400">
                <a:solidFill>
                  <a:prstClr val="black"/>
                </a:solidFill>
                <a:latin typeface="Arial" charset="0"/>
                <a:ea typeface="ＭＳ Ｐゴシック" charset="0"/>
                <a:cs typeface="ＭＳ Ｐゴシック" charset="0"/>
              </a:rPr>
              <a:t>Source: NLSCY/UEY 1999/2000; EDI 1999/2000</a:t>
            </a:r>
            <a:endParaRPr lang="en-US" sz="1400">
              <a:solidFill>
                <a:prstClr val="black"/>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606121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9" name="Arc 29"/>
          <p:cNvSpPr>
            <a:spLocks/>
          </p:cNvSpPr>
          <p:nvPr/>
        </p:nvSpPr>
        <p:spPr bwMode="auto">
          <a:xfrm flipH="1">
            <a:off x="3770314" y="1703388"/>
            <a:ext cx="2819400" cy="1641476"/>
          </a:xfrm>
          <a:custGeom>
            <a:avLst/>
            <a:gdLst>
              <a:gd name="T0" fmla="*/ 0 w 43200"/>
              <a:gd name="T1" fmla="*/ 0 h 22738"/>
              <a:gd name="T2" fmla="*/ 0 w 43200"/>
              <a:gd name="T3" fmla="*/ 0 h 22738"/>
              <a:gd name="T4" fmla="*/ 0 w 43200"/>
              <a:gd name="T5" fmla="*/ 0 h 22738"/>
              <a:gd name="T6" fmla="*/ 0 60000 65536"/>
              <a:gd name="T7" fmla="*/ 0 60000 65536"/>
              <a:gd name="T8" fmla="*/ 0 60000 65536"/>
              <a:gd name="T9" fmla="*/ 0 w 43200"/>
              <a:gd name="T10" fmla="*/ 0 h 22738"/>
              <a:gd name="T11" fmla="*/ 43200 w 43200"/>
              <a:gd name="T12" fmla="*/ 22738 h 22738"/>
            </a:gdLst>
            <a:ahLst/>
            <a:cxnLst>
              <a:cxn ang="T6">
                <a:pos x="T0" y="T1"/>
              </a:cxn>
              <a:cxn ang="T7">
                <a:pos x="T2" y="T3"/>
              </a:cxn>
              <a:cxn ang="T8">
                <a:pos x="T4" y="T5"/>
              </a:cxn>
            </a:cxnLst>
            <a:rect l="T9" t="T10" r="T11" b="T12"/>
            <a:pathLst>
              <a:path w="43200" h="22738" fill="none" extrusionOk="0">
                <a:moveTo>
                  <a:pt x="0" y="21537"/>
                </a:moveTo>
                <a:cubicBezTo>
                  <a:pt x="34" y="9632"/>
                  <a:pt x="9695" y="-1"/>
                  <a:pt x="21600" y="-1"/>
                </a:cubicBezTo>
                <a:cubicBezTo>
                  <a:pt x="33529" y="0"/>
                  <a:pt x="43200" y="9670"/>
                  <a:pt x="43200" y="21600"/>
                </a:cubicBezTo>
                <a:cubicBezTo>
                  <a:pt x="43200" y="21979"/>
                  <a:pt x="43189" y="22358"/>
                  <a:pt x="43170" y="22738"/>
                </a:cubicBezTo>
              </a:path>
              <a:path w="43200" h="22738" stroke="0" extrusionOk="0">
                <a:moveTo>
                  <a:pt x="0" y="21537"/>
                </a:moveTo>
                <a:cubicBezTo>
                  <a:pt x="34" y="9632"/>
                  <a:pt x="9695" y="-1"/>
                  <a:pt x="21600" y="-1"/>
                </a:cubicBezTo>
                <a:cubicBezTo>
                  <a:pt x="33529" y="0"/>
                  <a:pt x="43200" y="9670"/>
                  <a:pt x="43200" y="21600"/>
                </a:cubicBezTo>
                <a:cubicBezTo>
                  <a:pt x="43200" y="21979"/>
                  <a:pt x="43189" y="22358"/>
                  <a:pt x="43170" y="22738"/>
                </a:cubicBezTo>
                <a:lnTo>
                  <a:pt x="21600" y="21600"/>
                </a:lnTo>
                <a:lnTo>
                  <a:pt x="0" y="21537"/>
                </a:lnTo>
                <a:close/>
              </a:path>
            </a:pathLst>
          </a:custGeom>
          <a:noFill/>
          <a:ln w="508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18" name="Arc 27"/>
          <p:cNvSpPr>
            <a:spLocks/>
          </p:cNvSpPr>
          <p:nvPr/>
        </p:nvSpPr>
        <p:spPr bwMode="auto">
          <a:xfrm flipV="1">
            <a:off x="2017713" y="3344561"/>
            <a:ext cx="1752600" cy="1531938"/>
          </a:xfrm>
          <a:custGeom>
            <a:avLst/>
            <a:gdLst>
              <a:gd name="T0" fmla="*/ 0 w 22993"/>
              <a:gd name="T1" fmla="*/ 0 h 21600"/>
              <a:gd name="T2" fmla="*/ 0 w 22993"/>
              <a:gd name="T3" fmla="*/ 0 h 21600"/>
              <a:gd name="T4" fmla="*/ 0 w 22993"/>
              <a:gd name="T5" fmla="*/ 0 h 21600"/>
              <a:gd name="T6" fmla="*/ 0 60000 65536"/>
              <a:gd name="T7" fmla="*/ 0 60000 65536"/>
              <a:gd name="T8" fmla="*/ 0 60000 65536"/>
              <a:gd name="T9" fmla="*/ 0 w 22993"/>
              <a:gd name="T10" fmla="*/ 0 h 21600"/>
              <a:gd name="T11" fmla="*/ 22993 w 22993"/>
              <a:gd name="T12" fmla="*/ 21600 h 21600"/>
            </a:gdLst>
            <a:ahLst/>
            <a:cxnLst>
              <a:cxn ang="T6">
                <a:pos x="T0" y="T1"/>
              </a:cxn>
              <a:cxn ang="T7">
                <a:pos x="T2" y="T3"/>
              </a:cxn>
              <a:cxn ang="T8">
                <a:pos x="T4" y="T5"/>
              </a:cxn>
            </a:cxnLst>
            <a:rect l="T9" t="T10" r="T11" b="T12"/>
            <a:pathLst>
              <a:path w="22993" h="21600" fill="none" extrusionOk="0">
                <a:moveTo>
                  <a:pt x="-1" y="44"/>
                </a:moveTo>
                <a:cubicBezTo>
                  <a:pt x="463" y="14"/>
                  <a:pt x="928" y="-1"/>
                  <a:pt x="1393" y="-1"/>
                </a:cubicBezTo>
                <a:cubicBezTo>
                  <a:pt x="13322" y="-1"/>
                  <a:pt x="22993" y="9670"/>
                  <a:pt x="22993" y="21600"/>
                </a:cubicBezTo>
              </a:path>
              <a:path w="22993" h="21600" stroke="0" extrusionOk="0">
                <a:moveTo>
                  <a:pt x="-1" y="44"/>
                </a:moveTo>
                <a:cubicBezTo>
                  <a:pt x="463" y="14"/>
                  <a:pt x="928" y="-1"/>
                  <a:pt x="1393" y="-1"/>
                </a:cubicBezTo>
                <a:cubicBezTo>
                  <a:pt x="13322" y="-1"/>
                  <a:pt x="22993" y="9670"/>
                  <a:pt x="22993" y="21600"/>
                </a:cubicBezTo>
                <a:lnTo>
                  <a:pt x="1393" y="21600"/>
                </a:lnTo>
                <a:lnTo>
                  <a:pt x="-1" y="44"/>
                </a:lnTo>
                <a:close/>
              </a:path>
            </a:pathLst>
          </a:custGeom>
          <a:noFill/>
          <a:ln w="508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25" name="Arc 27"/>
          <p:cNvSpPr>
            <a:spLocks/>
          </p:cNvSpPr>
          <p:nvPr/>
        </p:nvSpPr>
        <p:spPr bwMode="auto">
          <a:xfrm flipH="1" flipV="1">
            <a:off x="6589713" y="3344863"/>
            <a:ext cx="1752600" cy="1531938"/>
          </a:xfrm>
          <a:custGeom>
            <a:avLst/>
            <a:gdLst>
              <a:gd name="T0" fmla="*/ 0 w 22993"/>
              <a:gd name="T1" fmla="*/ 0 h 21600"/>
              <a:gd name="T2" fmla="*/ 0 w 22993"/>
              <a:gd name="T3" fmla="*/ 0 h 21600"/>
              <a:gd name="T4" fmla="*/ 0 w 22993"/>
              <a:gd name="T5" fmla="*/ 0 h 21600"/>
              <a:gd name="T6" fmla="*/ 0 60000 65536"/>
              <a:gd name="T7" fmla="*/ 0 60000 65536"/>
              <a:gd name="T8" fmla="*/ 0 60000 65536"/>
              <a:gd name="T9" fmla="*/ 0 w 22993"/>
              <a:gd name="T10" fmla="*/ 0 h 21600"/>
              <a:gd name="T11" fmla="*/ 22993 w 22993"/>
              <a:gd name="T12" fmla="*/ 21600 h 21600"/>
            </a:gdLst>
            <a:ahLst/>
            <a:cxnLst>
              <a:cxn ang="T6">
                <a:pos x="T0" y="T1"/>
              </a:cxn>
              <a:cxn ang="T7">
                <a:pos x="T2" y="T3"/>
              </a:cxn>
              <a:cxn ang="T8">
                <a:pos x="T4" y="T5"/>
              </a:cxn>
            </a:cxnLst>
            <a:rect l="T9" t="T10" r="T11" b="T12"/>
            <a:pathLst>
              <a:path w="22993" h="21600" fill="none" extrusionOk="0">
                <a:moveTo>
                  <a:pt x="-1" y="44"/>
                </a:moveTo>
                <a:cubicBezTo>
                  <a:pt x="463" y="14"/>
                  <a:pt x="928" y="-1"/>
                  <a:pt x="1393" y="-1"/>
                </a:cubicBezTo>
                <a:cubicBezTo>
                  <a:pt x="13322" y="-1"/>
                  <a:pt x="22993" y="9670"/>
                  <a:pt x="22993" y="21600"/>
                </a:cubicBezTo>
              </a:path>
              <a:path w="22993" h="21600" stroke="0" extrusionOk="0">
                <a:moveTo>
                  <a:pt x="-1" y="44"/>
                </a:moveTo>
                <a:cubicBezTo>
                  <a:pt x="463" y="14"/>
                  <a:pt x="928" y="-1"/>
                  <a:pt x="1393" y="-1"/>
                </a:cubicBezTo>
                <a:cubicBezTo>
                  <a:pt x="13322" y="-1"/>
                  <a:pt x="22993" y="9670"/>
                  <a:pt x="22993" y="21600"/>
                </a:cubicBezTo>
                <a:lnTo>
                  <a:pt x="1393" y="21600"/>
                </a:lnTo>
                <a:lnTo>
                  <a:pt x="-1" y="44"/>
                </a:lnTo>
                <a:close/>
              </a:path>
            </a:pathLst>
          </a:custGeom>
          <a:noFill/>
          <a:ln w="508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193" name="Line 2"/>
          <p:cNvSpPr>
            <a:spLocks noChangeShapeType="1"/>
          </p:cNvSpPr>
          <p:nvPr/>
        </p:nvSpPr>
        <p:spPr bwMode="auto">
          <a:xfrm>
            <a:off x="1295402" y="660400"/>
            <a:ext cx="1588" cy="4254500"/>
          </a:xfrm>
          <a:prstGeom prst="line">
            <a:avLst/>
          </a:prstGeom>
          <a:noFill/>
          <a:ln w="9525">
            <a:solidFill>
              <a:schemeClr val="tx1"/>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4" name="Line 3"/>
          <p:cNvSpPr>
            <a:spLocks noChangeShapeType="1"/>
          </p:cNvSpPr>
          <p:nvPr/>
        </p:nvSpPr>
        <p:spPr bwMode="auto">
          <a:xfrm>
            <a:off x="1216027" y="4914900"/>
            <a:ext cx="79375"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5" name="Line 4"/>
          <p:cNvSpPr>
            <a:spLocks noChangeShapeType="1"/>
          </p:cNvSpPr>
          <p:nvPr/>
        </p:nvSpPr>
        <p:spPr bwMode="auto">
          <a:xfrm>
            <a:off x="1216027" y="4060825"/>
            <a:ext cx="79375"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6" name="Line 5"/>
          <p:cNvSpPr>
            <a:spLocks noChangeShapeType="1"/>
          </p:cNvSpPr>
          <p:nvPr/>
        </p:nvSpPr>
        <p:spPr bwMode="auto">
          <a:xfrm>
            <a:off x="1216027" y="3214692"/>
            <a:ext cx="79375" cy="1587"/>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7" name="Line 6"/>
          <p:cNvSpPr>
            <a:spLocks noChangeShapeType="1"/>
          </p:cNvSpPr>
          <p:nvPr/>
        </p:nvSpPr>
        <p:spPr bwMode="auto">
          <a:xfrm>
            <a:off x="1216027" y="2360617"/>
            <a:ext cx="79375" cy="1587"/>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8" name="Line 7"/>
          <p:cNvSpPr>
            <a:spLocks noChangeShapeType="1"/>
          </p:cNvSpPr>
          <p:nvPr/>
        </p:nvSpPr>
        <p:spPr bwMode="auto">
          <a:xfrm>
            <a:off x="1216027" y="1514475"/>
            <a:ext cx="79375"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9" name="Line 8"/>
          <p:cNvSpPr>
            <a:spLocks noChangeShapeType="1"/>
          </p:cNvSpPr>
          <p:nvPr/>
        </p:nvSpPr>
        <p:spPr bwMode="auto">
          <a:xfrm>
            <a:off x="1216027" y="660400"/>
            <a:ext cx="79375"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200" name="Line 9"/>
          <p:cNvSpPr>
            <a:spLocks noChangeShapeType="1"/>
          </p:cNvSpPr>
          <p:nvPr/>
        </p:nvSpPr>
        <p:spPr bwMode="auto">
          <a:xfrm>
            <a:off x="1295402" y="4914900"/>
            <a:ext cx="7289910"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201" name="Line 10"/>
          <p:cNvSpPr>
            <a:spLocks noChangeShapeType="1"/>
          </p:cNvSpPr>
          <p:nvPr/>
        </p:nvSpPr>
        <p:spPr bwMode="auto">
          <a:xfrm flipV="1">
            <a:off x="1295402"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2" name="Line 11"/>
          <p:cNvSpPr>
            <a:spLocks noChangeShapeType="1"/>
          </p:cNvSpPr>
          <p:nvPr/>
        </p:nvSpPr>
        <p:spPr bwMode="auto">
          <a:xfrm flipV="1">
            <a:off x="1939925"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3" name="Line 12"/>
          <p:cNvSpPr>
            <a:spLocks noChangeShapeType="1"/>
          </p:cNvSpPr>
          <p:nvPr/>
        </p:nvSpPr>
        <p:spPr bwMode="auto">
          <a:xfrm flipV="1">
            <a:off x="2584450"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4" name="Line 13"/>
          <p:cNvSpPr>
            <a:spLocks noChangeShapeType="1"/>
          </p:cNvSpPr>
          <p:nvPr/>
        </p:nvSpPr>
        <p:spPr bwMode="auto">
          <a:xfrm flipV="1">
            <a:off x="3227390"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5" name="Line 14"/>
          <p:cNvSpPr>
            <a:spLocks noChangeShapeType="1"/>
          </p:cNvSpPr>
          <p:nvPr/>
        </p:nvSpPr>
        <p:spPr bwMode="auto">
          <a:xfrm flipV="1">
            <a:off x="3871915"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6" name="Line 15"/>
          <p:cNvSpPr>
            <a:spLocks noChangeShapeType="1"/>
          </p:cNvSpPr>
          <p:nvPr/>
        </p:nvSpPr>
        <p:spPr bwMode="auto">
          <a:xfrm flipV="1">
            <a:off x="4525965"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7" name="Line 16"/>
          <p:cNvSpPr>
            <a:spLocks noChangeShapeType="1"/>
          </p:cNvSpPr>
          <p:nvPr/>
        </p:nvSpPr>
        <p:spPr bwMode="auto">
          <a:xfrm flipV="1">
            <a:off x="5168900"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8" name="Line 17"/>
          <p:cNvSpPr>
            <a:spLocks noChangeShapeType="1"/>
          </p:cNvSpPr>
          <p:nvPr/>
        </p:nvSpPr>
        <p:spPr bwMode="auto">
          <a:xfrm flipV="1">
            <a:off x="5813426"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9" name="Line 18"/>
          <p:cNvSpPr>
            <a:spLocks noChangeShapeType="1"/>
          </p:cNvSpPr>
          <p:nvPr/>
        </p:nvSpPr>
        <p:spPr bwMode="auto">
          <a:xfrm flipV="1">
            <a:off x="6457952"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10" name="Line 19"/>
          <p:cNvSpPr>
            <a:spLocks noChangeShapeType="1"/>
          </p:cNvSpPr>
          <p:nvPr/>
        </p:nvSpPr>
        <p:spPr bwMode="auto">
          <a:xfrm flipV="1">
            <a:off x="7100890"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11" name="Line 20"/>
          <p:cNvSpPr>
            <a:spLocks noChangeShapeType="1"/>
          </p:cNvSpPr>
          <p:nvPr/>
        </p:nvSpPr>
        <p:spPr bwMode="auto">
          <a:xfrm flipV="1">
            <a:off x="7745415"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12" name="Rectangle 21"/>
          <p:cNvSpPr>
            <a:spLocks noChangeArrowheads="1"/>
          </p:cNvSpPr>
          <p:nvPr/>
        </p:nvSpPr>
        <p:spPr bwMode="auto">
          <a:xfrm>
            <a:off x="1374778" y="5116513"/>
            <a:ext cx="4103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en-AU" sz="1900">
                <a:solidFill>
                  <a:srgbClr val="000000"/>
                </a:solidFill>
                <a:latin typeface="Calibri" charset="0"/>
                <a:ea typeface="ＭＳ Ｐゴシック" charset="0"/>
                <a:cs typeface="ＭＳ Ｐゴシック" charset="0"/>
              </a:rPr>
              <a:t>Low</a:t>
            </a:r>
            <a:endParaRPr lang="en-AU" sz="2400">
              <a:solidFill>
                <a:srgbClr val="000000"/>
              </a:solidFill>
              <a:latin typeface="Calibri" charset="0"/>
              <a:ea typeface="ＭＳ Ｐゴシック" charset="0"/>
              <a:cs typeface="ＭＳ Ｐゴシック" charset="0"/>
            </a:endParaRPr>
          </a:p>
        </p:txBody>
      </p:sp>
      <p:sp>
        <p:nvSpPr>
          <p:cNvPr id="213" name="Rectangle 22"/>
          <p:cNvSpPr>
            <a:spLocks noChangeArrowheads="1"/>
          </p:cNvSpPr>
          <p:nvPr/>
        </p:nvSpPr>
        <p:spPr bwMode="auto">
          <a:xfrm>
            <a:off x="7140577" y="5116513"/>
            <a:ext cx="45043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en-AU" sz="1900">
                <a:solidFill>
                  <a:srgbClr val="000000"/>
                </a:solidFill>
                <a:latin typeface="Calibri" charset="0"/>
                <a:ea typeface="ＭＳ Ｐゴシック" charset="0"/>
                <a:cs typeface="ＭＳ Ｐゴシック" charset="0"/>
              </a:rPr>
              <a:t>High</a:t>
            </a:r>
            <a:endParaRPr lang="en-AU" sz="2400">
              <a:solidFill>
                <a:srgbClr val="000000"/>
              </a:solidFill>
              <a:latin typeface="Calibri" charset="0"/>
              <a:ea typeface="ＭＳ Ｐゴシック" charset="0"/>
              <a:cs typeface="ＭＳ Ｐゴシック" charset="0"/>
            </a:endParaRPr>
          </a:p>
        </p:txBody>
      </p:sp>
      <p:sp>
        <p:nvSpPr>
          <p:cNvPr id="214" name="Rectangle 23"/>
          <p:cNvSpPr>
            <a:spLocks noChangeArrowheads="1"/>
          </p:cNvSpPr>
          <p:nvPr/>
        </p:nvSpPr>
        <p:spPr bwMode="auto">
          <a:xfrm rot="-5400000">
            <a:off x="-309562" y="2320719"/>
            <a:ext cx="21542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4400" eaLnBrk="0" fontAlgn="base" hangingPunct="0">
              <a:spcBef>
                <a:spcPct val="0"/>
              </a:spcBef>
              <a:spcAft>
                <a:spcPct val="0"/>
              </a:spcAft>
            </a:pPr>
            <a:r>
              <a:rPr lang="en-AU" sz="2200">
                <a:solidFill>
                  <a:srgbClr val="000000"/>
                </a:solidFill>
                <a:latin typeface="Calibri" charset="0"/>
                <a:ea typeface="ＭＳ Ｐゴシック" charset="0"/>
                <a:cs typeface="ＭＳ Ｐゴシック" charset="0"/>
              </a:rPr>
              <a:t>% of Children</a:t>
            </a:r>
            <a:endParaRPr lang="en-AU" sz="2400">
              <a:solidFill>
                <a:srgbClr val="000000"/>
              </a:solidFill>
              <a:latin typeface="Calibri" charset="0"/>
              <a:ea typeface="ＭＳ Ｐゴシック" charset="0"/>
              <a:cs typeface="ＭＳ Ｐゴシック" charset="0"/>
            </a:endParaRPr>
          </a:p>
        </p:txBody>
      </p:sp>
      <p:sp>
        <p:nvSpPr>
          <p:cNvPr id="215" name="AutoShape 24"/>
          <p:cNvSpPr>
            <a:spLocks noChangeArrowheads="1"/>
          </p:cNvSpPr>
          <p:nvPr/>
        </p:nvSpPr>
        <p:spPr bwMode="auto">
          <a:xfrm>
            <a:off x="3873502" y="4267200"/>
            <a:ext cx="2584450" cy="457200"/>
          </a:xfrm>
          <a:prstGeom prst="leftRightArrow">
            <a:avLst>
              <a:gd name="adj1" fmla="val 50000"/>
              <a:gd name="adj2" fmla="val 83333"/>
            </a:avLst>
          </a:prstGeom>
          <a:solidFill>
            <a:srgbClr val="C0504D"/>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srgbClr val="000000"/>
              </a:solidFill>
              <a:latin typeface="Calibri" charset="0"/>
              <a:ea typeface="ＭＳ Ｐゴシック" charset="0"/>
              <a:cs typeface="ＭＳ Ｐゴシック" charset="0"/>
            </a:endParaRPr>
          </a:p>
        </p:txBody>
      </p:sp>
      <p:sp>
        <p:nvSpPr>
          <p:cNvPr id="216" name="Text Box 25"/>
          <p:cNvSpPr txBox="1">
            <a:spLocks noChangeArrowheads="1"/>
          </p:cNvSpPr>
          <p:nvPr/>
        </p:nvSpPr>
        <p:spPr bwMode="auto">
          <a:xfrm>
            <a:off x="4699992" y="3176141"/>
            <a:ext cx="138417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AU" sz="2000" dirty="0" smtClean="0">
                <a:solidFill>
                  <a:srgbClr val="000000"/>
                </a:solidFill>
                <a:latin typeface="Calibri" charset="0"/>
              </a:rPr>
              <a:t>Gap</a:t>
            </a:r>
            <a:endParaRPr lang="en-AU" dirty="0">
              <a:solidFill>
                <a:srgbClr val="000000"/>
              </a:solidFill>
              <a:latin typeface="Calibri" charset="0"/>
            </a:endParaRPr>
          </a:p>
        </p:txBody>
      </p:sp>
      <p:sp>
        <p:nvSpPr>
          <p:cNvPr id="222" name="Rectangle 38"/>
          <p:cNvSpPr>
            <a:spLocks noChangeArrowheads="1"/>
          </p:cNvSpPr>
          <p:nvPr/>
        </p:nvSpPr>
        <p:spPr bwMode="auto">
          <a:xfrm>
            <a:off x="3716429" y="5551268"/>
            <a:ext cx="25117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en-AU" sz="2600" dirty="0">
                <a:solidFill>
                  <a:srgbClr val="000000"/>
                </a:solidFill>
                <a:latin typeface="Calibri" charset="0"/>
                <a:ea typeface="ＭＳ Ｐゴシック" charset="0"/>
                <a:cs typeface="ＭＳ Ｐゴシック" charset="0"/>
              </a:rPr>
              <a:t>Outcome measure</a:t>
            </a:r>
            <a:endParaRPr lang="en-AU" sz="2400" dirty="0">
              <a:solidFill>
                <a:srgbClr val="000000"/>
              </a:solidFill>
              <a:latin typeface="Calibri" charset="0"/>
              <a:ea typeface="ＭＳ Ｐゴシック" charset="0"/>
              <a:cs typeface="ＭＳ Ｐゴシック" charset="0"/>
            </a:endParaRPr>
          </a:p>
        </p:txBody>
      </p:sp>
      <p:cxnSp>
        <p:nvCxnSpPr>
          <p:cNvPr id="223" name="Straight Connector 222"/>
          <p:cNvCxnSpPr/>
          <p:nvPr/>
        </p:nvCxnSpPr>
        <p:spPr>
          <a:xfrm flipH="1" flipV="1">
            <a:off x="5168900" y="1269926"/>
            <a:ext cx="1588" cy="364497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24" name="TextBox 223"/>
          <p:cNvSpPr txBox="1"/>
          <p:nvPr/>
        </p:nvSpPr>
        <p:spPr>
          <a:xfrm>
            <a:off x="4806126" y="4936925"/>
            <a:ext cx="728723" cy="369332"/>
          </a:xfrm>
          <a:prstGeom prst="rect">
            <a:avLst/>
          </a:prstGeom>
          <a:noFill/>
        </p:spPr>
        <p:txBody>
          <a:bodyPr wrap="none" rtlCol="0">
            <a:spAutoFit/>
          </a:bodyPr>
          <a:lstStyle/>
          <a:p>
            <a:r>
              <a:rPr lang="en-US" dirty="0" smtClean="0"/>
              <a:t>Mean</a:t>
            </a:r>
            <a:endParaRPr lang="en-US" dirty="0"/>
          </a:p>
        </p:txBody>
      </p:sp>
      <p:sp>
        <p:nvSpPr>
          <p:cNvPr id="220" name="Line 32"/>
          <p:cNvSpPr>
            <a:spLocks noChangeShapeType="1"/>
          </p:cNvSpPr>
          <p:nvPr/>
        </p:nvSpPr>
        <p:spPr bwMode="auto">
          <a:xfrm>
            <a:off x="6589713" y="1790700"/>
            <a:ext cx="0" cy="3124200"/>
          </a:xfrm>
          <a:prstGeom prst="line">
            <a:avLst/>
          </a:prstGeom>
          <a:noFill/>
          <a:ln w="50800">
            <a:solidFill>
              <a:srgbClr val="FF0000"/>
            </a:solidFill>
            <a:round/>
            <a:headEnd/>
            <a:tailEnd/>
          </a:ln>
        </p:spPr>
        <p:txBody>
          <a:bodyPr wrap="none" anchor="ct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221" name="Line 33"/>
          <p:cNvSpPr>
            <a:spLocks noChangeShapeType="1"/>
          </p:cNvSpPr>
          <p:nvPr/>
        </p:nvSpPr>
        <p:spPr bwMode="auto">
          <a:xfrm>
            <a:off x="3770313" y="1785516"/>
            <a:ext cx="0" cy="3124200"/>
          </a:xfrm>
          <a:prstGeom prst="line">
            <a:avLst/>
          </a:prstGeom>
          <a:noFill/>
          <a:ln w="50800">
            <a:solidFill>
              <a:srgbClr val="FF0000"/>
            </a:solidFill>
            <a:round/>
            <a:headEnd/>
            <a:tailEnd/>
          </a:ln>
        </p:spPr>
        <p:txBody>
          <a:bodyPr wrap="none" anchor="ct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839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Arc 29"/>
          <p:cNvSpPr>
            <a:spLocks/>
          </p:cNvSpPr>
          <p:nvPr/>
        </p:nvSpPr>
        <p:spPr bwMode="auto">
          <a:xfrm flipH="1">
            <a:off x="3770314" y="1703388"/>
            <a:ext cx="2819400" cy="1641476"/>
          </a:xfrm>
          <a:custGeom>
            <a:avLst/>
            <a:gdLst>
              <a:gd name="T0" fmla="*/ 0 w 43200"/>
              <a:gd name="T1" fmla="*/ 0 h 22738"/>
              <a:gd name="T2" fmla="*/ 0 w 43200"/>
              <a:gd name="T3" fmla="*/ 0 h 22738"/>
              <a:gd name="T4" fmla="*/ 0 w 43200"/>
              <a:gd name="T5" fmla="*/ 0 h 22738"/>
              <a:gd name="T6" fmla="*/ 0 60000 65536"/>
              <a:gd name="T7" fmla="*/ 0 60000 65536"/>
              <a:gd name="T8" fmla="*/ 0 60000 65536"/>
              <a:gd name="T9" fmla="*/ 0 w 43200"/>
              <a:gd name="T10" fmla="*/ 0 h 22738"/>
              <a:gd name="T11" fmla="*/ 43200 w 43200"/>
              <a:gd name="T12" fmla="*/ 22738 h 22738"/>
            </a:gdLst>
            <a:ahLst/>
            <a:cxnLst>
              <a:cxn ang="T6">
                <a:pos x="T0" y="T1"/>
              </a:cxn>
              <a:cxn ang="T7">
                <a:pos x="T2" y="T3"/>
              </a:cxn>
              <a:cxn ang="T8">
                <a:pos x="T4" y="T5"/>
              </a:cxn>
            </a:cxnLst>
            <a:rect l="T9" t="T10" r="T11" b="T12"/>
            <a:pathLst>
              <a:path w="43200" h="22738" fill="none" extrusionOk="0">
                <a:moveTo>
                  <a:pt x="0" y="21537"/>
                </a:moveTo>
                <a:cubicBezTo>
                  <a:pt x="34" y="9632"/>
                  <a:pt x="9695" y="-1"/>
                  <a:pt x="21600" y="-1"/>
                </a:cubicBezTo>
                <a:cubicBezTo>
                  <a:pt x="33529" y="0"/>
                  <a:pt x="43200" y="9670"/>
                  <a:pt x="43200" y="21600"/>
                </a:cubicBezTo>
                <a:cubicBezTo>
                  <a:pt x="43200" y="21979"/>
                  <a:pt x="43189" y="22358"/>
                  <a:pt x="43170" y="22738"/>
                </a:cubicBezTo>
              </a:path>
              <a:path w="43200" h="22738" stroke="0" extrusionOk="0">
                <a:moveTo>
                  <a:pt x="0" y="21537"/>
                </a:moveTo>
                <a:cubicBezTo>
                  <a:pt x="34" y="9632"/>
                  <a:pt x="9695" y="-1"/>
                  <a:pt x="21600" y="-1"/>
                </a:cubicBezTo>
                <a:cubicBezTo>
                  <a:pt x="33529" y="0"/>
                  <a:pt x="43200" y="9670"/>
                  <a:pt x="43200" y="21600"/>
                </a:cubicBezTo>
                <a:cubicBezTo>
                  <a:pt x="43200" y="21979"/>
                  <a:pt x="43189" y="22358"/>
                  <a:pt x="43170" y="22738"/>
                </a:cubicBezTo>
                <a:lnTo>
                  <a:pt x="21600" y="21600"/>
                </a:lnTo>
                <a:lnTo>
                  <a:pt x="0" y="21537"/>
                </a:lnTo>
                <a:close/>
              </a:path>
            </a:pathLst>
          </a:custGeom>
          <a:noFill/>
          <a:ln w="508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25" name="Arc 27"/>
          <p:cNvSpPr>
            <a:spLocks/>
          </p:cNvSpPr>
          <p:nvPr/>
        </p:nvSpPr>
        <p:spPr bwMode="auto">
          <a:xfrm flipH="1" flipV="1">
            <a:off x="6589713" y="3344863"/>
            <a:ext cx="1752600" cy="1531938"/>
          </a:xfrm>
          <a:custGeom>
            <a:avLst/>
            <a:gdLst>
              <a:gd name="T0" fmla="*/ 0 w 22993"/>
              <a:gd name="T1" fmla="*/ 0 h 21600"/>
              <a:gd name="T2" fmla="*/ 0 w 22993"/>
              <a:gd name="T3" fmla="*/ 0 h 21600"/>
              <a:gd name="T4" fmla="*/ 0 w 22993"/>
              <a:gd name="T5" fmla="*/ 0 h 21600"/>
              <a:gd name="T6" fmla="*/ 0 60000 65536"/>
              <a:gd name="T7" fmla="*/ 0 60000 65536"/>
              <a:gd name="T8" fmla="*/ 0 60000 65536"/>
              <a:gd name="T9" fmla="*/ 0 w 22993"/>
              <a:gd name="T10" fmla="*/ 0 h 21600"/>
              <a:gd name="T11" fmla="*/ 22993 w 22993"/>
              <a:gd name="T12" fmla="*/ 21600 h 21600"/>
            </a:gdLst>
            <a:ahLst/>
            <a:cxnLst>
              <a:cxn ang="T6">
                <a:pos x="T0" y="T1"/>
              </a:cxn>
              <a:cxn ang="T7">
                <a:pos x="T2" y="T3"/>
              </a:cxn>
              <a:cxn ang="T8">
                <a:pos x="T4" y="T5"/>
              </a:cxn>
            </a:cxnLst>
            <a:rect l="T9" t="T10" r="T11" b="T12"/>
            <a:pathLst>
              <a:path w="22993" h="21600" fill="none" extrusionOk="0">
                <a:moveTo>
                  <a:pt x="-1" y="44"/>
                </a:moveTo>
                <a:cubicBezTo>
                  <a:pt x="463" y="14"/>
                  <a:pt x="928" y="-1"/>
                  <a:pt x="1393" y="-1"/>
                </a:cubicBezTo>
                <a:cubicBezTo>
                  <a:pt x="13322" y="-1"/>
                  <a:pt x="22993" y="9670"/>
                  <a:pt x="22993" y="21600"/>
                </a:cubicBezTo>
              </a:path>
              <a:path w="22993" h="21600" stroke="0" extrusionOk="0">
                <a:moveTo>
                  <a:pt x="-1" y="44"/>
                </a:moveTo>
                <a:cubicBezTo>
                  <a:pt x="463" y="14"/>
                  <a:pt x="928" y="-1"/>
                  <a:pt x="1393" y="-1"/>
                </a:cubicBezTo>
                <a:cubicBezTo>
                  <a:pt x="13322" y="-1"/>
                  <a:pt x="22993" y="9670"/>
                  <a:pt x="22993" y="21600"/>
                </a:cubicBezTo>
                <a:lnTo>
                  <a:pt x="1393" y="21600"/>
                </a:lnTo>
                <a:lnTo>
                  <a:pt x="-1" y="44"/>
                </a:lnTo>
                <a:close/>
              </a:path>
            </a:pathLst>
          </a:custGeom>
          <a:noFill/>
          <a:ln w="508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193" name="Line 2"/>
          <p:cNvSpPr>
            <a:spLocks noChangeShapeType="1"/>
          </p:cNvSpPr>
          <p:nvPr/>
        </p:nvSpPr>
        <p:spPr bwMode="auto">
          <a:xfrm>
            <a:off x="1295402" y="660400"/>
            <a:ext cx="1588" cy="4254500"/>
          </a:xfrm>
          <a:prstGeom prst="line">
            <a:avLst/>
          </a:prstGeom>
          <a:noFill/>
          <a:ln w="9525">
            <a:solidFill>
              <a:schemeClr val="tx1"/>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4" name="Line 3"/>
          <p:cNvSpPr>
            <a:spLocks noChangeShapeType="1"/>
          </p:cNvSpPr>
          <p:nvPr/>
        </p:nvSpPr>
        <p:spPr bwMode="auto">
          <a:xfrm>
            <a:off x="1216027" y="4914900"/>
            <a:ext cx="79375"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5" name="Line 4"/>
          <p:cNvSpPr>
            <a:spLocks noChangeShapeType="1"/>
          </p:cNvSpPr>
          <p:nvPr/>
        </p:nvSpPr>
        <p:spPr bwMode="auto">
          <a:xfrm>
            <a:off x="1216027" y="4060825"/>
            <a:ext cx="79375"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6" name="Line 5"/>
          <p:cNvSpPr>
            <a:spLocks noChangeShapeType="1"/>
          </p:cNvSpPr>
          <p:nvPr/>
        </p:nvSpPr>
        <p:spPr bwMode="auto">
          <a:xfrm>
            <a:off x="1216027" y="3214692"/>
            <a:ext cx="79375" cy="1587"/>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7" name="Line 6"/>
          <p:cNvSpPr>
            <a:spLocks noChangeShapeType="1"/>
          </p:cNvSpPr>
          <p:nvPr/>
        </p:nvSpPr>
        <p:spPr bwMode="auto">
          <a:xfrm>
            <a:off x="1216027" y="2360617"/>
            <a:ext cx="79375" cy="1587"/>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8" name="Line 7"/>
          <p:cNvSpPr>
            <a:spLocks noChangeShapeType="1"/>
          </p:cNvSpPr>
          <p:nvPr/>
        </p:nvSpPr>
        <p:spPr bwMode="auto">
          <a:xfrm>
            <a:off x="1216027" y="1514475"/>
            <a:ext cx="79375"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9" name="Line 8"/>
          <p:cNvSpPr>
            <a:spLocks noChangeShapeType="1"/>
          </p:cNvSpPr>
          <p:nvPr/>
        </p:nvSpPr>
        <p:spPr bwMode="auto">
          <a:xfrm>
            <a:off x="1216027" y="660400"/>
            <a:ext cx="79375"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200" name="Line 9"/>
          <p:cNvSpPr>
            <a:spLocks noChangeShapeType="1"/>
          </p:cNvSpPr>
          <p:nvPr/>
        </p:nvSpPr>
        <p:spPr bwMode="auto">
          <a:xfrm>
            <a:off x="1295402" y="4914900"/>
            <a:ext cx="7289910"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201" name="Line 10"/>
          <p:cNvSpPr>
            <a:spLocks noChangeShapeType="1"/>
          </p:cNvSpPr>
          <p:nvPr/>
        </p:nvSpPr>
        <p:spPr bwMode="auto">
          <a:xfrm flipV="1">
            <a:off x="1295402"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2" name="Line 11"/>
          <p:cNvSpPr>
            <a:spLocks noChangeShapeType="1"/>
          </p:cNvSpPr>
          <p:nvPr/>
        </p:nvSpPr>
        <p:spPr bwMode="auto">
          <a:xfrm flipV="1">
            <a:off x="1939925"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3" name="Line 12"/>
          <p:cNvSpPr>
            <a:spLocks noChangeShapeType="1"/>
          </p:cNvSpPr>
          <p:nvPr/>
        </p:nvSpPr>
        <p:spPr bwMode="auto">
          <a:xfrm flipV="1">
            <a:off x="2584450"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4" name="Line 13"/>
          <p:cNvSpPr>
            <a:spLocks noChangeShapeType="1"/>
          </p:cNvSpPr>
          <p:nvPr/>
        </p:nvSpPr>
        <p:spPr bwMode="auto">
          <a:xfrm flipV="1">
            <a:off x="3227390"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5" name="Line 14"/>
          <p:cNvSpPr>
            <a:spLocks noChangeShapeType="1"/>
          </p:cNvSpPr>
          <p:nvPr/>
        </p:nvSpPr>
        <p:spPr bwMode="auto">
          <a:xfrm flipV="1">
            <a:off x="3871915"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6" name="Line 15"/>
          <p:cNvSpPr>
            <a:spLocks noChangeShapeType="1"/>
          </p:cNvSpPr>
          <p:nvPr/>
        </p:nvSpPr>
        <p:spPr bwMode="auto">
          <a:xfrm flipV="1">
            <a:off x="4525965"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7" name="Line 16"/>
          <p:cNvSpPr>
            <a:spLocks noChangeShapeType="1"/>
          </p:cNvSpPr>
          <p:nvPr/>
        </p:nvSpPr>
        <p:spPr bwMode="auto">
          <a:xfrm flipV="1">
            <a:off x="5168900"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8" name="Line 17"/>
          <p:cNvSpPr>
            <a:spLocks noChangeShapeType="1"/>
          </p:cNvSpPr>
          <p:nvPr/>
        </p:nvSpPr>
        <p:spPr bwMode="auto">
          <a:xfrm flipV="1">
            <a:off x="5813426"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9" name="Line 18"/>
          <p:cNvSpPr>
            <a:spLocks noChangeShapeType="1"/>
          </p:cNvSpPr>
          <p:nvPr/>
        </p:nvSpPr>
        <p:spPr bwMode="auto">
          <a:xfrm flipV="1">
            <a:off x="6457952"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10" name="Line 19"/>
          <p:cNvSpPr>
            <a:spLocks noChangeShapeType="1"/>
          </p:cNvSpPr>
          <p:nvPr/>
        </p:nvSpPr>
        <p:spPr bwMode="auto">
          <a:xfrm flipV="1">
            <a:off x="7100890"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11" name="Line 20"/>
          <p:cNvSpPr>
            <a:spLocks noChangeShapeType="1"/>
          </p:cNvSpPr>
          <p:nvPr/>
        </p:nvSpPr>
        <p:spPr bwMode="auto">
          <a:xfrm flipV="1">
            <a:off x="7745415"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12" name="Rectangle 21"/>
          <p:cNvSpPr>
            <a:spLocks noChangeArrowheads="1"/>
          </p:cNvSpPr>
          <p:nvPr/>
        </p:nvSpPr>
        <p:spPr bwMode="auto">
          <a:xfrm>
            <a:off x="1374778" y="5116513"/>
            <a:ext cx="4103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en-AU" sz="1900">
                <a:solidFill>
                  <a:srgbClr val="000000"/>
                </a:solidFill>
                <a:latin typeface="Calibri" charset="0"/>
                <a:ea typeface="ＭＳ Ｐゴシック" charset="0"/>
                <a:cs typeface="ＭＳ Ｐゴシック" charset="0"/>
              </a:rPr>
              <a:t>Low</a:t>
            </a:r>
            <a:endParaRPr lang="en-AU" sz="2400">
              <a:solidFill>
                <a:srgbClr val="000000"/>
              </a:solidFill>
              <a:latin typeface="Calibri" charset="0"/>
              <a:ea typeface="ＭＳ Ｐゴシック" charset="0"/>
              <a:cs typeface="ＭＳ Ｐゴシック" charset="0"/>
            </a:endParaRPr>
          </a:p>
        </p:txBody>
      </p:sp>
      <p:sp>
        <p:nvSpPr>
          <p:cNvPr id="213" name="Rectangle 22"/>
          <p:cNvSpPr>
            <a:spLocks noChangeArrowheads="1"/>
          </p:cNvSpPr>
          <p:nvPr/>
        </p:nvSpPr>
        <p:spPr bwMode="auto">
          <a:xfrm>
            <a:off x="7140577" y="5116513"/>
            <a:ext cx="45043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en-AU" sz="1900">
                <a:solidFill>
                  <a:srgbClr val="000000"/>
                </a:solidFill>
                <a:latin typeface="Calibri" charset="0"/>
                <a:ea typeface="ＭＳ Ｐゴシック" charset="0"/>
                <a:cs typeface="ＭＳ Ｐゴシック" charset="0"/>
              </a:rPr>
              <a:t>High</a:t>
            </a:r>
            <a:endParaRPr lang="en-AU" sz="2400">
              <a:solidFill>
                <a:srgbClr val="000000"/>
              </a:solidFill>
              <a:latin typeface="Calibri" charset="0"/>
              <a:ea typeface="ＭＳ Ｐゴシック" charset="0"/>
              <a:cs typeface="ＭＳ Ｐゴシック" charset="0"/>
            </a:endParaRPr>
          </a:p>
        </p:txBody>
      </p:sp>
      <p:sp>
        <p:nvSpPr>
          <p:cNvPr id="214" name="Rectangle 23"/>
          <p:cNvSpPr>
            <a:spLocks noChangeArrowheads="1"/>
          </p:cNvSpPr>
          <p:nvPr/>
        </p:nvSpPr>
        <p:spPr bwMode="auto">
          <a:xfrm rot="-5400000">
            <a:off x="-309562" y="2320719"/>
            <a:ext cx="21542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4400" eaLnBrk="0" fontAlgn="base" hangingPunct="0">
              <a:spcBef>
                <a:spcPct val="0"/>
              </a:spcBef>
              <a:spcAft>
                <a:spcPct val="0"/>
              </a:spcAft>
            </a:pPr>
            <a:r>
              <a:rPr lang="en-AU" sz="2200">
                <a:solidFill>
                  <a:srgbClr val="000000"/>
                </a:solidFill>
                <a:latin typeface="Calibri" charset="0"/>
                <a:ea typeface="ＭＳ Ｐゴシック" charset="0"/>
                <a:cs typeface="ＭＳ Ｐゴシック" charset="0"/>
              </a:rPr>
              <a:t>% of Children</a:t>
            </a:r>
            <a:endParaRPr lang="en-AU" sz="2400">
              <a:solidFill>
                <a:srgbClr val="000000"/>
              </a:solidFill>
              <a:latin typeface="Calibri" charset="0"/>
              <a:ea typeface="ＭＳ Ｐゴシック" charset="0"/>
              <a:cs typeface="ＭＳ Ｐゴシック" charset="0"/>
            </a:endParaRPr>
          </a:p>
        </p:txBody>
      </p:sp>
      <p:sp>
        <p:nvSpPr>
          <p:cNvPr id="215" name="AutoShape 24"/>
          <p:cNvSpPr>
            <a:spLocks noChangeArrowheads="1"/>
          </p:cNvSpPr>
          <p:nvPr/>
        </p:nvSpPr>
        <p:spPr bwMode="auto">
          <a:xfrm>
            <a:off x="3873502" y="4267200"/>
            <a:ext cx="2584450" cy="457200"/>
          </a:xfrm>
          <a:prstGeom prst="leftRightArrow">
            <a:avLst>
              <a:gd name="adj1" fmla="val 50000"/>
              <a:gd name="adj2" fmla="val 83333"/>
            </a:avLst>
          </a:prstGeom>
          <a:solidFill>
            <a:srgbClr val="C0504D"/>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srgbClr val="000000"/>
              </a:solidFill>
              <a:latin typeface="Calibri" charset="0"/>
              <a:ea typeface="ＭＳ Ｐゴシック" charset="0"/>
              <a:cs typeface="ＭＳ Ｐゴシック" charset="0"/>
            </a:endParaRPr>
          </a:p>
        </p:txBody>
      </p:sp>
      <p:sp>
        <p:nvSpPr>
          <p:cNvPr id="222" name="Rectangle 38"/>
          <p:cNvSpPr>
            <a:spLocks noChangeArrowheads="1"/>
          </p:cNvSpPr>
          <p:nvPr/>
        </p:nvSpPr>
        <p:spPr bwMode="auto">
          <a:xfrm>
            <a:off x="3716429" y="5551268"/>
            <a:ext cx="25117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en-AU" sz="2600" dirty="0">
                <a:solidFill>
                  <a:srgbClr val="000000"/>
                </a:solidFill>
                <a:latin typeface="Calibri" charset="0"/>
                <a:ea typeface="ＭＳ Ｐゴシック" charset="0"/>
                <a:cs typeface="ＭＳ Ｐゴシック" charset="0"/>
              </a:rPr>
              <a:t>Outcome measure</a:t>
            </a:r>
            <a:endParaRPr lang="en-AU" sz="2400" dirty="0">
              <a:solidFill>
                <a:srgbClr val="000000"/>
              </a:solidFill>
              <a:latin typeface="Calibri" charset="0"/>
              <a:ea typeface="ＭＳ Ｐゴシック" charset="0"/>
              <a:cs typeface="ＭＳ Ｐゴシック" charset="0"/>
            </a:endParaRPr>
          </a:p>
        </p:txBody>
      </p:sp>
      <p:cxnSp>
        <p:nvCxnSpPr>
          <p:cNvPr id="223" name="Straight Connector 222"/>
          <p:cNvCxnSpPr/>
          <p:nvPr/>
        </p:nvCxnSpPr>
        <p:spPr>
          <a:xfrm flipH="1" flipV="1">
            <a:off x="5168900" y="1269926"/>
            <a:ext cx="1588" cy="364497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24" name="TextBox 223"/>
          <p:cNvSpPr txBox="1"/>
          <p:nvPr/>
        </p:nvSpPr>
        <p:spPr>
          <a:xfrm>
            <a:off x="4806126" y="4936925"/>
            <a:ext cx="728723" cy="369332"/>
          </a:xfrm>
          <a:prstGeom prst="rect">
            <a:avLst/>
          </a:prstGeom>
          <a:noFill/>
        </p:spPr>
        <p:txBody>
          <a:bodyPr wrap="none" rtlCol="0">
            <a:spAutoFit/>
          </a:bodyPr>
          <a:lstStyle/>
          <a:p>
            <a:r>
              <a:rPr lang="en-US" dirty="0" smtClean="0"/>
              <a:t>Mean</a:t>
            </a:r>
            <a:endParaRPr lang="en-US" dirty="0"/>
          </a:p>
        </p:txBody>
      </p:sp>
      <p:sp>
        <p:nvSpPr>
          <p:cNvPr id="227" name="Arc 27"/>
          <p:cNvSpPr>
            <a:spLocks/>
          </p:cNvSpPr>
          <p:nvPr/>
        </p:nvSpPr>
        <p:spPr bwMode="auto">
          <a:xfrm flipV="1">
            <a:off x="2017716" y="4548007"/>
            <a:ext cx="1503229" cy="328797"/>
          </a:xfrm>
          <a:custGeom>
            <a:avLst/>
            <a:gdLst>
              <a:gd name="T0" fmla="*/ 0 w 22993"/>
              <a:gd name="T1" fmla="*/ 0 h 21600"/>
              <a:gd name="T2" fmla="*/ 0 w 22993"/>
              <a:gd name="T3" fmla="*/ 0 h 21600"/>
              <a:gd name="T4" fmla="*/ 0 w 22993"/>
              <a:gd name="T5" fmla="*/ 0 h 21600"/>
              <a:gd name="T6" fmla="*/ 0 60000 65536"/>
              <a:gd name="T7" fmla="*/ 0 60000 65536"/>
              <a:gd name="T8" fmla="*/ 0 60000 65536"/>
              <a:gd name="T9" fmla="*/ 0 w 22993"/>
              <a:gd name="T10" fmla="*/ 0 h 21600"/>
              <a:gd name="T11" fmla="*/ 22993 w 22993"/>
              <a:gd name="T12" fmla="*/ 21600 h 21600"/>
            </a:gdLst>
            <a:ahLst/>
            <a:cxnLst>
              <a:cxn ang="T6">
                <a:pos x="T0" y="T1"/>
              </a:cxn>
              <a:cxn ang="T7">
                <a:pos x="T2" y="T3"/>
              </a:cxn>
              <a:cxn ang="T8">
                <a:pos x="T4" y="T5"/>
              </a:cxn>
            </a:cxnLst>
            <a:rect l="T9" t="T10" r="T11" b="T12"/>
            <a:pathLst>
              <a:path w="22993" h="21600" fill="none" extrusionOk="0">
                <a:moveTo>
                  <a:pt x="-1" y="44"/>
                </a:moveTo>
                <a:cubicBezTo>
                  <a:pt x="463" y="14"/>
                  <a:pt x="928" y="-1"/>
                  <a:pt x="1393" y="-1"/>
                </a:cubicBezTo>
                <a:cubicBezTo>
                  <a:pt x="13322" y="-1"/>
                  <a:pt x="22993" y="9670"/>
                  <a:pt x="22993" y="21600"/>
                </a:cubicBezTo>
              </a:path>
              <a:path w="22993" h="21600" stroke="0" extrusionOk="0">
                <a:moveTo>
                  <a:pt x="-1" y="44"/>
                </a:moveTo>
                <a:cubicBezTo>
                  <a:pt x="463" y="14"/>
                  <a:pt x="928" y="-1"/>
                  <a:pt x="1393" y="-1"/>
                </a:cubicBezTo>
                <a:cubicBezTo>
                  <a:pt x="13322" y="-1"/>
                  <a:pt x="22993" y="9670"/>
                  <a:pt x="22993" y="21600"/>
                </a:cubicBezTo>
                <a:lnTo>
                  <a:pt x="1393" y="21600"/>
                </a:lnTo>
                <a:lnTo>
                  <a:pt x="-1" y="44"/>
                </a:lnTo>
                <a:close/>
              </a:path>
            </a:pathLst>
          </a:custGeom>
          <a:noFill/>
          <a:ln w="508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lIns="91388" tIns="45696" rIns="91388" bIns="45696" anchor="ctr"/>
          <a:lstStyle/>
          <a:p>
            <a:pPr defTabSz="913896"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28" name="Freeform 28"/>
          <p:cNvSpPr>
            <a:spLocks/>
          </p:cNvSpPr>
          <p:nvPr/>
        </p:nvSpPr>
        <p:spPr bwMode="auto">
          <a:xfrm>
            <a:off x="3520946" y="3255752"/>
            <a:ext cx="249371" cy="1295400"/>
          </a:xfrm>
          <a:custGeom>
            <a:avLst/>
            <a:gdLst>
              <a:gd name="T0" fmla="*/ 0 w 480"/>
              <a:gd name="T1" fmla="*/ 304389 h 576"/>
              <a:gd name="T2" fmla="*/ 1 w 480"/>
              <a:gd name="T3" fmla="*/ 177483 h 576"/>
              <a:gd name="T4" fmla="*/ 1 w 480"/>
              <a:gd name="T5" fmla="*/ 0 h 576"/>
              <a:gd name="T6" fmla="*/ 0 60000 65536"/>
              <a:gd name="T7" fmla="*/ 0 60000 65536"/>
              <a:gd name="T8" fmla="*/ 0 60000 65536"/>
              <a:gd name="T9" fmla="*/ 0 w 480"/>
              <a:gd name="T10" fmla="*/ 0 h 576"/>
              <a:gd name="T11" fmla="*/ 480 w 480"/>
              <a:gd name="T12" fmla="*/ 576 h 576"/>
            </a:gdLst>
            <a:ahLst/>
            <a:cxnLst>
              <a:cxn ang="T6">
                <a:pos x="T0" y="T1"/>
              </a:cxn>
              <a:cxn ang="T7">
                <a:pos x="T2" y="T3"/>
              </a:cxn>
              <a:cxn ang="T8">
                <a:pos x="T4" y="T5"/>
              </a:cxn>
            </a:cxnLst>
            <a:rect l="T9" t="T10" r="T11" b="T12"/>
            <a:pathLst>
              <a:path w="480" h="576">
                <a:moveTo>
                  <a:pt x="0" y="576"/>
                </a:moveTo>
                <a:cubicBezTo>
                  <a:pt x="104" y="504"/>
                  <a:pt x="208" y="432"/>
                  <a:pt x="288" y="336"/>
                </a:cubicBezTo>
                <a:cubicBezTo>
                  <a:pt x="368" y="240"/>
                  <a:pt x="424" y="120"/>
                  <a:pt x="480" y="0"/>
                </a:cubicBezTo>
              </a:path>
            </a:pathLst>
          </a:custGeom>
          <a:noFill/>
          <a:ln w="508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lIns="91388" tIns="45696" rIns="91388" bIns="45696" anchor="ctr"/>
          <a:lstStyle/>
          <a:p>
            <a:pPr defTabSz="913896"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20" name="Line 32"/>
          <p:cNvSpPr>
            <a:spLocks noChangeShapeType="1"/>
          </p:cNvSpPr>
          <p:nvPr/>
        </p:nvSpPr>
        <p:spPr bwMode="auto">
          <a:xfrm>
            <a:off x="6589713" y="1790700"/>
            <a:ext cx="0" cy="3124200"/>
          </a:xfrm>
          <a:prstGeom prst="line">
            <a:avLst/>
          </a:prstGeom>
          <a:noFill/>
          <a:ln w="50800">
            <a:solidFill>
              <a:srgbClr val="FF0000"/>
            </a:solidFill>
            <a:round/>
            <a:headEnd/>
            <a:tailEnd/>
          </a:ln>
        </p:spPr>
        <p:txBody>
          <a:bodyPr wrap="none" anchor="ct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221" name="Line 33"/>
          <p:cNvSpPr>
            <a:spLocks noChangeShapeType="1"/>
          </p:cNvSpPr>
          <p:nvPr/>
        </p:nvSpPr>
        <p:spPr bwMode="auto">
          <a:xfrm>
            <a:off x="3770313" y="1785516"/>
            <a:ext cx="0" cy="3124200"/>
          </a:xfrm>
          <a:prstGeom prst="line">
            <a:avLst/>
          </a:prstGeom>
          <a:noFill/>
          <a:ln w="50800">
            <a:solidFill>
              <a:srgbClr val="FF0000"/>
            </a:solidFill>
            <a:round/>
            <a:headEnd/>
            <a:tailEnd/>
          </a:ln>
        </p:spPr>
        <p:txBody>
          <a:bodyPr wrap="none" anchor="ct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229" name="Text Box 31"/>
          <p:cNvSpPr txBox="1">
            <a:spLocks noChangeArrowheads="1"/>
          </p:cNvSpPr>
          <p:nvPr/>
        </p:nvSpPr>
        <p:spPr bwMode="auto">
          <a:xfrm>
            <a:off x="2017713" y="1881009"/>
            <a:ext cx="1828800" cy="132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6" rIns="91388" bIns="45696">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3896" eaLnBrk="0" fontAlgn="base" hangingPunct="0">
              <a:spcBef>
                <a:spcPct val="50000"/>
              </a:spcBef>
              <a:spcAft>
                <a:spcPct val="0"/>
              </a:spcAft>
            </a:pPr>
            <a:r>
              <a:rPr lang="en-AU" sz="2000" dirty="0">
                <a:solidFill>
                  <a:srgbClr val="000000"/>
                </a:solidFill>
                <a:latin typeface="Calibri" charset="0"/>
              </a:rPr>
              <a:t>Targeted strategies decrease curve for vulnerable</a:t>
            </a:r>
            <a:endParaRPr lang="en-AU" dirty="0">
              <a:solidFill>
                <a:srgbClr val="000000"/>
              </a:solidFill>
              <a:latin typeface="Calibri" charset="0"/>
            </a:endParaRPr>
          </a:p>
        </p:txBody>
      </p:sp>
      <p:sp>
        <p:nvSpPr>
          <p:cNvPr id="230" name="AutoShape 37"/>
          <p:cNvSpPr>
            <a:spLocks noChangeArrowheads="1"/>
          </p:cNvSpPr>
          <p:nvPr/>
        </p:nvSpPr>
        <p:spPr bwMode="auto">
          <a:xfrm>
            <a:off x="2627313" y="3328803"/>
            <a:ext cx="381000" cy="1219200"/>
          </a:xfrm>
          <a:prstGeom prst="downArrow">
            <a:avLst>
              <a:gd name="adj1" fmla="val 50000"/>
              <a:gd name="adj2" fmla="val 80000"/>
            </a:avLst>
          </a:prstGeom>
          <a:solidFill>
            <a:srgbClr val="C0504D"/>
          </a:solidFill>
          <a:ln w="9525">
            <a:solidFill>
              <a:srgbClr val="FFFF99"/>
            </a:solidFill>
            <a:miter lim="800000"/>
            <a:headEnd/>
            <a:tailEnd/>
          </a:ln>
        </p:spPr>
        <p:txBody>
          <a:bodyPr wrap="none" lIns="91388" tIns="45696" rIns="91388" bIns="45696" anchor="ctr"/>
          <a:lstStyle/>
          <a:p>
            <a:pPr defTabSz="913896" eaLnBrk="0" fontAlgn="base" hangingPunct="0">
              <a:spcBef>
                <a:spcPct val="0"/>
              </a:spcBef>
              <a:spcAft>
                <a:spcPct val="0"/>
              </a:spcAft>
            </a:pPr>
            <a:endParaRPr lang="en-US">
              <a:solidFill>
                <a:srgbClr val="000000"/>
              </a:solidFill>
              <a:latin typeface="Calibri" charset="0"/>
              <a:ea typeface="ＭＳ Ｐゴシック" charset="0"/>
              <a:cs typeface="ＭＳ Ｐゴシック" charset="0"/>
            </a:endParaRPr>
          </a:p>
        </p:txBody>
      </p:sp>
      <p:sp>
        <p:nvSpPr>
          <p:cNvPr id="231" name="Text Box 25"/>
          <p:cNvSpPr txBox="1">
            <a:spLocks noChangeArrowheads="1"/>
          </p:cNvSpPr>
          <p:nvPr/>
        </p:nvSpPr>
        <p:spPr bwMode="auto">
          <a:xfrm>
            <a:off x="3873502" y="3630626"/>
            <a:ext cx="1600200" cy="70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6" rIns="91388" bIns="45696">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3896" eaLnBrk="0" fontAlgn="base" hangingPunct="0">
              <a:spcBef>
                <a:spcPct val="50000"/>
              </a:spcBef>
              <a:spcAft>
                <a:spcPct val="0"/>
              </a:spcAft>
            </a:pPr>
            <a:r>
              <a:rPr lang="en-AU" sz="2000" dirty="0">
                <a:solidFill>
                  <a:srgbClr val="000000"/>
                </a:solidFill>
                <a:latin typeface="Calibri" charset="0"/>
              </a:rPr>
              <a:t>Gap stays t</a:t>
            </a:r>
            <a:r>
              <a:rPr lang="en-US" sz="2000" dirty="0">
                <a:solidFill>
                  <a:srgbClr val="000000"/>
                </a:solidFill>
                <a:latin typeface="Calibri" charset="0"/>
              </a:rPr>
              <a:t>he</a:t>
            </a:r>
            <a:r>
              <a:rPr lang="en-AU" sz="2000" dirty="0">
                <a:solidFill>
                  <a:srgbClr val="000000"/>
                </a:solidFill>
                <a:latin typeface="Calibri" charset="0"/>
              </a:rPr>
              <a:t> same</a:t>
            </a:r>
            <a:endParaRPr lang="en-AU" dirty="0">
              <a:solidFill>
                <a:srgbClr val="000000"/>
              </a:solidFill>
              <a:latin typeface="Calibri" charset="0"/>
            </a:endParaRPr>
          </a:p>
        </p:txBody>
      </p:sp>
    </p:spTree>
    <p:extLst>
      <p:ext uri="{BB962C8B-B14F-4D97-AF65-F5344CB8AC3E}">
        <p14:creationId xmlns:p14="http://schemas.microsoft.com/office/powerpoint/2010/main" val="30657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3" name="Line 2"/>
          <p:cNvSpPr>
            <a:spLocks noChangeShapeType="1"/>
          </p:cNvSpPr>
          <p:nvPr/>
        </p:nvSpPr>
        <p:spPr bwMode="auto">
          <a:xfrm>
            <a:off x="1295402" y="660400"/>
            <a:ext cx="1588" cy="4254500"/>
          </a:xfrm>
          <a:prstGeom prst="line">
            <a:avLst/>
          </a:prstGeom>
          <a:noFill/>
          <a:ln w="9525">
            <a:solidFill>
              <a:schemeClr val="tx1"/>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4" name="Line 3"/>
          <p:cNvSpPr>
            <a:spLocks noChangeShapeType="1"/>
          </p:cNvSpPr>
          <p:nvPr/>
        </p:nvSpPr>
        <p:spPr bwMode="auto">
          <a:xfrm>
            <a:off x="1216027" y="4914900"/>
            <a:ext cx="79375"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5" name="Line 4"/>
          <p:cNvSpPr>
            <a:spLocks noChangeShapeType="1"/>
          </p:cNvSpPr>
          <p:nvPr/>
        </p:nvSpPr>
        <p:spPr bwMode="auto">
          <a:xfrm>
            <a:off x="1216027" y="4060825"/>
            <a:ext cx="79375"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6" name="Line 5"/>
          <p:cNvSpPr>
            <a:spLocks noChangeShapeType="1"/>
          </p:cNvSpPr>
          <p:nvPr/>
        </p:nvSpPr>
        <p:spPr bwMode="auto">
          <a:xfrm>
            <a:off x="1216027" y="3214692"/>
            <a:ext cx="79375" cy="1587"/>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7" name="Line 6"/>
          <p:cNvSpPr>
            <a:spLocks noChangeShapeType="1"/>
          </p:cNvSpPr>
          <p:nvPr/>
        </p:nvSpPr>
        <p:spPr bwMode="auto">
          <a:xfrm>
            <a:off x="1216027" y="2360617"/>
            <a:ext cx="79375" cy="1587"/>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8" name="Line 7"/>
          <p:cNvSpPr>
            <a:spLocks noChangeShapeType="1"/>
          </p:cNvSpPr>
          <p:nvPr/>
        </p:nvSpPr>
        <p:spPr bwMode="auto">
          <a:xfrm>
            <a:off x="1216027" y="1514475"/>
            <a:ext cx="79375"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199" name="Line 8"/>
          <p:cNvSpPr>
            <a:spLocks noChangeShapeType="1"/>
          </p:cNvSpPr>
          <p:nvPr/>
        </p:nvSpPr>
        <p:spPr bwMode="auto">
          <a:xfrm>
            <a:off x="1216027" y="660400"/>
            <a:ext cx="79375"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200" name="Line 9"/>
          <p:cNvSpPr>
            <a:spLocks noChangeShapeType="1"/>
          </p:cNvSpPr>
          <p:nvPr/>
        </p:nvSpPr>
        <p:spPr bwMode="auto">
          <a:xfrm>
            <a:off x="1295402" y="4914900"/>
            <a:ext cx="7289910" cy="1588"/>
          </a:xfrm>
          <a:prstGeom prst="line">
            <a:avLst/>
          </a:prstGeom>
          <a:noFill/>
          <a:ln w="9525">
            <a:solidFill>
              <a:srgbClr val="000000"/>
            </a:solidFill>
            <a:round/>
            <a:headEnd/>
            <a:tailEnd/>
          </a:ln>
        </p:spPr>
        <p:txBody>
          <a:bodyP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201" name="Line 10"/>
          <p:cNvSpPr>
            <a:spLocks noChangeShapeType="1"/>
          </p:cNvSpPr>
          <p:nvPr/>
        </p:nvSpPr>
        <p:spPr bwMode="auto">
          <a:xfrm flipV="1">
            <a:off x="1295402"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2" name="Line 11"/>
          <p:cNvSpPr>
            <a:spLocks noChangeShapeType="1"/>
          </p:cNvSpPr>
          <p:nvPr/>
        </p:nvSpPr>
        <p:spPr bwMode="auto">
          <a:xfrm flipV="1">
            <a:off x="1939925"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3" name="Line 12"/>
          <p:cNvSpPr>
            <a:spLocks noChangeShapeType="1"/>
          </p:cNvSpPr>
          <p:nvPr/>
        </p:nvSpPr>
        <p:spPr bwMode="auto">
          <a:xfrm flipV="1">
            <a:off x="2584450"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4" name="Line 13"/>
          <p:cNvSpPr>
            <a:spLocks noChangeShapeType="1"/>
          </p:cNvSpPr>
          <p:nvPr/>
        </p:nvSpPr>
        <p:spPr bwMode="auto">
          <a:xfrm flipV="1">
            <a:off x="3227390"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5" name="Line 14"/>
          <p:cNvSpPr>
            <a:spLocks noChangeShapeType="1"/>
          </p:cNvSpPr>
          <p:nvPr/>
        </p:nvSpPr>
        <p:spPr bwMode="auto">
          <a:xfrm flipV="1">
            <a:off x="3871915"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6" name="Line 15"/>
          <p:cNvSpPr>
            <a:spLocks noChangeShapeType="1"/>
          </p:cNvSpPr>
          <p:nvPr/>
        </p:nvSpPr>
        <p:spPr bwMode="auto">
          <a:xfrm flipV="1">
            <a:off x="4525965"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7" name="Line 16"/>
          <p:cNvSpPr>
            <a:spLocks noChangeShapeType="1"/>
          </p:cNvSpPr>
          <p:nvPr/>
        </p:nvSpPr>
        <p:spPr bwMode="auto">
          <a:xfrm flipV="1">
            <a:off x="5168900"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8" name="Line 17"/>
          <p:cNvSpPr>
            <a:spLocks noChangeShapeType="1"/>
          </p:cNvSpPr>
          <p:nvPr/>
        </p:nvSpPr>
        <p:spPr bwMode="auto">
          <a:xfrm flipV="1">
            <a:off x="5813426"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09" name="Line 18"/>
          <p:cNvSpPr>
            <a:spLocks noChangeShapeType="1"/>
          </p:cNvSpPr>
          <p:nvPr/>
        </p:nvSpPr>
        <p:spPr bwMode="auto">
          <a:xfrm flipV="1">
            <a:off x="6457952" y="4914900"/>
            <a:ext cx="1588"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10" name="Line 19"/>
          <p:cNvSpPr>
            <a:spLocks noChangeShapeType="1"/>
          </p:cNvSpPr>
          <p:nvPr/>
        </p:nvSpPr>
        <p:spPr bwMode="auto">
          <a:xfrm flipV="1">
            <a:off x="7100890"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11" name="Line 20"/>
          <p:cNvSpPr>
            <a:spLocks noChangeShapeType="1"/>
          </p:cNvSpPr>
          <p:nvPr/>
        </p:nvSpPr>
        <p:spPr bwMode="auto">
          <a:xfrm flipV="1">
            <a:off x="7745415" y="4914900"/>
            <a:ext cx="1587" cy="69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Comic Sans MS" charset="0"/>
              <a:ea typeface="ＭＳ Ｐゴシック" charset="0"/>
              <a:cs typeface="ＭＳ Ｐゴシック" charset="0"/>
            </a:endParaRPr>
          </a:p>
        </p:txBody>
      </p:sp>
      <p:sp>
        <p:nvSpPr>
          <p:cNvPr id="212" name="Rectangle 21"/>
          <p:cNvSpPr>
            <a:spLocks noChangeArrowheads="1"/>
          </p:cNvSpPr>
          <p:nvPr/>
        </p:nvSpPr>
        <p:spPr bwMode="auto">
          <a:xfrm>
            <a:off x="1374778" y="5116513"/>
            <a:ext cx="4103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en-AU" sz="1900">
                <a:solidFill>
                  <a:srgbClr val="000000"/>
                </a:solidFill>
                <a:latin typeface="Calibri" charset="0"/>
                <a:ea typeface="ＭＳ Ｐゴシック" charset="0"/>
                <a:cs typeface="ＭＳ Ｐゴシック" charset="0"/>
              </a:rPr>
              <a:t>Low</a:t>
            </a:r>
            <a:endParaRPr lang="en-AU" sz="2400">
              <a:solidFill>
                <a:srgbClr val="000000"/>
              </a:solidFill>
              <a:latin typeface="Calibri" charset="0"/>
              <a:ea typeface="ＭＳ Ｐゴシック" charset="0"/>
              <a:cs typeface="ＭＳ Ｐゴシック" charset="0"/>
            </a:endParaRPr>
          </a:p>
        </p:txBody>
      </p:sp>
      <p:sp>
        <p:nvSpPr>
          <p:cNvPr id="213" name="Rectangle 22"/>
          <p:cNvSpPr>
            <a:spLocks noChangeArrowheads="1"/>
          </p:cNvSpPr>
          <p:nvPr/>
        </p:nvSpPr>
        <p:spPr bwMode="auto">
          <a:xfrm>
            <a:off x="7140577" y="5116513"/>
            <a:ext cx="45043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en-AU" sz="1900">
                <a:solidFill>
                  <a:srgbClr val="000000"/>
                </a:solidFill>
                <a:latin typeface="Calibri" charset="0"/>
                <a:ea typeface="ＭＳ Ｐゴシック" charset="0"/>
                <a:cs typeface="ＭＳ Ｐゴシック" charset="0"/>
              </a:rPr>
              <a:t>High</a:t>
            </a:r>
            <a:endParaRPr lang="en-AU" sz="2400">
              <a:solidFill>
                <a:srgbClr val="000000"/>
              </a:solidFill>
              <a:latin typeface="Calibri" charset="0"/>
              <a:ea typeface="ＭＳ Ｐゴシック" charset="0"/>
              <a:cs typeface="ＭＳ Ｐゴシック" charset="0"/>
            </a:endParaRPr>
          </a:p>
        </p:txBody>
      </p:sp>
      <p:sp>
        <p:nvSpPr>
          <p:cNvPr id="214" name="Rectangle 23"/>
          <p:cNvSpPr>
            <a:spLocks noChangeArrowheads="1"/>
          </p:cNvSpPr>
          <p:nvPr/>
        </p:nvSpPr>
        <p:spPr bwMode="auto">
          <a:xfrm rot="-5400000">
            <a:off x="-309562" y="2320719"/>
            <a:ext cx="21542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4400" eaLnBrk="0" fontAlgn="base" hangingPunct="0">
              <a:spcBef>
                <a:spcPct val="0"/>
              </a:spcBef>
              <a:spcAft>
                <a:spcPct val="0"/>
              </a:spcAft>
            </a:pPr>
            <a:r>
              <a:rPr lang="en-AU" sz="2200">
                <a:solidFill>
                  <a:srgbClr val="000000"/>
                </a:solidFill>
                <a:latin typeface="Calibri" charset="0"/>
                <a:ea typeface="ＭＳ Ｐゴシック" charset="0"/>
                <a:cs typeface="ＭＳ Ｐゴシック" charset="0"/>
              </a:rPr>
              <a:t>% of Children</a:t>
            </a:r>
            <a:endParaRPr lang="en-AU" sz="2400">
              <a:solidFill>
                <a:srgbClr val="000000"/>
              </a:solidFill>
              <a:latin typeface="Calibri" charset="0"/>
              <a:ea typeface="ＭＳ Ｐゴシック" charset="0"/>
              <a:cs typeface="ＭＳ Ｐゴシック" charset="0"/>
            </a:endParaRPr>
          </a:p>
        </p:txBody>
      </p:sp>
      <p:sp>
        <p:nvSpPr>
          <p:cNvPr id="222" name="Rectangle 38"/>
          <p:cNvSpPr>
            <a:spLocks noChangeArrowheads="1"/>
          </p:cNvSpPr>
          <p:nvPr/>
        </p:nvSpPr>
        <p:spPr bwMode="auto">
          <a:xfrm>
            <a:off x="3716429" y="5551268"/>
            <a:ext cx="25117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fontAlgn="base" hangingPunct="0">
              <a:spcBef>
                <a:spcPct val="0"/>
              </a:spcBef>
              <a:spcAft>
                <a:spcPct val="0"/>
              </a:spcAft>
            </a:pPr>
            <a:r>
              <a:rPr lang="en-AU" sz="2600" dirty="0">
                <a:solidFill>
                  <a:srgbClr val="000000"/>
                </a:solidFill>
                <a:latin typeface="Calibri" charset="0"/>
                <a:ea typeface="ＭＳ Ｐゴシック" charset="0"/>
                <a:cs typeface="ＭＳ Ｐゴシック" charset="0"/>
              </a:rPr>
              <a:t>Outcome measure</a:t>
            </a:r>
            <a:endParaRPr lang="en-AU" sz="2400" dirty="0">
              <a:solidFill>
                <a:srgbClr val="000000"/>
              </a:solidFill>
              <a:latin typeface="Calibri" charset="0"/>
              <a:ea typeface="ＭＳ Ｐゴシック" charset="0"/>
              <a:cs typeface="ＭＳ Ｐゴシック" charset="0"/>
            </a:endParaRPr>
          </a:p>
        </p:txBody>
      </p:sp>
      <p:sp>
        <p:nvSpPr>
          <p:cNvPr id="224" name="TextBox 223"/>
          <p:cNvSpPr txBox="1"/>
          <p:nvPr/>
        </p:nvSpPr>
        <p:spPr>
          <a:xfrm>
            <a:off x="4806126" y="4936925"/>
            <a:ext cx="728723" cy="369332"/>
          </a:xfrm>
          <a:prstGeom prst="rect">
            <a:avLst/>
          </a:prstGeom>
          <a:noFill/>
        </p:spPr>
        <p:txBody>
          <a:bodyPr wrap="none" rtlCol="0">
            <a:spAutoFit/>
          </a:bodyPr>
          <a:lstStyle/>
          <a:p>
            <a:r>
              <a:rPr lang="en-US" dirty="0" smtClean="0"/>
              <a:t>Mean</a:t>
            </a:r>
            <a:endParaRPr lang="en-US" dirty="0"/>
          </a:p>
        </p:txBody>
      </p:sp>
      <p:sp>
        <p:nvSpPr>
          <p:cNvPr id="229" name="Text Box 31"/>
          <p:cNvSpPr txBox="1">
            <a:spLocks noChangeArrowheads="1"/>
          </p:cNvSpPr>
          <p:nvPr/>
        </p:nvSpPr>
        <p:spPr bwMode="auto">
          <a:xfrm>
            <a:off x="2017713" y="1881009"/>
            <a:ext cx="1828800" cy="132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6" rIns="91388" bIns="45696">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3896" eaLnBrk="0" fontAlgn="base" hangingPunct="0">
              <a:spcBef>
                <a:spcPct val="50000"/>
              </a:spcBef>
              <a:spcAft>
                <a:spcPct val="0"/>
              </a:spcAft>
            </a:pPr>
            <a:r>
              <a:rPr lang="en-AU" sz="2000" dirty="0">
                <a:solidFill>
                  <a:srgbClr val="000000"/>
                </a:solidFill>
                <a:latin typeface="Calibri" charset="0"/>
              </a:rPr>
              <a:t>Targeted strategies decrease curve for vulnerable</a:t>
            </a:r>
            <a:endParaRPr lang="en-AU" dirty="0">
              <a:solidFill>
                <a:srgbClr val="000000"/>
              </a:solidFill>
              <a:latin typeface="Calibri" charset="0"/>
            </a:endParaRPr>
          </a:p>
        </p:txBody>
      </p:sp>
      <p:sp>
        <p:nvSpPr>
          <p:cNvPr id="230" name="AutoShape 37"/>
          <p:cNvSpPr>
            <a:spLocks noChangeArrowheads="1"/>
          </p:cNvSpPr>
          <p:nvPr/>
        </p:nvSpPr>
        <p:spPr bwMode="auto">
          <a:xfrm>
            <a:off x="2627313" y="3328803"/>
            <a:ext cx="381000" cy="1219200"/>
          </a:xfrm>
          <a:prstGeom prst="downArrow">
            <a:avLst>
              <a:gd name="adj1" fmla="val 50000"/>
              <a:gd name="adj2" fmla="val 80000"/>
            </a:avLst>
          </a:prstGeom>
          <a:solidFill>
            <a:srgbClr val="C0504D"/>
          </a:solidFill>
          <a:ln w="9525">
            <a:solidFill>
              <a:srgbClr val="FFFF99"/>
            </a:solidFill>
            <a:miter lim="800000"/>
            <a:headEnd/>
            <a:tailEnd/>
          </a:ln>
        </p:spPr>
        <p:txBody>
          <a:bodyPr wrap="none" lIns="91388" tIns="45696" rIns="91388" bIns="45696" anchor="ctr"/>
          <a:lstStyle/>
          <a:p>
            <a:pPr defTabSz="913896" eaLnBrk="0" fontAlgn="base" hangingPunct="0">
              <a:spcBef>
                <a:spcPct val="0"/>
              </a:spcBef>
              <a:spcAft>
                <a:spcPct val="0"/>
              </a:spcAft>
            </a:pPr>
            <a:endParaRPr lang="en-US">
              <a:solidFill>
                <a:srgbClr val="000000"/>
              </a:solidFill>
              <a:latin typeface="Calibri" charset="0"/>
              <a:ea typeface="ＭＳ Ｐゴシック" charset="0"/>
              <a:cs typeface="ＭＳ Ｐゴシック" charset="0"/>
            </a:endParaRPr>
          </a:p>
        </p:txBody>
      </p:sp>
      <p:sp>
        <p:nvSpPr>
          <p:cNvPr id="232" name="Arc 29"/>
          <p:cNvSpPr>
            <a:spLocks/>
          </p:cNvSpPr>
          <p:nvPr/>
        </p:nvSpPr>
        <p:spPr bwMode="auto">
          <a:xfrm flipH="1">
            <a:off x="4422573" y="1988840"/>
            <a:ext cx="2438400" cy="1363663"/>
          </a:xfrm>
          <a:custGeom>
            <a:avLst/>
            <a:gdLst>
              <a:gd name="T0" fmla="*/ 0 w 43200"/>
              <a:gd name="T1" fmla="*/ 0 h 22738"/>
              <a:gd name="T2" fmla="*/ 0 w 43200"/>
              <a:gd name="T3" fmla="*/ 0 h 22738"/>
              <a:gd name="T4" fmla="*/ 0 w 43200"/>
              <a:gd name="T5" fmla="*/ 0 h 22738"/>
              <a:gd name="T6" fmla="*/ 0 60000 65536"/>
              <a:gd name="T7" fmla="*/ 0 60000 65536"/>
              <a:gd name="T8" fmla="*/ 0 60000 65536"/>
              <a:gd name="T9" fmla="*/ 0 w 43200"/>
              <a:gd name="T10" fmla="*/ 0 h 22738"/>
              <a:gd name="T11" fmla="*/ 43200 w 43200"/>
              <a:gd name="T12" fmla="*/ 22738 h 22738"/>
            </a:gdLst>
            <a:ahLst/>
            <a:cxnLst>
              <a:cxn ang="T6">
                <a:pos x="T0" y="T1"/>
              </a:cxn>
              <a:cxn ang="T7">
                <a:pos x="T2" y="T3"/>
              </a:cxn>
              <a:cxn ang="T8">
                <a:pos x="T4" y="T5"/>
              </a:cxn>
            </a:cxnLst>
            <a:rect l="T9" t="T10" r="T11" b="T12"/>
            <a:pathLst>
              <a:path w="43200" h="22738" fill="none" extrusionOk="0">
                <a:moveTo>
                  <a:pt x="0" y="21537"/>
                </a:moveTo>
                <a:cubicBezTo>
                  <a:pt x="34" y="9632"/>
                  <a:pt x="9695" y="-1"/>
                  <a:pt x="21600" y="-1"/>
                </a:cubicBezTo>
                <a:cubicBezTo>
                  <a:pt x="33529" y="0"/>
                  <a:pt x="43200" y="9670"/>
                  <a:pt x="43200" y="21600"/>
                </a:cubicBezTo>
                <a:cubicBezTo>
                  <a:pt x="43200" y="21979"/>
                  <a:pt x="43189" y="22358"/>
                  <a:pt x="43170" y="22738"/>
                </a:cubicBezTo>
              </a:path>
              <a:path w="43200" h="22738" stroke="0" extrusionOk="0">
                <a:moveTo>
                  <a:pt x="0" y="21537"/>
                </a:moveTo>
                <a:cubicBezTo>
                  <a:pt x="34" y="9632"/>
                  <a:pt x="9695" y="-1"/>
                  <a:pt x="21600" y="-1"/>
                </a:cubicBezTo>
                <a:cubicBezTo>
                  <a:pt x="33529" y="0"/>
                  <a:pt x="43200" y="9670"/>
                  <a:pt x="43200" y="21600"/>
                </a:cubicBezTo>
                <a:cubicBezTo>
                  <a:pt x="43200" y="21979"/>
                  <a:pt x="43189" y="22358"/>
                  <a:pt x="43170" y="22738"/>
                </a:cubicBezTo>
                <a:lnTo>
                  <a:pt x="21600" y="21600"/>
                </a:lnTo>
                <a:lnTo>
                  <a:pt x="0" y="21537"/>
                </a:lnTo>
                <a:close/>
              </a:path>
            </a:pathLst>
          </a:custGeom>
          <a:noFill/>
          <a:ln w="508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lIns="91388" tIns="45696" rIns="91388" bIns="45696" anchor="ctr"/>
          <a:lstStyle/>
          <a:p>
            <a:pPr algn="l"/>
            <a:endParaRPr lang="en-US">
              <a:solidFill>
                <a:srgbClr val="000000"/>
              </a:solidFill>
              <a:latin typeface="Comic Sans MS" charset="0"/>
            </a:endParaRPr>
          </a:p>
        </p:txBody>
      </p:sp>
      <p:sp>
        <p:nvSpPr>
          <p:cNvPr id="233" name="Arc 27"/>
          <p:cNvSpPr>
            <a:spLocks/>
          </p:cNvSpPr>
          <p:nvPr/>
        </p:nvSpPr>
        <p:spPr bwMode="auto">
          <a:xfrm flipH="1" flipV="1">
            <a:off x="6860972" y="3313988"/>
            <a:ext cx="1354334" cy="1562511"/>
          </a:xfrm>
          <a:custGeom>
            <a:avLst/>
            <a:gdLst>
              <a:gd name="T0" fmla="*/ 0 w 22993"/>
              <a:gd name="T1" fmla="*/ 0 h 21600"/>
              <a:gd name="T2" fmla="*/ 0 w 22993"/>
              <a:gd name="T3" fmla="*/ 0 h 21600"/>
              <a:gd name="T4" fmla="*/ 0 w 22993"/>
              <a:gd name="T5" fmla="*/ 0 h 21600"/>
              <a:gd name="T6" fmla="*/ 0 60000 65536"/>
              <a:gd name="T7" fmla="*/ 0 60000 65536"/>
              <a:gd name="T8" fmla="*/ 0 60000 65536"/>
              <a:gd name="T9" fmla="*/ 0 w 22993"/>
              <a:gd name="T10" fmla="*/ 0 h 21600"/>
              <a:gd name="T11" fmla="*/ 22993 w 22993"/>
              <a:gd name="T12" fmla="*/ 21600 h 21600"/>
            </a:gdLst>
            <a:ahLst/>
            <a:cxnLst>
              <a:cxn ang="T6">
                <a:pos x="T0" y="T1"/>
              </a:cxn>
              <a:cxn ang="T7">
                <a:pos x="T2" y="T3"/>
              </a:cxn>
              <a:cxn ang="T8">
                <a:pos x="T4" y="T5"/>
              </a:cxn>
            </a:cxnLst>
            <a:rect l="T9" t="T10" r="T11" b="T12"/>
            <a:pathLst>
              <a:path w="22993" h="21600" fill="none" extrusionOk="0">
                <a:moveTo>
                  <a:pt x="-1" y="44"/>
                </a:moveTo>
                <a:cubicBezTo>
                  <a:pt x="463" y="14"/>
                  <a:pt x="928" y="-1"/>
                  <a:pt x="1393" y="-1"/>
                </a:cubicBezTo>
                <a:cubicBezTo>
                  <a:pt x="13322" y="-1"/>
                  <a:pt x="22993" y="9670"/>
                  <a:pt x="22993" y="21600"/>
                </a:cubicBezTo>
              </a:path>
              <a:path w="22993" h="21600" stroke="0" extrusionOk="0">
                <a:moveTo>
                  <a:pt x="-1" y="44"/>
                </a:moveTo>
                <a:cubicBezTo>
                  <a:pt x="463" y="14"/>
                  <a:pt x="928" y="-1"/>
                  <a:pt x="1393" y="-1"/>
                </a:cubicBezTo>
                <a:cubicBezTo>
                  <a:pt x="13322" y="-1"/>
                  <a:pt x="22993" y="9670"/>
                  <a:pt x="22993" y="21600"/>
                </a:cubicBezTo>
                <a:lnTo>
                  <a:pt x="1393" y="21600"/>
                </a:lnTo>
                <a:lnTo>
                  <a:pt x="-1" y="44"/>
                </a:lnTo>
                <a:close/>
              </a:path>
            </a:pathLst>
          </a:custGeom>
          <a:noFill/>
          <a:ln w="508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lIns="91388" tIns="45696" rIns="91388" bIns="45696" anchor="ctr"/>
          <a:lstStyle/>
          <a:p>
            <a:pPr algn="l"/>
            <a:endParaRPr lang="en-US">
              <a:solidFill>
                <a:srgbClr val="000000"/>
              </a:solidFill>
              <a:latin typeface="Comic Sans MS" charset="0"/>
            </a:endParaRPr>
          </a:p>
        </p:txBody>
      </p:sp>
      <p:sp>
        <p:nvSpPr>
          <p:cNvPr id="234" name="Arc 27"/>
          <p:cNvSpPr>
            <a:spLocks/>
          </p:cNvSpPr>
          <p:nvPr/>
        </p:nvSpPr>
        <p:spPr bwMode="auto">
          <a:xfrm flipV="1">
            <a:off x="2319869" y="4606240"/>
            <a:ext cx="1848047" cy="270259"/>
          </a:xfrm>
          <a:custGeom>
            <a:avLst/>
            <a:gdLst>
              <a:gd name="T0" fmla="*/ 0 w 22993"/>
              <a:gd name="T1" fmla="*/ 0 h 21600"/>
              <a:gd name="T2" fmla="*/ 0 w 22993"/>
              <a:gd name="T3" fmla="*/ 0 h 21600"/>
              <a:gd name="T4" fmla="*/ 0 w 22993"/>
              <a:gd name="T5" fmla="*/ 0 h 21600"/>
              <a:gd name="T6" fmla="*/ 0 60000 65536"/>
              <a:gd name="T7" fmla="*/ 0 60000 65536"/>
              <a:gd name="T8" fmla="*/ 0 60000 65536"/>
              <a:gd name="T9" fmla="*/ 0 w 22993"/>
              <a:gd name="T10" fmla="*/ 0 h 21600"/>
              <a:gd name="T11" fmla="*/ 22993 w 22993"/>
              <a:gd name="T12" fmla="*/ 21600 h 21600"/>
            </a:gdLst>
            <a:ahLst/>
            <a:cxnLst>
              <a:cxn ang="T6">
                <a:pos x="T0" y="T1"/>
              </a:cxn>
              <a:cxn ang="T7">
                <a:pos x="T2" y="T3"/>
              </a:cxn>
              <a:cxn ang="T8">
                <a:pos x="T4" y="T5"/>
              </a:cxn>
            </a:cxnLst>
            <a:rect l="T9" t="T10" r="T11" b="T12"/>
            <a:pathLst>
              <a:path w="22993" h="21600" fill="none" extrusionOk="0">
                <a:moveTo>
                  <a:pt x="-1" y="44"/>
                </a:moveTo>
                <a:cubicBezTo>
                  <a:pt x="463" y="14"/>
                  <a:pt x="928" y="-1"/>
                  <a:pt x="1393" y="-1"/>
                </a:cubicBezTo>
                <a:cubicBezTo>
                  <a:pt x="13322" y="-1"/>
                  <a:pt x="22993" y="9670"/>
                  <a:pt x="22993" y="21600"/>
                </a:cubicBezTo>
              </a:path>
              <a:path w="22993" h="21600" stroke="0" extrusionOk="0">
                <a:moveTo>
                  <a:pt x="-1" y="44"/>
                </a:moveTo>
                <a:cubicBezTo>
                  <a:pt x="463" y="14"/>
                  <a:pt x="928" y="-1"/>
                  <a:pt x="1393" y="-1"/>
                </a:cubicBezTo>
                <a:cubicBezTo>
                  <a:pt x="13322" y="-1"/>
                  <a:pt x="22993" y="9670"/>
                  <a:pt x="22993" y="21600"/>
                </a:cubicBezTo>
                <a:lnTo>
                  <a:pt x="1393" y="21600"/>
                </a:lnTo>
                <a:lnTo>
                  <a:pt x="-1" y="44"/>
                </a:lnTo>
                <a:close/>
              </a:path>
            </a:pathLst>
          </a:custGeom>
          <a:noFill/>
          <a:ln w="508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lIns="91388" tIns="45696" rIns="91388" bIns="45696" anchor="ctr"/>
          <a:lstStyle/>
          <a:p>
            <a:pPr algn="l"/>
            <a:endParaRPr lang="en-US">
              <a:solidFill>
                <a:srgbClr val="000000"/>
              </a:solidFill>
              <a:latin typeface="Comic Sans MS" charset="0"/>
            </a:endParaRPr>
          </a:p>
        </p:txBody>
      </p:sp>
      <p:sp>
        <p:nvSpPr>
          <p:cNvPr id="235" name="Freeform 28"/>
          <p:cNvSpPr>
            <a:spLocks/>
          </p:cNvSpPr>
          <p:nvPr/>
        </p:nvSpPr>
        <p:spPr bwMode="auto">
          <a:xfrm>
            <a:off x="4167915" y="3313993"/>
            <a:ext cx="249371" cy="1292251"/>
          </a:xfrm>
          <a:custGeom>
            <a:avLst/>
            <a:gdLst>
              <a:gd name="T0" fmla="*/ 0 w 480"/>
              <a:gd name="T1" fmla="*/ 304389 h 576"/>
              <a:gd name="T2" fmla="*/ 1 w 480"/>
              <a:gd name="T3" fmla="*/ 177483 h 576"/>
              <a:gd name="T4" fmla="*/ 1 w 480"/>
              <a:gd name="T5" fmla="*/ 0 h 576"/>
              <a:gd name="T6" fmla="*/ 0 60000 65536"/>
              <a:gd name="T7" fmla="*/ 0 60000 65536"/>
              <a:gd name="T8" fmla="*/ 0 60000 65536"/>
              <a:gd name="T9" fmla="*/ 0 w 480"/>
              <a:gd name="T10" fmla="*/ 0 h 576"/>
              <a:gd name="T11" fmla="*/ 480 w 480"/>
              <a:gd name="T12" fmla="*/ 576 h 576"/>
            </a:gdLst>
            <a:ahLst/>
            <a:cxnLst>
              <a:cxn ang="T6">
                <a:pos x="T0" y="T1"/>
              </a:cxn>
              <a:cxn ang="T7">
                <a:pos x="T2" y="T3"/>
              </a:cxn>
              <a:cxn ang="T8">
                <a:pos x="T4" y="T5"/>
              </a:cxn>
            </a:cxnLst>
            <a:rect l="T9" t="T10" r="T11" b="T12"/>
            <a:pathLst>
              <a:path w="480" h="576">
                <a:moveTo>
                  <a:pt x="0" y="576"/>
                </a:moveTo>
                <a:cubicBezTo>
                  <a:pt x="104" y="504"/>
                  <a:pt x="208" y="432"/>
                  <a:pt x="288" y="336"/>
                </a:cubicBezTo>
                <a:cubicBezTo>
                  <a:pt x="368" y="240"/>
                  <a:pt x="424" y="120"/>
                  <a:pt x="480" y="0"/>
                </a:cubicBezTo>
              </a:path>
            </a:pathLst>
          </a:custGeom>
          <a:noFill/>
          <a:ln w="508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lIns="91388" tIns="45696" rIns="91388" bIns="45696" anchor="ctr"/>
          <a:lstStyle/>
          <a:p>
            <a:pPr algn="l"/>
            <a:endParaRPr lang="en-US">
              <a:solidFill>
                <a:srgbClr val="000000"/>
              </a:solidFill>
              <a:latin typeface="Comic Sans MS" charset="0"/>
            </a:endParaRPr>
          </a:p>
        </p:txBody>
      </p:sp>
      <p:sp>
        <p:nvSpPr>
          <p:cNvPr id="236" name="Line 32"/>
          <p:cNvSpPr>
            <a:spLocks noChangeShapeType="1"/>
          </p:cNvSpPr>
          <p:nvPr/>
        </p:nvSpPr>
        <p:spPr bwMode="auto">
          <a:xfrm>
            <a:off x="6863556" y="1806724"/>
            <a:ext cx="0" cy="3124200"/>
          </a:xfrm>
          <a:prstGeom prst="line">
            <a:avLst/>
          </a:prstGeom>
          <a:noFill/>
          <a:ln w="50800">
            <a:solidFill>
              <a:srgbClr val="FF0000"/>
            </a:solidFill>
            <a:round/>
            <a:headEnd/>
            <a:tailEnd/>
          </a:ln>
        </p:spPr>
        <p:txBody>
          <a:bodyPr wrap="none" anchor="ct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sp>
        <p:nvSpPr>
          <p:cNvPr id="237" name="Line 33"/>
          <p:cNvSpPr>
            <a:spLocks noChangeShapeType="1"/>
          </p:cNvSpPr>
          <p:nvPr/>
        </p:nvSpPr>
        <p:spPr bwMode="auto">
          <a:xfrm>
            <a:off x="4416896" y="1806724"/>
            <a:ext cx="0" cy="3124200"/>
          </a:xfrm>
          <a:prstGeom prst="line">
            <a:avLst/>
          </a:prstGeom>
          <a:noFill/>
          <a:ln w="50800">
            <a:solidFill>
              <a:srgbClr val="FF0000"/>
            </a:solidFill>
            <a:round/>
            <a:headEnd/>
            <a:tailEnd/>
          </a:ln>
        </p:spPr>
        <p:txBody>
          <a:bodyPr wrap="none" anchor="ctr"/>
          <a:lstStyle/>
          <a:p>
            <a:pPr defTabSz="914400" eaLnBrk="0" fontAlgn="base" hangingPunct="0">
              <a:spcBef>
                <a:spcPct val="0"/>
              </a:spcBef>
              <a:spcAft>
                <a:spcPct val="0"/>
              </a:spcAft>
              <a:defRPr/>
            </a:pPr>
            <a:endParaRPr lang="en-US">
              <a:solidFill>
                <a:srgbClr val="000000"/>
              </a:solidFill>
              <a:latin typeface="Calibri"/>
              <a:ea typeface="ＭＳ Ｐゴシック" charset="0"/>
              <a:cs typeface="ＭＳ Ｐゴシック" charset="0"/>
            </a:endParaRPr>
          </a:p>
        </p:txBody>
      </p:sp>
      <p:grpSp>
        <p:nvGrpSpPr>
          <p:cNvPr id="238" name="Group 34"/>
          <p:cNvGrpSpPr>
            <a:grpSpLocks/>
          </p:cNvGrpSpPr>
          <p:nvPr/>
        </p:nvGrpSpPr>
        <p:grpSpPr bwMode="auto">
          <a:xfrm>
            <a:off x="3984848" y="188640"/>
            <a:ext cx="3155950" cy="1306340"/>
            <a:chOff x="2183" y="288"/>
            <a:chExt cx="1988" cy="1167"/>
          </a:xfrm>
          <a:solidFill>
            <a:srgbClr val="C0504D"/>
          </a:solidFill>
        </p:grpSpPr>
        <p:sp>
          <p:nvSpPr>
            <p:cNvPr id="239" name="AutoShape 35"/>
            <p:cNvSpPr>
              <a:spLocks noChangeArrowheads="1"/>
            </p:cNvSpPr>
            <p:nvPr/>
          </p:nvSpPr>
          <p:spPr bwMode="auto">
            <a:xfrm>
              <a:off x="2567" y="288"/>
              <a:ext cx="1056" cy="384"/>
            </a:xfrm>
            <a:prstGeom prst="rightArrow">
              <a:avLst>
                <a:gd name="adj1" fmla="val 50000"/>
                <a:gd name="adj2" fmla="val 68750"/>
              </a:avLst>
            </a:prstGeom>
            <a:grpFill/>
            <a:ln w="9525">
              <a:solidFill>
                <a:schemeClr val="tx1"/>
              </a:solidFill>
              <a:miter lim="800000"/>
              <a:headEnd/>
              <a:tailEnd/>
            </a:ln>
          </p:spPr>
          <p:txBody>
            <a:bodyPr wrap="none" anchor="ctr"/>
            <a:lstStyle/>
            <a:p>
              <a:pPr algn="l"/>
              <a:endParaRPr lang="en-US">
                <a:solidFill>
                  <a:srgbClr val="000000"/>
                </a:solidFill>
                <a:latin typeface="Calibri" charset="0"/>
              </a:endParaRPr>
            </a:p>
          </p:txBody>
        </p:sp>
        <p:sp>
          <p:nvSpPr>
            <p:cNvPr id="240" name="Text Box 36"/>
            <p:cNvSpPr txBox="1">
              <a:spLocks noChangeArrowheads="1"/>
            </p:cNvSpPr>
            <p:nvPr/>
          </p:nvSpPr>
          <p:spPr bwMode="auto">
            <a:xfrm>
              <a:off x="2183" y="768"/>
              <a:ext cx="1988" cy="687"/>
            </a:xfrm>
            <a:prstGeom prst="rect">
              <a:avLst/>
            </a:prstGeom>
            <a:solidFill>
              <a:srgbClr val="F7964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AU" sz="2000" dirty="0">
                  <a:solidFill>
                    <a:srgbClr val="000000"/>
                  </a:solidFill>
                  <a:latin typeface="Calibri" charset="0"/>
                </a:rPr>
                <a:t>Universal strategies-entire population moves</a:t>
              </a:r>
              <a:r>
                <a:rPr lang="en-AU" dirty="0">
                  <a:solidFill>
                    <a:srgbClr val="000000"/>
                  </a:solidFill>
                  <a:latin typeface="Calibri" charset="0"/>
                </a:rPr>
                <a:t> </a:t>
              </a:r>
            </a:p>
          </p:txBody>
        </p:sp>
      </p:grpSp>
      <p:cxnSp>
        <p:nvCxnSpPr>
          <p:cNvPr id="243" name="Straight Connector 242"/>
          <p:cNvCxnSpPr/>
          <p:nvPr/>
        </p:nvCxnSpPr>
        <p:spPr>
          <a:xfrm flipH="1" flipV="1">
            <a:off x="5578524" y="1268760"/>
            <a:ext cx="1588" cy="364497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44" name="Text Box 25"/>
          <p:cNvSpPr txBox="1">
            <a:spLocks noChangeArrowheads="1"/>
          </p:cNvSpPr>
          <p:nvPr/>
        </p:nvSpPr>
        <p:spPr bwMode="auto">
          <a:xfrm>
            <a:off x="4988331" y="3938403"/>
            <a:ext cx="1600200" cy="40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8" tIns="45696" rIns="91388" bIns="45696">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AU" sz="2000" dirty="0">
                <a:solidFill>
                  <a:srgbClr val="000000"/>
                </a:solidFill>
                <a:latin typeface="Calibri" charset="0"/>
              </a:rPr>
              <a:t>Gap narrows</a:t>
            </a:r>
            <a:endParaRPr lang="en-AU" dirty="0">
              <a:solidFill>
                <a:srgbClr val="000000"/>
              </a:solidFill>
              <a:latin typeface="Calibri" charset="0"/>
            </a:endParaRPr>
          </a:p>
        </p:txBody>
      </p:sp>
      <p:sp>
        <p:nvSpPr>
          <p:cNvPr id="245" name="AutoShape 24"/>
          <p:cNvSpPr>
            <a:spLocks noChangeArrowheads="1"/>
          </p:cNvSpPr>
          <p:nvPr/>
        </p:nvSpPr>
        <p:spPr bwMode="auto">
          <a:xfrm>
            <a:off x="4644008" y="4293096"/>
            <a:ext cx="1905000" cy="457200"/>
          </a:xfrm>
          <a:prstGeom prst="leftRightArrow">
            <a:avLst>
              <a:gd name="adj1" fmla="val 50000"/>
              <a:gd name="adj2" fmla="val 83333"/>
            </a:avLst>
          </a:prstGeom>
          <a:solidFill>
            <a:srgbClr val="C0504D"/>
          </a:solidFill>
          <a:ln w="9525">
            <a:solidFill>
              <a:schemeClr val="tx1"/>
            </a:solidFill>
            <a:miter lim="800000"/>
            <a:headEnd/>
            <a:tailEnd/>
          </a:ln>
        </p:spPr>
        <p:txBody>
          <a:bodyPr wrap="none" lIns="91388" tIns="45696" rIns="91388" bIns="45696" anchor="ctr"/>
          <a:lstStyle/>
          <a:p>
            <a:pPr algn="l"/>
            <a:endParaRPr lang="en-US">
              <a:solidFill>
                <a:srgbClr val="000000"/>
              </a:solidFill>
              <a:latin typeface="Calibri" charset="0"/>
            </a:endParaRPr>
          </a:p>
        </p:txBody>
      </p:sp>
    </p:spTree>
    <p:extLst>
      <p:ext uri="{BB962C8B-B14F-4D97-AF65-F5344CB8AC3E}">
        <p14:creationId xmlns:p14="http://schemas.microsoft.com/office/powerpoint/2010/main" val="156034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11266" name="Object 2"/>
          <p:cNvGraphicFramePr>
            <a:graphicFrameLocks noGrp="1" noChangeAspect="1"/>
          </p:cNvGraphicFramePr>
          <p:nvPr>
            <p:ph idx="1"/>
          </p:nvPr>
        </p:nvGraphicFramePr>
        <p:xfrm>
          <a:off x="1389063" y="1295400"/>
          <a:ext cx="6330950" cy="3327400"/>
        </p:xfrm>
        <a:graphic>
          <a:graphicData uri="http://schemas.openxmlformats.org/presentationml/2006/ole">
            <mc:AlternateContent xmlns:mc="http://schemas.openxmlformats.org/markup-compatibility/2006">
              <mc:Choice xmlns:v="urn:schemas-microsoft-com:vml" Requires="v">
                <p:oleObj spid="_x0000_s21609" name="Photo Editor Photo" r:id="rId4" imgW="3820058" imgH="1943371" progId="MSPhotoEd.3">
                  <p:embed/>
                </p:oleObj>
              </mc:Choice>
              <mc:Fallback>
                <p:oleObj name="Photo Editor Photo" r:id="rId4" imgW="3820058" imgH="194337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9063" y="1295400"/>
                        <a:ext cx="6330950" cy="332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5855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0" fill="hold"/>
                                        <p:tgtEl>
                                          <p:spTgt spid="11266"/>
                                        </p:tgtEl>
                                        <p:attrNameLst>
                                          <p:attrName>ppt_w</p:attrName>
                                        </p:attrNameLst>
                                      </p:cBhvr>
                                      <p:tavLst>
                                        <p:tav tm="0">
                                          <p:val>
                                            <p:fltVal val="0"/>
                                          </p:val>
                                        </p:tav>
                                        <p:tav tm="100000">
                                          <p:val>
                                            <p:strVal val="#ppt_w"/>
                                          </p:val>
                                        </p:tav>
                                      </p:tavLst>
                                    </p:anim>
                                    <p:anim calcmode="lin" valueType="num">
                                      <p:cBhvr>
                                        <p:cTn id="8" dur="5000" fill="hold"/>
                                        <p:tgtEl>
                                          <p:spTgt spid="11266"/>
                                        </p:tgtEl>
                                        <p:attrNameLst>
                                          <p:attrName>ppt_h</p:attrName>
                                        </p:attrNameLst>
                                      </p:cBhvr>
                                      <p:tavLst>
                                        <p:tav tm="0">
                                          <p:val>
                                            <p:fltVal val="0"/>
                                          </p:val>
                                        </p:tav>
                                        <p:tav tm="100000">
                                          <p:val>
                                            <p:strVal val="#ppt_h"/>
                                          </p:val>
                                        </p:tav>
                                      </p:tavLst>
                                    </p:anim>
                                    <p:anim calcmode="lin" valueType="num">
                                      <p:cBhvr>
                                        <p:cTn id="9" dur="5000" fill="hold"/>
                                        <p:tgtEl>
                                          <p:spTgt spid="11266"/>
                                        </p:tgtEl>
                                        <p:attrNameLst>
                                          <p:attrName>style.rotation</p:attrName>
                                        </p:attrNameLst>
                                      </p:cBhvr>
                                      <p:tavLst>
                                        <p:tav tm="0">
                                          <p:val>
                                            <p:fltVal val="90"/>
                                          </p:val>
                                        </p:tav>
                                        <p:tav tm="100000">
                                          <p:val>
                                            <p:fltVal val="0"/>
                                          </p:val>
                                        </p:tav>
                                      </p:tavLst>
                                    </p:anim>
                                    <p:animEffect transition="in" filter="fade">
                                      <p:cBhvr>
                                        <p:cTn id="10" dur="5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684213" y="188913"/>
            <a:ext cx="7772400" cy="1143000"/>
          </a:xfrm>
        </p:spPr>
        <p:txBody>
          <a:bodyPr/>
          <a:lstStyle/>
          <a:p>
            <a:pPr>
              <a:defRPr/>
            </a:pPr>
            <a:r>
              <a:rPr lang="en-US" b="1" dirty="0" smtClean="0">
                <a:solidFill>
                  <a:srgbClr val="FFFF00"/>
                </a:solidFill>
                <a:ea typeface="ＭＳ Ｐゴシック" charset="-128"/>
              </a:rPr>
              <a:t>EDI in Canada</a:t>
            </a:r>
            <a:endParaRPr lang="en-CA" b="1" dirty="0" smtClean="0">
              <a:solidFill>
                <a:srgbClr val="FFFF00"/>
              </a:solidFill>
              <a:ea typeface="ＭＳ Ｐゴシック" charset="-128"/>
            </a:endParaRPr>
          </a:p>
        </p:txBody>
      </p:sp>
      <p:pic>
        <p:nvPicPr>
          <p:cNvPr id="3" name="Picture 2"/>
          <p:cNvPicPr>
            <a:picLocks noChangeAspect="1"/>
          </p:cNvPicPr>
          <p:nvPr/>
        </p:nvPicPr>
        <p:blipFill>
          <a:blip r:embed="rId3"/>
          <a:stretch>
            <a:fillRect/>
          </a:stretch>
        </p:blipFill>
        <p:spPr>
          <a:xfrm>
            <a:off x="684213" y="1509713"/>
            <a:ext cx="7704856" cy="5270161"/>
          </a:xfrm>
          <a:prstGeom prst="rect">
            <a:avLst/>
          </a:prstGeom>
        </p:spPr>
      </p:pic>
      <p:sp>
        <p:nvSpPr>
          <p:cNvPr id="6" name="Title 1"/>
          <p:cNvSpPr txBox="1">
            <a:spLocks/>
          </p:cNvSpPr>
          <p:nvPr/>
        </p:nvSpPr>
        <p:spPr bwMode="auto">
          <a:xfrm>
            <a:off x="457200" y="277813"/>
            <a:ext cx="8229600"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smtClean="0">
                <a:solidFill>
                  <a:sysClr val="window" lastClr="FFFFFF"/>
                </a:solidFill>
                <a:effectLst/>
              </a:rPr>
              <a:t>EDI Implementations in Canada </a:t>
            </a:r>
            <a:endParaRPr lang="en-CA" dirty="0">
              <a:solidFill>
                <a:sysClr val="window" lastClr="FFFFFF"/>
              </a:solidFill>
              <a:effectLst/>
            </a:endParaRPr>
          </a:p>
        </p:txBody>
      </p:sp>
      <p:sp>
        <p:nvSpPr>
          <p:cNvPr id="10" name="Down Arrow 9"/>
          <p:cNvSpPr/>
          <p:nvPr/>
        </p:nvSpPr>
        <p:spPr bwMode="auto">
          <a:xfrm rot="3193423">
            <a:off x="8250544" y="4046205"/>
            <a:ext cx="277051" cy="1065668"/>
          </a:xfrm>
          <a:prstGeom prst="downArrow">
            <a:avLst/>
          </a:prstGeom>
          <a:solidFill>
            <a:srgbClr val="C00000"/>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712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476672"/>
            <a:ext cx="8696771" cy="5633326"/>
          </a:xfrm>
        </p:spPr>
      </p:pic>
    </p:spTree>
    <p:extLst>
      <p:ext uri="{BB962C8B-B14F-4D97-AF65-F5344CB8AC3E}">
        <p14:creationId xmlns:p14="http://schemas.microsoft.com/office/powerpoint/2010/main" val="358827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Times New Roman" panose="02020603050405020304" pitchFamily="18" charset="0"/>
              </a:rPr>
              <a:t>Outline</a:t>
            </a:r>
            <a:endParaRPr lang="en-CA" dirty="0">
              <a:cs typeface="Times New Roman" panose="02020603050405020304" pitchFamily="18" charset="0"/>
            </a:endParaRPr>
          </a:p>
        </p:txBody>
      </p:sp>
      <p:sp>
        <p:nvSpPr>
          <p:cNvPr id="3" name="Content Placeholder 2"/>
          <p:cNvSpPr>
            <a:spLocks noGrp="1"/>
          </p:cNvSpPr>
          <p:nvPr>
            <p:ph idx="1"/>
          </p:nvPr>
        </p:nvSpPr>
        <p:spPr>
          <a:xfrm>
            <a:off x="395536" y="1772816"/>
            <a:ext cx="8507288" cy="4741987"/>
          </a:xfrm>
        </p:spPr>
        <p:txBody>
          <a:bodyPr>
            <a:normAutofit/>
          </a:bodyPr>
          <a:lstStyle/>
          <a:p>
            <a:pPr>
              <a:lnSpc>
                <a:spcPct val="150000"/>
              </a:lnSpc>
            </a:pPr>
            <a:r>
              <a:rPr lang="en-US" sz="3600" dirty="0" smtClean="0">
                <a:cs typeface="Times New Roman" panose="02020603050405020304" pitchFamily="18" charset="0"/>
              </a:rPr>
              <a:t>Early Childhood Development</a:t>
            </a:r>
          </a:p>
          <a:p>
            <a:pPr>
              <a:lnSpc>
                <a:spcPct val="150000"/>
              </a:lnSpc>
            </a:pPr>
            <a:r>
              <a:rPr lang="en-US" sz="3600" dirty="0" smtClean="0">
                <a:cs typeface="Times New Roman" panose="02020603050405020304" pitchFamily="18" charset="0"/>
              </a:rPr>
              <a:t>The Early Development Instrument (EDI)</a:t>
            </a:r>
          </a:p>
          <a:p>
            <a:pPr>
              <a:lnSpc>
                <a:spcPct val="150000"/>
              </a:lnSpc>
            </a:pPr>
            <a:r>
              <a:rPr lang="en-US" sz="3600" dirty="0" smtClean="0">
                <a:cs typeface="Times New Roman" panose="02020603050405020304" pitchFamily="18" charset="0"/>
              </a:rPr>
              <a:t>e-EDI Teacher Training</a:t>
            </a:r>
          </a:p>
          <a:p>
            <a:pPr>
              <a:lnSpc>
                <a:spcPct val="150000"/>
              </a:lnSpc>
            </a:pPr>
            <a:r>
              <a:rPr lang="en-US" sz="3600" dirty="0" smtClean="0">
                <a:cs typeface="Times New Roman" panose="02020603050405020304" pitchFamily="18" charset="0"/>
              </a:rPr>
              <a:t>Completion of EDI Questionnaire </a:t>
            </a:r>
          </a:p>
          <a:p>
            <a:pPr marL="514350" indent="-514350">
              <a:lnSpc>
                <a:spcPct val="150000"/>
              </a:lnSpc>
              <a:buAutoNum type="arabicParenR"/>
            </a:pPr>
            <a:endParaRPr lang="en-CA" sz="3600" dirty="0"/>
          </a:p>
        </p:txBody>
      </p:sp>
    </p:spTree>
    <p:extLst>
      <p:ext uri="{BB962C8B-B14F-4D97-AF65-F5344CB8AC3E}">
        <p14:creationId xmlns:p14="http://schemas.microsoft.com/office/powerpoint/2010/main" val="38163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lIns="91440" tIns="45720" rIns="91440" bIns="45720" rtlCol="0" anchor="ctr">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dirty="0" smtClean="0">
                <a:ln>
                  <a:noFill/>
                </a:ln>
                <a:solidFill>
                  <a:sysClr val="window" lastClr="FFFFFF"/>
                </a:solidFill>
                <a:effectLst/>
                <a:uLnTx/>
                <a:uFillTx/>
                <a:latin typeface="Times New Roman" pitchFamily="18" charset="0"/>
              </a:rPr>
              <a:t>Purposes of the EDI</a:t>
            </a:r>
            <a:endParaRPr kumimoji="0" lang="en-CA" sz="4400" b="0" i="0" u="none" strike="noStrike" kern="1200" cap="none" spc="0" normalizeH="0" baseline="0" noProof="0" dirty="0">
              <a:ln>
                <a:noFill/>
              </a:ln>
              <a:solidFill>
                <a:sysClr val="window" lastClr="FFFFFF"/>
              </a:solidFill>
              <a:effectLst/>
              <a:uLnTx/>
              <a:uFillTx/>
              <a:latin typeface="Times New Roman" pitchFamily="18" charset="0"/>
            </a:endParaRPr>
          </a:p>
        </p:txBody>
      </p:sp>
      <p:pic>
        <p:nvPicPr>
          <p:cNvPr id="23563" name="Picture 4"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2232902"/>
            <a:ext cx="8951890" cy="14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1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63"/>
                                        </p:tgtEl>
                                        <p:attrNameLst>
                                          <p:attrName>style.visibility</p:attrName>
                                        </p:attrNameLst>
                                      </p:cBhvr>
                                      <p:to>
                                        <p:strVal val="visible"/>
                                      </p:to>
                                    </p:set>
                                    <p:anim calcmode="lin" valueType="num">
                                      <p:cBhvr additive="base">
                                        <p:cTn id="7" dur="500" fill="hold"/>
                                        <p:tgtEl>
                                          <p:spTgt spid="23563"/>
                                        </p:tgtEl>
                                        <p:attrNameLst>
                                          <p:attrName>ppt_x</p:attrName>
                                        </p:attrNameLst>
                                      </p:cBhvr>
                                      <p:tavLst>
                                        <p:tav tm="0">
                                          <p:val>
                                            <p:strVal val="#ppt_x"/>
                                          </p:val>
                                        </p:tav>
                                        <p:tav tm="100000">
                                          <p:val>
                                            <p:strVal val="#ppt_x"/>
                                          </p:val>
                                        </p:tav>
                                      </p:tavLst>
                                    </p:anim>
                                    <p:anim calcmode="lin" valueType="num">
                                      <p:cBhvr additive="base">
                                        <p:cTn id="8" dur="500" fill="hold"/>
                                        <p:tgtEl>
                                          <p:spTgt spid="235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23563"/>
                                        </p:tgtEl>
                                        <p:attrNameLst>
                                          <p:attrName>ppt_x</p:attrName>
                                        </p:attrNameLst>
                                      </p:cBhvr>
                                      <p:tavLst>
                                        <p:tav tm="0">
                                          <p:val>
                                            <p:strVal val="ppt_x"/>
                                          </p:val>
                                        </p:tav>
                                        <p:tav tm="100000">
                                          <p:val>
                                            <p:strVal val="ppt_x"/>
                                          </p:val>
                                        </p:tav>
                                      </p:tavLst>
                                    </p:anim>
                                    <p:anim calcmode="lin" valueType="num">
                                      <p:cBhvr additive="base">
                                        <p:cTn id="13" dur="500"/>
                                        <p:tgtEl>
                                          <p:spTgt spid="23563"/>
                                        </p:tgtEl>
                                        <p:attrNameLst>
                                          <p:attrName>ppt_y</p:attrName>
                                        </p:attrNameLst>
                                      </p:cBhvr>
                                      <p:tavLst>
                                        <p:tav tm="0">
                                          <p:val>
                                            <p:strVal val="ppt_y"/>
                                          </p:val>
                                        </p:tav>
                                        <p:tav tm="100000">
                                          <p:val>
                                            <p:strVal val="0-ppt_h/2"/>
                                          </p:val>
                                        </p:tav>
                                      </p:tavLst>
                                    </p:anim>
                                    <p:set>
                                      <p:cBhvr>
                                        <p:cTn id="14" dur="1" fill="hold">
                                          <p:stCondLst>
                                            <p:cond delay="499"/>
                                          </p:stCondLst>
                                        </p:cTn>
                                        <p:tgtEl>
                                          <p:spTgt spid="235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lIns="91440" tIns="45720" rIns="91440" bIns="45720" rtlCol="0" anchor="ctr">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dirty="0" smtClean="0">
                <a:ln>
                  <a:noFill/>
                </a:ln>
                <a:solidFill>
                  <a:sysClr val="window" lastClr="FFFFFF"/>
                </a:solidFill>
                <a:effectLst/>
                <a:uLnTx/>
                <a:uFillTx/>
                <a:latin typeface="Times New Roman" pitchFamily="18" charset="0"/>
              </a:rPr>
              <a:t>Purposes of the EDI</a:t>
            </a:r>
            <a:endParaRPr kumimoji="0" lang="en-CA" sz="4400" b="0" i="0" u="none" strike="noStrike" kern="1200" cap="none" spc="0" normalizeH="0" baseline="0" noProof="0" dirty="0">
              <a:ln>
                <a:noFill/>
              </a:ln>
              <a:solidFill>
                <a:sysClr val="window" lastClr="FFFFFF"/>
              </a:solidFill>
              <a:effectLst/>
              <a:uLnTx/>
              <a:uFillTx/>
              <a:latin typeface="Times New Roman" pitchFamily="18" charset="0"/>
            </a:endParaRPr>
          </a:p>
        </p:txBody>
      </p:sp>
      <p:pic>
        <p:nvPicPr>
          <p:cNvPr id="4" name="Picture 2" descr="toronto_ed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664" y="1926811"/>
            <a:ext cx="5714098" cy="306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72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0-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lIns="91440" tIns="45720" rIns="91440" bIns="45720" rtlCol="0" anchor="ctr">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dirty="0" smtClean="0">
                <a:ln>
                  <a:noFill/>
                </a:ln>
                <a:solidFill>
                  <a:sysClr val="window" lastClr="FFFFFF"/>
                </a:solidFill>
                <a:effectLst/>
                <a:uLnTx/>
                <a:uFillTx/>
                <a:latin typeface="Times New Roman" pitchFamily="18" charset="0"/>
              </a:rPr>
              <a:t>Purposes of the EDI</a:t>
            </a:r>
            <a:endParaRPr kumimoji="0" lang="en-CA" sz="4400" b="0" i="0" u="none" strike="noStrike" kern="1200" cap="none" spc="0" normalizeH="0" baseline="0" noProof="0" dirty="0">
              <a:ln>
                <a:noFill/>
              </a:ln>
              <a:solidFill>
                <a:sysClr val="window" lastClr="FFFFFF"/>
              </a:solidFill>
              <a:effectLst/>
              <a:uLnTx/>
              <a:uFillTx/>
              <a:latin typeface="Times New Roman" pitchFamily="18" charset="0"/>
            </a:endParaRP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2305593"/>
            <a:ext cx="4680520" cy="3115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177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23554"/>
                                        </p:tgtEl>
                                        <p:attrNameLst>
                                          <p:attrName>ppt_x</p:attrName>
                                        </p:attrNameLst>
                                      </p:cBhvr>
                                      <p:tavLst>
                                        <p:tav tm="0">
                                          <p:val>
                                            <p:strVal val="ppt_x"/>
                                          </p:val>
                                        </p:tav>
                                        <p:tav tm="100000">
                                          <p:val>
                                            <p:strVal val="ppt_x"/>
                                          </p:val>
                                        </p:tav>
                                      </p:tavLst>
                                    </p:anim>
                                    <p:anim calcmode="lin" valueType="num">
                                      <p:cBhvr additive="base">
                                        <p:cTn id="13" dur="500"/>
                                        <p:tgtEl>
                                          <p:spTgt spid="23554"/>
                                        </p:tgtEl>
                                        <p:attrNameLst>
                                          <p:attrName>ppt_y</p:attrName>
                                        </p:attrNameLst>
                                      </p:cBhvr>
                                      <p:tavLst>
                                        <p:tav tm="0">
                                          <p:val>
                                            <p:strVal val="ppt_y"/>
                                          </p:val>
                                        </p:tav>
                                        <p:tav tm="100000">
                                          <p:val>
                                            <p:strVal val="0-ppt_h/2"/>
                                          </p:val>
                                        </p:tav>
                                      </p:tavLst>
                                    </p:anim>
                                    <p:set>
                                      <p:cBhvr>
                                        <p:cTn id="14" dur="1" fill="hold">
                                          <p:stCondLst>
                                            <p:cond delay="499"/>
                                          </p:stCondLst>
                                        </p:cTn>
                                        <p:tgtEl>
                                          <p:spTgt spid="235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lIns="91440" tIns="45720" rIns="91440" bIns="45720" rtlCol="0" anchor="ctr">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dirty="0" smtClean="0">
                <a:ln>
                  <a:noFill/>
                </a:ln>
                <a:solidFill>
                  <a:sysClr val="window" lastClr="FFFFFF"/>
                </a:solidFill>
                <a:effectLst/>
                <a:uLnTx/>
                <a:uFillTx/>
                <a:latin typeface="Times New Roman" pitchFamily="18" charset="0"/>
              </a:rPr>
              <a:t>Purposes of the EDI</a:t>
            </a:r>
            <a:endParaRPr kumimoji="0" lang="en-CA" sz="4400" b="0" i="0" u="none" strike="noStrike" kern="1200" cap="none" spc="0" normalizeH="0" baseline="0" noProof="0" dirty="0">
              <a:ln>
                <a:noFill/>
              </a:ln>
              <a:solidFill>
                <a:sysClr val="window" lastClr="FFFFFF"/>
              </a:solidFill>
              <a:effectLst/>
              <a:uLnTx/>
              <a:uFillTx/>
              <a:latin typeface="Times New Roman" pitchFamily="18" charset="0"/>
            </a:endParaRPr>
          </a:p>
        </p:txBody>
      </p:sp>
      <p:pic>
        <p:nvPicPr>
          <p:cNvPr id="23561" name="Picture 9" descr="C:\Users\Amanda\AppData\Local\Microsoft\Windows\Temporary Internet Files\Content.IE5\VICH47AB\MC90005679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1784623"/>
            <a:ext cx="5101773" cy="3494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37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61"/>
                                        </p:tgtEl>
                                        <p:attrNameLst>
                                          <p:attrName>style.visibility</p:attrName>
                                        </p:attrNameLst>
                                      </p:cBhvr>
                                      <p:to>
                                        <p:strVal val="visible"/>
                                      </p:to>
                                    </p:set>
                                    <p:anim calcmode="lin" valueType="num">
                                      <p:cBhvr additive="base">
                                        <p:cTn id="7" dur="500" fill="hold"/>
                                        <p:tgtEl>
                                          <p:spTgt spid="23561"/>
                                        </p:tgtEl>
                                        <p:attrNameLst>
                                          <p:attrName>ppt_x</p:attrName>
                                        </p:attrNameLst>
                                      </p:cBhvr>
                                      <p:tavLst>
                                        <p:tav tm="0">
                                          <p:val>
                                            <p:strVal val="#ppt_x"/>
                                          </p:val>
                                        </p:tav>
                                        <p:tav tm="100000">
                                          <p:val>
                                            <p:strVal val="#ppt_x"/>
                                          </p:val>
                                        </p:tav>
                                      </p:tavLst>
                                    </p:anim>
                                    <p:anim calcmode="lin" valueType="num">
                                      <p:cBhvr additive="base">
                                        <p:cTn id="8" dur="500" fill="hold"/>
                                        <p:tgtEl>
                                          <p:spTgt spid="235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body" sz="half" idx="1"/>
          </p:nvPr>
        </p:nvSpPr>
        <p:spPr>
          <a:xfrm>
            <a:off x="323528" y="548680"/>
            <a:ext cx="3953569" cy="5761038"/>
          </a:xfrm>
          <a:ln>
            <a:solidFill>
              <a:srgbClr val="17375E"/>
            </a:solidFill>
          </a:ln>
        </p:spPr>
        <p:txBody>
          <a:bodyPr/>
          <a:lstStyle/>
          <a:p>
            <a:pPr marL="0" indent="0" eaLnBrk="1" hangingPunct="1">
              <a:buFontTx/>
              <a:buNone/>
              <a:defRPr/>
            </a:pPr>
            <a:r>
              <a:rPr lang="en-US" sz="3600" b="1" dirty="0" smtClean="0">
                <a:solidFill>
                  <a:srgbClr val="17375E"/>
                </a:solidFill>
                <a:effectLst/>
                <a:latin typeface="Times New Roman" panose="02020603050405020304" pitchFamily="18" charset="0"/>
                <a:ea typeface="ＭＳ Ｐゴシック" charset="-128"/>
                <a:cs typeface="Times New Roman" panose="02020603050405020304" pitchFamily="18" charset="0"/>
              </a:rPr>
              <a:t>The EDI is……</a:t>
            </a:r>
            <a:br>
              <a:rPr lang="en-US" sz="3600" b="1" dirty="0" smtClean="0">
                <a:solidFill>
                  <a:srgbClr val="17375E"/>
                </a:solidFill>
                <a:effectLst/>
                <a:latin typeface="Times New Roman" panose="02020603050405020304" pitchFamily="18" charset="0"/>
                <a:ea typeface="ＭＳ Ｐゴシック" charset="-128"/>
                <a:cs typeface="Times New Roman" panose="02020603050405020304" pitchFamily="18" charset="0"/>
              </a:rPr>
            </a:br>
            <a:endParaRPr lang="en-US" sz="3600" dirty="0" smtClean="0">
              <a:solidFill>
                <a:srgbClr val="FFFF00"/>
              </a:solidFill>
              <a:ea typeface="ＭＳ Ｐゴシック" charset="-128"/>
            </a:endParaRPr>
          </a:p>
          <a:p>
            <a:pPr marL="519112" indent="-457200" eaLnBrk="1" hangingPunct="1">
              <a:buClrTx/>
              <a:buFont typeface="Arial" panose="020B0604020202020204" pitchFamily="34" charset="0"/>
              <a:buChar char="•"/>
              <a:defRPr/>
            </a:pPr>
            <a:r>
              <a:rPr lang="en-US" sz="2600" dirty="0" smtClean="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104 item questionnaire</a:t>
            </a:r>
          </a:p>
          <a:p>
            <a:pPr marL="519112" indent="-457200" eaLnBrk="1" hangingPunct="1">
              <a:buClrTx/>
              <a:buFont typeface="Arial" panose="020B0604020202020204" pitchFamily="34" charset="0"/>
              <a:buChar char="•"/>
              <a:defRPr/>
            </a:pPr>
            <a:r>
              <a:rPr lang="en-US" sz="2600" dirty="0" smtClean="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Completed by teachers</a:t>
            </a:r>
          </a:p>
          <a:p>
            <a:pPr marL="519112" indent="-457200" eaLnBrk="1" hangingPunct="1">
              <a:buClrTx/>
              <a:buFont typeface="Arial" panose="020B0604020202020204" pitchFamily="34" charset="0"/>
              <a:buChar char="•"/>
              <a:defRPr/>
            </a:pPr>
            <a:r>
              <a:rPr lang="en-US" sz="2600" dirty="0" smtClean="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population (or large group) measure</a:t>
            </a:r>
          </a:p>
          <a:p>
            <a:pPr marL="519112" indent="-457200" eaLnBrk="1" hangingPunct="1">
              <a:buClrTx/>
              <a:buFont typeface="Arial" panose="020B0604020202020204" pitchFamily="34" charset="0"/>
              <a:buChar char="•"/>
              <a:defRPr/>
            </a:pPr>
            <a:r>
              <a:rPr lang="en-US" sz="2600" dirty="0" smtClean="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way to understand trends in the development of primary children</a:t>
            </a:r>
          </a:p>
        </p:txBody>
      </p:sp>
      <p:sp>
        <p:nvSpPr>
          <p:cNvPr id="43011" name="Rectangle 3"/>
          <p:cNvSpPr>
            <a:spLocks noGrp="1" noChangeArrowheads="1"/>
          </p:cNvSpPr>
          <p:nvPr>
            <p:ph type="body" sz="half" idx="2"/>
          </p:nvPr>
        </p:nvSpPr>
        <p:spPr>
          <a:xfrm>
            <a:off x="4860032" y="548680"/>
            <a:ext cx="4056062" cy="5760640"/>
          </a:xfrm>
          <a:ln>
            <a:solidFill>
              <a:srgbClr val="17375E"/>
            </a:solidFill>
          </a:ln>
        </p:spPr>
        <p:txBody>
          <a:bodyPr/>
          <a:lstStyle/>
          <a:p>
            <a:pPr marL="0" indent="0" eaLnBrk="1" hangingPunct="1">
              <a:buFontTx/>
              <a:buNone/>
              <a:defRPr/>
            </a:pPr>
            <a:r>
              <a:rPr lang="en-US" sz="3600" b="1" dirty="0" smtClean="0">
                <a:solidFill>
                  <a:srgbClr val="17375E"/>
                </a:solidFill>
                <a:effectLst/>
                <a:latin typeface="Times New Roman" panose="02020603050405020304" pitchFamily="18" charset="0"/>
                <a:ea typeface="ＭＳ Ｐゴシック" charset="-128"/>
                <a:cs typeface="Times New Roman" panose="02020603050405020304" pitchFamily="18" charset="0"/>
              </a:rPr>
              <a:t>The EDI is </a:t>
            </a:r>
            <a:r>
              <a:rPr lang="en-US" sz="3600" b="1" i="1" dirty="0" smtClean="0">
                <a:solidFill>
                  <a:srgbClr val="17375E"/>
                </a:solidFill>
                <a:effectLst/>
                <a:latin typeface="Times New Roman" panose="02020603050405020304" pitchFamily="18" charset="0"/>
                <a:ea typeface="ＭＳ Ｐゴシック" charset="-128"/>
                <a:cs typeface="Times New Roman" panose="02020603050405020304" pitchFamily="18" charset="0"/>
              </a:rPr>
              <a:t>not</a:t>
            </a:r>
            <a:r>
              <a:rPr lang="en-US" sz="3600" b="1" dirty="0" smtClean="0">
                <a:solidFill>
                  <a:srgbClr val="17375E"/>
                </a:solidFill>
                <a:effectLst/>
                <a:latin typeface="Times New Roman" panose="02020603050405020304" pitchFamily="18" charset="0"/>
                <a:ea typeface="ＭＳ Ｐゴシック" charset="-128"/>
                <a:cs typeface="Times New Roman" panose="02020603050405020304" pitchFamily="18" charset="0"/>
              </a:rPr>
              <a:t>…..</a:t>
            </a:r>
            <a:br>
              <a:rPr lang="en-US" sz="3600" b="1" dirty="0" smtClean="0">
                <a:solidFill>
                  <a:srgbClr val="17375E"/>
                </a:solidFill>
                <a:effectLst/>
                <a:latin typeface="Times New Roman" panose="02020603050405020304" pitchFamily="18" charset="0"/>
                <a:ea typeface="ＭＳ Ｐゴシック" charset="-128"/>
                <a:cs typeface="Times New Roman" panose="02020603050405020304" pitchFamily="18" charset="0"/>
              </a:rPr>
            </a:br>
            <a:endParaRPr lang="en-US" sz="3600" dirty="0" smtClean="0">
              <a:solidFill>
                <a:srgbClr val="FFFF00"/>
              </a:solidFill>
              <a:ea typeface="ＭＳ Ｐゴシック" charset="-128"/>
            </a:endParaRPr>
          </a:p>
          <a:p>
            <a:pPr marL="519112" indent="-457200" eaLnBrk="1" hangingPunct="1">
              <a:buClrTx/>
              <a:buFont typeface="Arial" panose="020B0604020202020204" pitchFamily="34" charset="0"/>
              <a:buChar char="•"/>
              <a:defRPr/>
            </a:pPr>
            <a:r>
              <a:rPr lang="en-US" sz="3200" dirty="0" smtClean="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An individual child or diagnostic measure</a:t>
            </a:r>
          </a:p>
          <a:p>
            <a:pPr marL="519112" indent="-457200" eaLnBrk="1" hangingPunct="1">
              <a:buClrTx/>
              <a:buFont typeface="Arial" panose="020B0604020202020204" pitchFamily="34" charset="0"/>
              <a:buChar char="•"/>
              <a:defRPr/>
            </a:pPr>
            <a:r>
              <a:rPr lang="en-US" sz="3200" dirty="0" smtClean="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way to evaluate teachers</a:t>
            </a:r>
            <a:endParaRPr lang="en-US" i="1" dirty="0" smtClean="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120339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0">
                                            <p:bg/>
                                          </p:spTgt>
                                        </p:tgtEl>
                                        <p:attrNameLst>
                                          <p:attrName>style.visibility</p:attrName>
                                        </p:attrNameLst>
                                      </p:cBhvr>
                                      <p:to>
                                        <p:strVal val="visible"/>
                                      </p:to>
                                    </p:set>
                                    <p:animEffect transition="in" filter="fade">
                                      <p:cBhvr>
                                        <p:cTn id="7" dur="500"/>
                                        <p:tgtEl>
                                          <p:spTgt spid="430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010">
                                            <p:txEl>
                                              <p:pRg st="0" end="0"/>
                                            </p:txEl>
                                          </p:spTgt>
                                        </p:tgtEl>
                                        <p:attrNameLst>
                                          <p:attrName>style.visibility</p:attrName>
                                        </p:attrNameLst>
                                      </p:cBhvr>
                                      <p:to>
                                        <p:strVal val="visible"/>
                                      </p:to>
                                    </p:set>
                                    <p:animEffect transition="in" filter="fade">
                                      <p:cBhvr>
                                        <p:cTn id="10" dur="500"/>
                                        <p:tgtEl>
                                          <p:spTgt spid="430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010">
                                            <p:txEl>
                                              <p:pRg st="1" end="1"/>
                                            </p:txEl>
                                          </p:spTgt>
                                        </p:tgtEl>
                                        <p:attrNameLst>
                                          <p:attrName>style.visibility</p:attrName>
                                        </p:attrNameLst>
                                      </p:cBhvr>
                                      <p:to>
                                        <p:strVal val="visible"/>
                                      </p:to>
                                    </p:set>
                                    <p:animEffect transition="in" filter="fade">
                                      <p:cBhvr>
                                        <p:cTn id="13" dur="500"/>
                                        <p:tgtEl>
                                          <p:spTgt spid="4301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010">
                                            <p:txEl>
                                              <p:pRg st="2" end="2"/>
                                            </p:txEl>
                                          </p:spTgt>
                                        </p:tgtEl>
                                        <p:attrNameLst>
                                          <p:attrName>style.visibility</p:attrName>
                                        </p:attrNameLst>
                                      </p:cBhvr>
                                      <p:to>
                                        <p:strVal val="visible"/>
                                      </p:to>
                                    </p:set>
                                    <p:animEffect transition="in" filter="fade">
                                      <p:cBhvr>
                                        <p:cTn id="16" dur="500"/>
                                        <p:tgtEl>
                                          <p:spTgt spid="4301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010">
                                            <p:txEl>
                                              <p:pRg st="3" end="3"/>
                                            </p:txEl>
                                          </p:spTgt>
                                        </p:tgtEl>
                                        <p:attrNameLst>
                                          <p:attrName>style.visibility</p:attrName>
                                        </p:attrNameLst>
                                      </p:cBhvr>
                                      <p:to>
                                        <p:strVal val="visible"/>
                                      </p:to>
                                    </p:set>
                                    <p:animEffect transition="in" filter="fade">
                                      <p:cBhvr>
                                        <p:cTn id="19" dur="500"/>
                                        <p:tgtEl>
                                          <p:spTgt spid="43010">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010">
                                            <p:txEl>
                                              <p:pRg st="4" end="4"/>
                                            </p:txEl>
                                          </p:spTgt>
                                        </p:tgtEl>
                                        <p:attrNameLst>
                                          <p:attrName>style.visibility</p:attrName>
                                        </p:attrNameLst>
                                      </p:cBhvr>
                                      <p:to>
                                        <p:strVal val="visible"/>
                                      </p:to>
                                    </p:set>
                                    <p:animEffect transition="in" filter="fade">
                                      <p:cBhvr>
                                        <p:cTn id="22" dur="500"/>
                                        <p:tgtEl>
                                          <p:spTgt spid="430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11">
                                            <p:bg/>
                                          </p:spTgt>
                                        </p:tgtEl>
                                        <p:attrNameLst>
                                          <p:attrName>style.visibility</p:attrName>
                                        </p:attrNameLst>
                                      </p:cBhvr>
                                      <p:to>
                                        <p:strVal val="visible"/>
                                      </p:to>
                                    </p:set>
                                    <p:animEffect transition="in" filter="fade">
                                      <p:cBhvr>
                                        <p:cTn id="27" dur="500"/>
                                        <p:tgtEl>
                                          <p:spTgt spid="43011">
                                            <p:bg/>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3011">
                                            <p:txEl>
                                              <p:pRg st="0" end="0"/>
                                            </p:txEl>
                                          </p:spTgt>
                                        </p:tgtEl>
                                        <p:attrNameLst>
                                          <p:attrName>style.visibility</p:attrName>
                                        </p:attrNameLst>
                                      </p:cBhvr>
                                      <p:to>
                                        <p:strVal val="visible"/>
                                      </p:to>
                                    </p:set>
                                    <p:animEffect transition="in" filter="fade">
                                      <p:cBhvr>
                                        <p:cTn id="30" dur="500"/>
                                        <p:tgtEl>
                                          <p:spTgt spid="43011">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011">
                                            <p:txEl>
                                              <p:pRg st="1" end="1"/>
                                            </p:txEl>
                                          </p:spTgt>
                                        </p:tgtEl>
                                        <p:attrNameLst>
                                          <p:attrName>style.visibility</p:attrName>
                                        </p:attrNameLst>
                                      </p:cBhvr>
                                      <p:to>
                                        <p:strVal val="visible"/>
                                      </p:to>
                                    </p:set>
                                    <p:animEffect transition="in" filter="fade">
                                      <p:cBhvr>
                                        <p:cTn id="33" dur="500"/>
                                        <p:tgtEl>
                                          <p:spTgt spid="43011">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011">
                                            <p:txEl>
                                              <p:pRg st="2" end="2"/>
                                            </p:txEl>
                                          </p:spTgt>
                                        </p:tgtEl>
                                        <p:attrNameLst>
                                          <p:attrName>style.visibility</p:attrName>
                                        </p:attrNameLst>
                                      </p:cBhvr>
                                      <p:to>
                                        <p:strVal val="visible"/>
                                      </p:to>
                                    </p:set>
                                    <p:animEffect transition="in" filter="fade">
                                      <p:cBhvr>
                                        <p:cTn id="36" dur="500"/>
                                        <p:tgtEl>
                                          <p:spTgt spid="43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uiExpand="1" build="p" animBg="1"/>
      <p:bldP spid="43011"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3" t="3541" r="2187" b="4152"/>
          <a:stretch/>
        </p:blipFill>
        <p:spPr bwMode="auto">
          <a:xfrm>
            <a:off x="4572000" y="335778"/>
            <a:ext cx="4304714" cy="3165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4"/>
          <p:cNvSpPr>
            <a:spLocks noGrp="1" noChangeArrowheads="1"/>
          </p:cNvSpPr>
          <p:nvPr>
            <p:ph type="title" idx="4294967295"/>
          </p:nvPr>
        </p:nvSpPr>
        <p:spPr>
          <a:xfrm>
            <a:off x="539552" y="1235968"/>
            <a:ext cx="3868737" cy="1905000"/>
          </a:xfrm>
        </p:spPr>
        <p:txBody>
          <a:bodyPr/>
          <a:lstStyle/>
          <a:p>
            <a:pPr eaLnBrk="1" hangingPunct="1"/>
            <a:r>
              <a:rPr lang="en-US" sz="3600" b="1" dirty="0">
                <a:solidFill>
                  <a:srgbClr val="000060"/>
                </a:solidFill>
                <a:latin typeface="Cambria" panose="02040503050406030204" pitchFamily="18" charset="0"/>
                <a:ea typeface="ＭＳ Ｐゴシック" charset="0"/>
                <a:cs typeface="ＭＳ Ｐゴシック" charset="0"/>
              </a:rPr>
              <a:t>Physical Health </a:t>
            </a:r>
            <a:r>
              <a:rPr lang="en-US" sz="3600" b="1" dirty="0" smtClean="0">
                <a:solidFill>
                  <a:srgbClr val="000060"/>
                </a:solidFill>
                <a:latin typeface="Cambria" panose="02040503050406030204" pitchFamily="18" charset="0"/>
                <a:ea typeface="ＭＳ Ｐゴシック" charset="0"/>
                <a:cs typeface="ＭＳ Ｐゴシック" charset="0"/>
              </a:rPr>
              <a:t>&amp; </a:t>
            </a:r>
            <a:br>
              <a:rPr lang="en-US" sz="3600" b="1" dirty="0" smtClean="0">
                <a:solidFill>
                  <a:srgbClr val="000060"/>
                </a:solidFill>
                <a:latin typeface="Cambria" panose="02040503050406030204" pitchFamily="18" charset="0"/>
                <a:ea typeface="ＭＳ Ｐゴシック" charset="0"/>
                <a:cs typeface="ＭＳ Ｐゴシック" charset="0"/>
              </a:rPr>
            </a:br>
            <a:r>
              <a:rPr lang="en-US" sz="3600" b="1" dirty="0" smtClean="0">
                <a:solidFill>
                  <a:srgbClr val="000060"/>
                </a:solidFill>
                <a:latin typeface="Cambria" panose="02040503050406030204" pitchFamily="18" charset="0"/>
                <a:ea typeface="ＭＳ Ｐゴシック" charset="0"/>
                <a:cs typeface="ＭＳ Ｐゴシック" charset="0"/>
              </a:rPr>
              <a:t>Well-Being</a:t>
            </a:r>
            <a:r>
              <a:rPr lang="en-US" sz="3600" b="1" dirty="0">
                <a:solidFill>
                  <a:srgbClr val="000060"/>
                </a:solidFill>
                <a:latin typeface="Cambria" panose="02040503050406030204" pitchFamily="18" charset="0"/>
                <a:ea typeface="ＭＳ Ｐゴシック" charset="0"/>
                <a:cs typeface="ＭＳ Ｐゴシック" charset="0"/>
              </a:rPr>
              <a:t/>
            </a:r>
            <a:br>
              <a:rPr lang="en-US" sz="3600" b="1" dirty="0">
                <a:solidFill>
                  <a:srgbClr val="000060"/>
                </a:solidFill>
                <a:latin typeface="Cambria" panose="02040503050406030204" pitchFamily="18" charset="0"/>
                <a:ea typeface="ＭＳ Ｐゴシック" charset="0"/>
                <a:cs typeface="ＭＳ Ｐゴシック" charset="0"/>
              </a:rPr>
            </a:br>
            <a:endParaRPr lang="en-CA" b="1" dirty="0">
              <a:solidFill>
                <a:srgbClr val="000060"/>
              </a:solidFill>
              <a:latin typeface="Cambria" panose="02040503050406030204" pitchFamily="18" charset="0"/>
              <a:ea typeface="ＭＳ Ｐゴシック" charset="0"/>
              <a:cs typeface="ＭＳ Ｐゴシック" charset="0"/>
            </a:endParaRPr>
          </a:p>
        </p:txBody>
      </p:sp>
      <p:pic>
        <p:nvPicPr>
          <p:cNvPr id="15667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936" t="5089" r="4760" b="3164"/>
          <a:stretch/>
        </p:blipFill>
        <p:spPr bwMode="auto">
          <a:xfrm>
            <a:off x="281354" y="3140968"/>
            <a:ext cx="4740812" cy="3205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36096" y="4172887"/>
            <a:ext cx="3440618" cy="2123658"/>
          </a:xfrm>
          <a:prstGeom prst="rect">
            <a:avLst/>
          </a:prstGeom>
          <a:noFill/>
        </p:spPr>
        <p:txBody>
          <a:bodyPr wrap="square" rtlCol="0">
            <a:spAutoFit/>
          </a:bodyPr>
          <a:lstStyle/>
          <a:p>
            <a:r>
              <a:rPr lang="en-GB" altLang="en-US" sz="2200" dirty="0" smtClean="0">
                <a:solidFill>
                  <a:srgbClr val="000066"/>
                </a:solidFill>
              </a:rPr>
              <a:t>Subdomains:</a:t>
            </a:r>
          </a:p>
          <a:p>
            <a:pPr marL="457200" indent="-457200">
              <a:buFont typeface="+mj-lt"/>
              <a:buAutoNum type="arabicPeriod"/>
            </a:pPr>
            <a:r>
              <a:rPr lang="en-GB" altLang="en-US" sz="2200" dirty="0" smtClean="0">
                <a:solidFill>
                  <a:srgbClr val="000066"/>
                </a:solidFill>
              </a:rPr>
              <a:t>Physical </a:t>
            </a:r>
            <a:r>
              <a:rPr lang="en-GB" altLang="en-US" sz="2200" dirty="0">
                <a:solidFill>
                  <a:srgbClr val="000066"/>
                </a:solidFill>
              </a:rPr>
              <a:t>readiness for school </a:t>
            </a:r>
            <a:r>
              <a:rPr lang="en-GB" altLang="en-US" sz="2200" dirty="0" smtClean="0">
                <a:solidFill>
                  <a:srgbClr val="000066"/>
                </a:solidFill>
              </a:rPr>
              <a:t>day </a:t>
            </a:r>
          </a:p>
          <a:p>
            <a:pPr marL="457200" indent="-457200">
              <a:buFont typeface="+mj-lt"/>
              <a:buAutoNum type="arabicPeriod"/>
            </a:pPr>
            <a:r>
              <a:rPr lang="en-GB" altLang="en-US" sz="2200" dirty="0" smtClean="0">
                <a:solidFill>
                  <a:srgbClr val="000066"/>
                </a:solidFill>
              </a:rPr>
              <a:t>Physical independence </a:t>
            </a:r>
          </a:p>
          <a:p>
            <a:pPr marL="457200" indent="-457200">
              <a:buFont typeface="+mj-lt"/>
              <a:buAutoNum type="arabicPeriod"/>
            </a:pPr>
            <a:r>
              <a:rPr lang="en-GB" altLang="en-US" sz="2200" dirty="0" smtClean="0">
                <a:solidFill>
                  <a:srgbClr val="000066"/>
                </a:solidFill>
              </a:rPr>
              <a:t>Gross </a:t>
            </a:r>
            <a:r>
              <a:rPr lang="en-GB" altLang="en-US" sz="2200" dirty="0">
                <a:solidFill>
                  <a:srgbClr val="000066"/>
                </a:solidFill>
              </a:rPr>
              <a:t>and fine motor </a:t>
            </a:r>
            <a:r>
              <a:rPr lang="en-GB" altLang="en-US" sz="2200" dirty="0" smtClean="0">
                <a:solidFill>
                  <a:srgbClr val="000066"/>
                </a:solidFill>
              </a:rPr>
              <a:t>skills</a:t>
            </a:r>
            <a:endParaRPr lang="en-CA" sz="2200" dirty="0">
              <a:solidFill>
                <a:srgbClr val="000066"/>
              </a:solidFill>
            </a:endParaRPr>
          </a:p>
        </p:txBody>
      </p:sp>
      <p:sp>
        <p:nvSpPr>
          <p:cNvPr id="7" name="Freeform 6"/>
          <p:cNvSpPr>
            <a:spLocks/>
          </p:cNvSpPr>
          <p:nvPr/>
        </p:nvSpPr>
        <p:spPr bwMode="auto">
          <a:xfrm rot="2281777">
            <a:off x="-144426" y="241299"/>
            <a:ext cx="1392323"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dirty="0">
              <a:solidFill>
                <a:prstClr val="black"/>
              </a:solidFill>
            </a:endParaRPr>
          </a:p>
        </p:txBody>
      </p:sp>
      <p:pic>
        <p:nvPicPr>
          <p:cNvPr id="8" name="Picture 7"/>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608" y="44624"/>
            <a:ext cx="996589" cy="484634"/>
          </a:xfrm>
          <a:prstGeom prst="rect">
            <a:avLst/>
          </a:prstGeom>
          <a:noFill/>
          <a:ln>
            <a:noFill/>
          </a:ln>
        </p:spPr>
      </p:pic>
    </p:spTree>
    <p:extLst>
      <p:ext uri="{BB962C8B-B14F-4D97-AF65-F5344CB8AC3E}">
        <p14:creationId xmlns:p14="http://schemas.microsoft.com/office/powerpoint/2010/main" val="398827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6675"/>
                                        </p:tgtEl>
                                        <p:attrNameLst>
                                          <p:attrName>style.visibility</p:attrName>
                                        </p:attrNameLst>
                                      </p:cBhvr>
                                      <p:to>
                                        <p:strVal val="visible"/>
                                      </p:to>
                                    </p:set>
                                    <p:animEffect transition="in" filter="wheel(1)">
                                      <p:cBhvr>
                                        <p:cTn id="7" dur="2000"/>
                                        <p:tgtEl>
                                          <p:spTgt spid="15667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5"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872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23" t="3568" r="2193" b="3339"/>
          <a:stretch/>
        </p:blipFill>
        <p:spPr bwMode="auto">
          <a:xfrm>
            <a:off x="158756" y="3019686"/>
            <a:ext cx="4773284" cy="3527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5"/>
          <p:cNvSpPr>
            <a:spLocks noChangeArrowheads="1"/>
          </p:cNvSpPr>
          <p:nvPr/>
        </p:nvSpPr>
        <p:spPr bwMode="auto">
          <a:xfrm>
            <a:off x="683568" y="764704"/>
            <a:ext cx="31686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CA" sz="3600" b="1" dirty="0">
                <a:solidFill>
                  <a:srgbClr val="000066"/>
                </a:solidFill>
                <a:latin typeface="Cambria" panose="02040503050406030204" pitchFamily="18" charset="0"/>
                <a:ea typeface="ＭＳ Ｐゴシック" charset="0"/>
                <a:cs typeface="ＭＳ Ｐゴシック" charset="0"/>
              </a:rPr>
              <a:t>Social Competence</a:t>
            </a:r>
          </a:p>
          <a:p>
            <a:pPr algn="ctr" eaLnBrk="0" fontAlgn="base" hangingPunct="0">
              <a:spcBef>
                <a:spcPct val="0"/>
              </a:spcBef>
              <a:spcAft>
                <a:spcPct val="0"/>
              </a:spcAft>
            </a:pPr>
            <a:r>
              <a:rPr lang="en-CA" sz="3600" b="1" dirty="0">
                <a:solidFill>
                  <a:srgbClr val="000066"/>
                </a:solidFill>
                <a:latin typeface="Cambria" panose="02040503050406030204" pitchFamily="18" charset="0"/>
                <a:ea typeface="ＭＳ Ｐゴシック" charset="0"/>
                <a:cs typeface="ＭＳ Ｐゴシック" charset="0"/>
              </a:rPr>
              <a:t>	</a:t>
            </a:r>
            <a:endParaRPr lang="en-US" sz="3600" b="1" dirty="0">
              <a:solidFill>
                <a:srgbClr val="000066"/>
              </a:solidFill>
              <a:latin typeface="Cambria" panose="02040503050406030204" pitchFamily="18" charset="0"/>
              <a:ea typeface="ＭＳ Ｐゴシック" charset="0"/>
              <a:cs typeface="ＭＳ Ｐゴシック" charset="0"/>
            </a:endParaRPr>
          </a:p>
        </p:txBody>
      </p:sp>
      <p:pic>
        <p:nvPicPr>
          <p:cNvPr id="15872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70" t="3994" r="12500" b="4710"/>
          <a:stretch/>
        </p:blipFill>
        <p:spPr bwMode="auto">
          <a:xfrm>
            <a:off x="4572000" y="258362"/>
            <a:ext cx="4269228" cy="2946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20072" y="3861048"/>
            <a:ext cx="3621156" cy="2123658"/>
          </a:xfrm>
          <a:prstGeom prst="rect">
            <a:avLst/>
          </a:prstGeom>
          <a:noFill/>
        </p:spPr>
        <p:txBody>
          <a:bodyPr wrap="square" rtlCol="0">
            <a:spAutoFit/>
          </a:bodyPr>
          <a:lstStyle/>
          <a:p>
            <a:r>
              <a:rPr lang="en-GB" altLang="en-US" sz="2200" dirty="0" smtClean="0">
                <a:solidFill>
                  <a:srgbClr val="000066"/>
                </a:solidFill>
              </a:rPr>
              <a:t>Subdomains:</a:t>
            </a:r>
          </a:p>
          <a:p>
            <a:pPr marL="457200" indent="-457200">
              <a:buFont typeface="+mj-lt"/>
              <a:buAutoNum type="arabicPeriod"/>
            </a:pPr>
            <a:r>
              <a:rPr lang="en-GB" altLang="en-US" sz="2200" dirty="0" smtClean="0">
                <a:solidFill>
                  <a:srgbClr val="000066"/>
                </a:solidFill>
              </a:rPr>
              <a:t>Overall social competence</a:t>
            </a:r>
          </a:p>
          <a:p>
            <a:pPr marL="457200" indent="-457200">
              <a:buFont typeface="+mj-lt"/>
              <a:buAutoNum type="arabicPeriod"/>
            </a:pPr>
            <a:r>
              <a:rPr lang="en-GB" sz="2200" dirty="0" smtClean="0">
                <a:solidFill>
                  <a:srgbClr val="000066"/>
                </a:solidFill>
              </a:rPr>
              <a:t>Responsibility and respect</a:t>
            </a:r>
          </a:p>
          <a:p>
            <a:pPr marL="457200" indent="-457200">
              <a:buFont typeface="+mj-lt"/>
              <a:buAutoNum type="arabicPeriod"/>
            </a:pPr>
            <a:r>
              <a:rPr lang="en-CA" sz="2200" dirty="0" smtClean="0">
                <a:solidFill>
                  <a:srgbClr val="000066"/>
                </a:solidFill>
              </a:rPr>
              <a:t>Approaches to learning</a:t>
            </a:r>
          </a:p>
          <a:p>
            <a:pPr marL="457200" indent="-457200">
              <a:buFont typeface="+mj-lt"/>
              <a:buAutoNum type="arabicPeriod"/>
            </a:pPr>
            <a:r>
              <a:rPr lang="en-CA" sz="2200" dirty="0" smtClean="0">
                <a:solidFill>
                  <a:srgbClr val="000066"/>
                </a:solidFill>
              </a:rPr>
              <a:t>Readiness to explore new things</a:t>
            </a:r>
            <a:endParaRPr lang="en-CA" sz="2200" dirty="0">
              <a:solidFill>
                <a:srgbClr val="000066"/>
              </a:solidFill>
            </a:endParaRPr>
          </a:p>
        </p:txBody>
      </p:sp>
      <p:sp>
        <p:nvSpPr>
          <p:cNvPr id="7" name="Freeform 6"/>
          <p:cNvSpPr>
            <a:spLocks/>
          </p:cNvSpPr>
          <p:nvPr/>
        </p:nvSpPr>
        <p:spPr bwMode="auto">
          <a:xfrm rot="2281777">
            <a:off x="-144426" y="241299"/>
            <a:ext cx="1392323"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dirty="0">
              <a:solidFill>
                <a:prstClr val="black"/>
              </a:solidFill>
            </a:endParaRPr>
          </a:p>
        </p:txBody>
      </p:sp>
      <p:pic>
        <p:nvPicPr>
          <p:cNvPr id="8" name="Picture 7"/>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608" y="44624"/>
            <a:ext cx="996589" cy="484634"/>
          </a:xfrm>
          <a:prstGeom prst="rect">
            <a:avLst/>
          </a:prstGeom>
          <a:noFill/>
          <a:ln>
            <a:noFill/>
          </a:ln>
        </p:spPr>
      </p:pic>
    </p:spTree>
    <p:extLst>
      <p:ext uri="{BB962C8B-B14F-4D97-AF65-F5344CB8AC3E}">
        <p14:creationId xmlns:p14="http://schemas.microsoft.com/office/powerpoint/2010/main" val="145642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8724"/>
                                        </p:tgtEl>
                                        <p:attrNameLst>
                                          <p:attrName>style.visibility</p:attrName>
                                        </p:attrNameLst>
                                      </p:cBhvr>
                                      <p:to>
                                        <p:strVal val="visible"/>
                                      </p:to>
                                    </p:set>
                                    <p:animEffect transition="in" filter="wheel(1)">
                                      <p:cBhvr>
                                        <p:cTn id="7" dur="2000"/>
                                        <p:tgtEl>
                                          <p:spTgt spid="15872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preschooler.thebump.com/DM-Resize/photos.demandstudios.com/getty/article/239/16/rbkm_41.jpg?w=600&amp;h=600&amp;keep_rat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294203"/>
            <a:ext cx="5270217" cy="30742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portlife-pce.cz/wp-content/uploads/2011/07/hro%C5%A1%C3%ADc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356992"/>
            <a:ext cx="3876675" cy="2714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44008" y="3789040"/>
            <a:ext cx="4176464" cy="2123658"/>
          </a:xfrm>
          <a:prstGeom prst="rect">
            <a:avLst/>
          </a:prstGeom>
          <a:noFill/>
        </p:spPr>
        <p:txBody>
          <a:bodyPr wrap="square" rtlCol="0">
            <a:spAutoFit/>
          </a:bodyPr>
          <a:lstStyle/>
          <a:p>
            <a:r>
              <a:rPr lang="en-GB" altLang="en-US" sz="2200" dirty="0" smtClean="0">
                <a:solidFill>
                  <a:srgbClr val="000066"/>
                </a:solidFill>
              </a:rPr>
              <a:t>Subdomains:</a:t>
            </a:r>
          </a:p>
          <a:p>
            <a:pPr marL="457200" indent="-457200">
              <a:buFont typeface="+mj-lt"/>
              <a:buAutoNum type="arabicPeriod"/>
            </a:pPr>
            <a:r>
              <a:rPr lang="en-GB" altLang="en-US" sz="2200" dirty="0" smtClean="0">
                <a:solidFill>
                  <a:srgbClr val="000066"/>
                </a:solidFill>
              </a:rPr>
              <a:t>Prosocial and helping behaviour</a:t>
            </a:r>
          </a:p>
          <a:p>
            <a:pPr marL="457200" indent="-457200">
              <a:buFont typeface="+mj-lt"/>
              <a:buAutoNum type="arabicPeriod"/>
            </a:pPr>
            <a:r>
              <a:rPr lang="en-GB" altLang="en-US" sz="2200" dirty="0" smtClean="0">
                <a:solidFill>
                  <a:srgbClr val="000066"/>
                </a:solidFill>
              </a:rPr>
              <a:t>Anxious and fearful behaviour</a:t>
            </a:r>
          </a:p>
          <a:p>
            <a:pPr marL="457200" indent="-457200">
              <a:buFont typeface="+mj-lt"/>
              <a:buAutoNum type="arabicPeriod"/>
            </a:pPr>
            <a:r>
              <a:rPr lang="en-GB" altLang="en-US" sz="2200" dirty="0" smtClean="0">
                <a:solidFill>
                  <a:srgbClr val="000066"/>
                </a:solidFill>
              </a:rPr>
              <a:t>Aggressive behaviour</a:t>
            </a:r>
          </a:p>
          <a:p>
            <a:pPr marL="457200" indent="-457200">
              <a:buFont typeface="+mj-lt"/>
              <a:buAutoNum type="arabicPeriod"/>
            </a:pPr>
            <a:r>
              <a:rPr lang="en-GB" altLang="en-US" sz="2200" dirty="0" smtClean="0">
                <a:solidFill>
                  <a:srgbClr val="000066"/>
                </a:solidFill>
              </a:rPr>
              <a:t>Hyperactivity and inattention</a:t>
            </a:r>
          </a:p>
        </p:txBody>
      </p:sp>
      <p:sp>
        <p:nvSpPr>
          <p:cNvPr id="7" name="Text Box 6"/>
          <p:cNvSpPr txBox="1">
            <a:spLocks noChangeArrowheads="1"/>
          </p:cNvSpPr>
          <p:nvPr/>
        </p:nvSpPr>
        <p:spPr bwMode="auto">
          <a:xfrm>
            <a:off x="107504" y="1325667"/>
            <a:ext cx="460851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50000"/>
              </a:spcBef>
              <a:spcAft>
                <a:spcPct val="0"/>
              </a:spcAft>
            </a:pPr>
            <a:r>
              <a:rPr lang="en-US" sz="3600" b="1" dirty="0">
                <a:solidFill>
                  <a:srgbClr val="000066"/>
                </a:solidFill>
                <a:latin typeface="Cambria" panose="02040503050406030204" pitchFamily="18" charset="0"/>
              </a:rPr>
              <a:t>Emotional </a:t>
            </a:r>
            <a:endParaRPr lang="en-US" sz="3600" b="1" dirty="0" smtClean="0">
              <a:solidFill>
                <a:srgbClr val="000066"/>
              </a:solidFill>
              <a:latin typeface="Cambria" panose="02040503050406030204" pitchFamily="18" charset="0"/>
            </a:endParaRPr>
          </a:p>
          <a:p>
            <a:pPr algn="ctr" eaLnBrk="0" fontAlgn="base" hangingPunct="0">
              <a:spcAft>
                <a:spcPct val="0"/>
              </a:spcAft>
            </a:pPr>
            <a:r>
              <a:rPr lang="en-US" sz="3600" b="1" dirty="0" smtClean="0">
                <a:solidFill>
                  <a:srgbClr val="000066"/>
                </a:solidFill>
                <a:latin typeface="Cambria" panose="02040503050406030204" pitchFamily="18" charset="0"/>
              </a:rPr>
              <a:t>Maturity</a:t>
            </a:r>
            <a:endParaRPr lang="en-US" sz="3600" b="1" dirty="0">
              <a:solidFill>
                <a:srgbClr val="000066"/>
              </a:solidFill>
              <a:latin typeface="Cambria" panose="02040503050406030204" pitchFamily="18" charset="0"/>
            </a:endParaRPr>
          </a:p>
          <a:p>
            <a:pPr eaLnBrk="0" fontAlgn="base" hangingPunct="0">
              <a:spcBef>
                <a:spcPct val="50000"/>
              </a:spcBef>
              <a:spcAft>
                <a:spcPct val="0"/>
              </a:spcAft>
            </a:pPr>
            <a:r>
              <a:rPr lang="en-US" sz="3600" b="1" dirty="0">
                <a:solidFill>
                  <a:srgbClr val="000066"/>
                </a:solidFill>
                <a:latin typeface="Cambria" panose="02040503050406030204" pitchFamily="18" charset="0"/>
              </a:rPr>
              <a:t>	</a:t>
            </a:r>
          </a:p>
        </p:txBody>
      </p:sp>
    </p:spTree>
    <p:extLst>
      <p:ext uri="{BB962C8B-B14F-4D97-AF65-F5344CB8AC3E}">
        <p14:creationId xmlns:p14="http://schemas.microsoft.com/office/powerpoint/2010/main" val="252759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077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68" t="3588" r="2227" b="3346"/>
          <a:stretch/>
        </p:blipFill>
        <p:spPr bwMode="auto">
          <a:xfrm>
            <a:off x="4716016" y="218384"/>
            <a:ext cx="4278248" cy="3434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4"/>
          <p:cNvSpPr txBox="1">
            <a:spLocks noChangeArrowheads="1"/>
          </p:cNvSpPr>
          <p:nvPr/>
        </p:nvSpPr>
        <p:spPr bwMode="auto">
          <a:xfrm>
            <a:off x="539552" y="764357"/>
            <a:ext cx="3997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en-CA" sz="3600" b="1" dirty="0">
                <a:solidFill>
                  <a:srgbClr val="000066"/>
                </a:solidFill>
                <a:latin typeface="Cambria" panose="02040503050406030204" pitchFamily="18" charset="0"/>
              </a:rPr>
              <a:t>Language &amp; Cognitive Development</a:t>
            </a:r>
            <a:endParaRPr lang="en-CA" sz="4400" b="1" dirty="0">
              <a:solidFill>
                <a:srgbClr val="000066"/>
              </a:solidFill>
              <a:latin typeface="Cambria" panose="02040503050406030204" pitchFamily="18" charset="0"/>
            </a:endParaRPr>
          </a:p>
        </p:txBody>
      </p:sp>
      <p:pic>
        <p:nvPicPr>
          <p:cNvPr id="16077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30" t="5880" r="20802" b="4496"/>
          <a:stretch/>
        </p:blipFill>
        <p:spPr bwMode="auto">
          <a:xfrm>
            <a:off x="107504" y="3664830"/>
            <a:ext cx="4445391" cy="3063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a:spLocks/>
          </p:cNvSpPr>
          <p:nvPr/>
        </p:nvSpPr>
        <p:spPr bwMode="auto">
          <a:xfrm rot="2281777">
            <a:off x="-144426" y="241299"/>
            <a:ext cx="1392323"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dirty="0">
              <a:solidFill>
                <a:prstClr val="black"/>
              </a:solidFill>
            </a:endParaRPr>
          </a:p>
        </p:txBody>
      </p:sp>
      <p:pic>
        <p:nvPicPr>
          <p:cNvPr id="7" name="Picture 6"/>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608" y="44624"/>
            <a:ext cx="996589" cy="484634"/>
          </a:xfrm>
          <a:prstGeom prst="rect">
            <a:avLst/>
          </a:prstGeom>
          <a:noFill/>
          <a:ln>
            <a:noFill/>
          </a:ln>
        </p:spPr>
      </p:pic>
      <p:sp>
        <p:nvSpPr>
          <p:cNvPr id="8" name="TextBox 7"/>
          <p:cNvSpPr txBox="1"/>
          <p:nvPr/>
        </p:nvSpPr>
        <p:spPr>
          <a:xfrm>
            <a:off x="4817800" y="4077072"/>
            <a:ext cx="4176464" cy="2123658"/>
          </a:xfrm>
          <a:prstGeom prst="rect">
            <a:avLst/>
          </a:prstGeom>
          <a:noFill/>
        </p:spPr>
        <p:txBody>
          <a:bodyPr wrap="square" rtlCol="0">
            <a:spAutoFit/>
          </a:bodyPr>
          <a:lstStyle/>
          <a:p>
            <a:r>
              <a:rPr lang="en-GB" altLang="en-US" sz="2200" dirty="0" smtClean="0">
                <a:solidFill>
                  <a:srgbClr val="000066"/>
                </a:solidFill>
              </a:rPr>
              <a:t>Subdomains:</a:t>
            </a:r>
          </a:p>
          <a:p>
            <a:pPr marL="457200" indent="-457200">
              <a:buFont typeface="+mj-lt"/>
              <a:buAutoNum type="arabicPeriod"/>
            </a:pPr>
            <a:r>
              <a:rPr lang="en-GB" altLang="en-US" sz="2200" dirty="0" smtClean="0">
                <a:solidFill>
                  <a:srgbClr val="000066"/>
                </a:solidFill>
              </a:rPr>
              <a:t>Basic literacy</a:t>
            </a:r>
          </a:p>
          <a:p>
            <a:pPr marL="457200" indent="-457200">
              <a:buFont typeface="+mj-lt"/>
              <a:buAutoNum type="arabicPeriod"/>
            </a:pPr>
            <a:r>
              <a:rPr lang="en-GB" altLang="en-US" sz="2200" dirty="0" smtClean="0">
                <a:solidFill>
                  <a:srgbClr val="000066"/>
                </a:solidFill>
              </a:rPr>
              <a:t>Interest in literacy/numeracy and memory</a:t>
            </a:r>
          </a:p>
          <a:p>
            <a:pPr marL="457200" indent="-457200">
              <a:buFont typeface="+mj-lt"/>
              <a:buAutoNum type="arabicPeriod"/>
            </a:pPr>
            <a:r>
              <a:rPr lang="en-GB" altLang="en-US" sz="2200" dirty="0" smtClean="0">
                <a:solidFill>
                  <a:srgbClr val="000066"/>
                </a:solidFill>
              </a:rPr>
              <a:t>Advanced literacy</a:t>
            </a:r>
          </a:p>
          <a:p>
            <a:pPr marL="457200" indent="-457200">
              <a:buFont typeface="+mj-lt"/>
              <a:buAutoNum type="arabicPeriod"/>
            </a:pPr>
            <a:r>
              <a:rPr lang="en-GB" altLang="en-US" sz="2200" dirty="0" smtClean="0">
                <a:solidFill>
                  <a:srgbClr val="000066"/>
                </a:solidFill>
              </a:rPr>
              <a:t>Basic numeracy</a:t>
            </a:r>
          </a:p>
        </p:txBody>
      </p:sp>
    </p:spTree>
    <p:extLst>
      <p:ext uri="{BB962C8B-B14F-4D97-AF65-F5344CB8AC3E}">
        <p14:creationId xmlns:p14="http://schemas.microsoft.com/office/powerpoint/2010/main" val="402582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0772"/>
                                        </p:tgtEl>
                                        <p:attrNameLst>
                                          <p:attrName>style.visibility</p:attrName>
                                        </p:attrNameLst>
                                      </p:cBhvr>
                                      <p:to>
                                        <p:strVal val="visible"/>
                                      </p:to>
                                    </p:set>
                                    <p:animEffect transition="in" filter="wheel(1)">
                                      <p:cBhvr>
                                        <p:cTn id="7" dur="2000"/>
                                        <p:tgtEl>
                                          <p:spTgt spid="16077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http://readyforlearning.files.wordpress.com/2010/12/children_learning-zbbjr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548" y="212470"/>
            <a:ext cx="4448175" cy="293370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www.kidstar.co/wp-content/uploads/2014/09/kids-educational-ga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356992"/>
            <a:ext cx="4762500" cy="3171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67536" y="3512939"/>
            <a:ext cx="4176464" cy="1107996"/>
          </a:xfrm>
          <a:prstGeom prst="rect">
            <a:avLst/>
          </a:prstGeom>
          <a:noFill/>
        </p:spPr>
        <p:txBody>
          <a:bodyPr wrap="square" rtlCol="0">
            <a:spAutoFit/>
          </a:bodyPr>
          <a:lstStyle/>
          <a:p>
            <a:r>
              <a:rPr lang="en-GB" altLang="en-US" sz="2200" dirty="0" smtClean="0">
                <a:solidFill>
                  <a:srgbClr val="000066"/>
                </a:solidFill>
              </a:rPr>
              <a:t>Subdomain:</a:t>
            </a:r>
          </a:p>
          <a:p>
            <a:pPr marL="457200" indent="-457200">
              <a:buFont typeface="+mj-lt"/>
              <a:buAutoNum type="arabicPeriod"/>
            </a:pPr>
            <a:r>
              <a:rPr lang="en-GB" altLang="en-US" sz="2200" dirty="0" smtClean="0">
                <a:solidFill>
                  <a:srgbClr val="000066"/>
                </a:solidFill>
              </a:rPr>
              <a:t>Communication skills &amp; general knowledge</a:t>
            </a:r>
          </a:p>
        </p:txBody>
      </p:sp>
      <p:sp>
        <p:nvSpPr>
          <p:cNvPr id="6" name="Rectangle 4"/>
          <p:cNvSpPr txBox="1">
            <a:spLocks noChangeArrowheads="1"/>
          </p:cNvSpPr>
          <p:nvPr/>
        </p:nvSpPr>
        <p:spPr bwMode="auto">
          <a:xfrm>
            <a:off x="106486" y="1053852"/>
            <a:ext cx="468153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a:lstStyle>
          <a:p>
            <a:pPr eaLnBrk="1" hangingPunct="1"/>
            <a:r>
              <a:rPr lang="en-CA" sz="3600" b="1" kern="0" dirty="0" smtClean="0">
                <a:solidFill>
                  <a:srgbClr val="000066"/>
                </a:solidFill>
                <a:latin typeface="Cambria" panose="02040503050406030204" pitchFamily="18" charset="0"/>
                <a:ea typeface="ＭＳ Ｐゴシック" charset="0"/>
                <a:cs typeface="ＭＳ Ｐゴシック" charset="0"/>
              </a:rPr>
              <a:t>Communication Skills &amp; General Knowledge</a:t>
            </a:r>
            <a:br>
              <a:rPr lang="en-CA" sz="3600" b="1" kern="0" dirty="0" smtClean="0">
                <a:solidFill>
                  <a:srgbClr val="000066"/>
                </a:solidFill>
                <a:latin typeface="Cambria" panose="02040503050406030204" pitchFamily="18" charset="0"/>
                <a:ea typeface="ＭＳ Ｐゴシック" charset="0"/>
                <a:cs typeface="ＭＳ Ｐゴシック" charset="0"/>
              </a:rPr>
            </a:br>
            <a:endParaRPr lang="en-CA" sz="2400" b="1" kern="0" dirty="0">
              <a:solidFill>
                <a:srgbClr val="000066"/>
              </a:solidFill>
              <a:latin typeface="Cambria" panose="02040503050406030204" pitchFamily="18" charset="0"/>
              <a:ea typeface="ＭＳ Ｐゴシック" charset="0"/>
              <a:cs typeface="Comic Sans MS" charset="0"/>
            </a:endParaRPr>
          </a:p>
        </p:txBody>
      </p:sp>
      <p:sp>
        <p:nvSpPr>
          <p:cNvPr id="8" name="Freeform 7"/>
          <p:cNvSpPr>
            <a:spLocks/>
          </p:cNvSpPr>
          <p:nvPr/>
        </p:nvSpPr>
        <p:spPr bwMode="auto">
          <a:xfrm rot="2281777">
            <a:off x="-144426" y="241299"/>
            <a:ext cx="1392323"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dirty="0">
              <a:solidFill>
                <a:prstClr val="black"/>
              </a:solidFill>
            </a:endParaRPr>
          </a:p>
        </p:txBody>
      </p:sp>
      <p:pic>
        <p:nvPicPr>
          <p:cNvPr id="9" name="Picture 8"/>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3608" y="44624"/>
            <a:ext cx="996589" cy="484634"/>
          </a:xfrm>
          <a:prstGeom prst="rect">
            <a:avLst/>
          </a:prstGeom>
          <a:noFill/>
          <a:ln>
            <a:noFill/>
          </a:ln>
        </p:spPr>
      </p:pic>
    </p:spTree>
    <p:extLst>
      <p:ext uri="{BB962C8B-B14F-4D97-AF65-F5344CB8AC3E}">
        <p14:creationId xmlns:p14="http://schemas.microsoft.com/office/powerpoint/2010/main" val="140013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Times New Roman" panose="02020603050405020304" pitchFamily="18" charset="0"/>
              </a:rPr>
              <a:t>Early Years Matter</a:t>
            </a:r>
            <a:endParaRPr lang="en-CA" dirty="0">
              <a:cs typeface="Times New Roman" panose="02020603050405020304" pitchFamily="18" charset="0"/>
            </a:endParaRPr>
          </a:p>
        </p:txBody>
      </p:sp>
      <p:sp>
        <p:nvSpPr>
          <p:cNvPr id="3" name="Content Placeholder 2"/>
          <p:cNvSpPr>
            <a:spLocks noGrp="1"/>
          </p:cNvSpPr>
          <p:nvPr>
            <p:ph idx="1"/>
          </p:nvPr>
        </p:nvSpPr>
        <p:spPr>
          <a:xfrm>
            <a:off x="395536" y="1556792"/>
            <a:ext cx="8507288" cy="936104"/>
          </a:xfrm>
        </p:spPr>
        <p:txBody>
          <a:bodyPr>
            <a:normAutofit/>
          </a:bodyPr>
          <a:lstStyle/>
          <a:p>
            <a:pPr marL="0" indent="0" algn="ctr">
              <a:lnSpc>
                <a:spcPct val="150000"/>
              </a:lnSpc>
              <a:buNone/>
            </a:pPr>
            <a:r>
              <a:rPr lang="en-CA" sz="3600" dirty="0" smtClean="0"/>
              <a:t>They set the stage for further development</a:t>
            </a:r>
            <a:endParaRPr lang="en-CA" sz="3600" dirty="0"/>
          </a:p>
        </p:txBody>
      </p:sp>
      <p:pic>
        <p:nvPicPr>
          <p:cNvPr id="4" name="Content Placeholder 2"/>
          <p:cNvPicPr>
            <a:picLocks noChangeAspect="1"/>
          </p:cNvPicPr>
          <p:nvPr/>
        </p:nvPicPr>
        <p:blipFill>
          <a:blip r:embed="rId3"/>
          <a:stretch>
            <a:fillRect/>
          </a:stretch>
        </p:blipFill>
        <p:spPr>
          <a:xfrm>
            <a:off x="3270250" y="2564904"/>
            <a:ext cx="2636838" cy="3897313"/>
          </a:xfrm>
          <a:prstGeom prst="rect">
            <a:avLst/>
          </a:prstGeo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833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24130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304800" y="2120900"/>
            <a:ext cx="1981200" cy="850900"/>
          </a:xfrm>
          <a:prstGeom prst="rect">
            <a:avLst/>
          </a:prstGeom>
          <a:solidFill>
            <a:schemeClr val="tx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smtClean="0">
                <a:solidFill>
                  <a:srgbClr val="000099"/>
                </a:solidFill>
                <a:latin typeface="Calibri" pitchFamily="34" charset="0"/>
                <a:ea typeface="ＭＳ Ｐゴシック" pitchFamily="6" charset="-128"/>
              </a:rPr>
              <a:t>Early experiences</a:t>
            </a:r>
            <a:endParaRPr lang="en-US" altLang="en-US" sz="2400" smtClean="0">
              <a:solidFill>
                <a:srgbClr val="000099"/>
              </a:solidFill>
              <a:latin typeface="Calibri" pitchFamily="34" charset="0"/>
              <a:ea typeface="ＭＳ Ｐゴシック" pitchFamily="6" charset="-128"/>
            </a:endParaRPr>
          </a:p>
        </p:txBody>
      </p:sp>
      <p:sp>
        <p:nvSpPr>
          <p:cNvPr id="20483" name="AutoShape 4"/>
          <p:cNvSpPr>
            <a:spLocks noChangeArrowheads="1"/>
          </p:cNvSpPr>
          <p:nvPr/>
        </p:nvSpPr>
        <p:spPr bwMode="auto">
          <a:xfrm>
            <a:off x="2362200" y="2286000"/>
            <a:ext cx="914400" cy="457200"/>
          </a:xfrm>
          <a:prstGeom prst="rightArrow">
            <a:avLst>
              <a:gd name="adj1" fmla="val 50000"/>
              <a:gd name="adj2" fmla="val 50000"/>
            </a:avLst>
          </a:prstGeom>
          <a:solidFill>
            <a:srgbClr val="002060"/>
          </a:solidFill>
          <a:ln w="9525">
            <a:solidFill>
              <a:srgbClr val="002060"/>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CA" altLang="en-US" smtClean="0">
              <a:solidFill>
                <a:srgbClr val="800000"/>
              </a:solidFill>
              <a:latin typeface="Calibri" pitchFamily="34" charset="0"/>
            </a:endParaRPr>
          </a:p>
        </p:txBody>
      </p:sp>
      <p:sp>
        <p:nvSpPr>
          <p:cNvPr id="20484" name="Text Box 5"/>
          <p:cNvSpPr txBox="1">
            <a:spLocks noChangeArrowheads="1"/>
          </p:cNvSpPr>
          <p:nvPr/>
        </p:nvSpPr>
        <p:spPr bwMode="auto">
          <a:xfrm>
            <a:off x="3352800" y="2133600"/>
            <a:ext cx="2590800" cy="838200"/>
          </a:xfrm>
          <a:prstGeom prst="rect">
            <a:avLst/>
          </a:prstGeom>
          <a:solidFill>
            <a:schemeClr val="tx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smtClean="0">
                <a:solidFill>
                  <a:srgbClr val="000099"/>
                </a:solidFill>
                <a:latin typeface="Calibri" pitchFamily="34" charset="0"/>
                <a:ea typeface="ＭＳ Ｐゴシック" pitchFamily="6" charset="-128"/>
              </a:rPr>
              <a:t>Developmental outcomes</a:t>
            </a:r>
            <a:endParaRPr lang="en-US" altLang="en-US" sz="2400" smtClean="0">
              <a:solidFill>
                <a:srgbClr val="000099"/>
              </a:solidFill>
              <a:latin typeface="Calibri" pitchFamily="34" charset="0"/>
              <a:ea typeface="ＭＳ Ｐゴシック" pitchFamily="6" charset="-128"/>
            </a:endParaRPr>
          </a:p>
        </p:txBody>
      </p:sp>
      <p:sp>
        <p:nvSpPr>
          <p:cNvPr id="20485" name="AutoShape 6"/>
          <p:cNvSpPr>
            <a:spLocks noChangeArrowheads="1"/>
          </p:cNvSpPr>
          <p:nvPr/>
        </p:nvSpPr>
        <p:spPr bwMode="auto">
          <a:xfrm>
            <a:off x="6019800" y="2286000"/>
            <a:ext cx="914400" cy="457200"/>
          </a:xfrm>
          <a:prstGeom prst="rightArrow">
            <a:avLst>
              <a:gd name="adj1" fmla="val 50000"/>
              <a:gd name="adj2" fmla="val 50000"/>
            </a:avLst>
          </a:prstGeom>
          <a:solidFill>
            <a:srgbClr val="002060"/>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endParaRPr lang="en-GB" altLang="en-US" smtClean="0">
              <a:solidFill>
                <a:srgbClr val="FFFFFF"/>
              </a:solidFill>
              <a:latin typeface="Calibri" pitchFamily="34" charset="0"/>
            </a:endParaRPr>
          </a:p>
        </p:txBody>
      </p:sp>
      <p:sp>
        <p:nvSpPr>
          <p:cNvPr id="20486" name="Text Box 7"/>
          <p:cNvSpPr txBox="1">
            <a:spLocks noChangeArrowheads="1"/>
          </p:cNvSpPr>
          <p:nvPr/>
        </p:nvSpPr>
        <p:spPr bwMode="auto">
          <a:xfrm>
            <a:off x="7010400" y="2120900"/>
            <a:ext cx="1905000" cy="850900"/>
          </a:xfrm>
          <a:prstGeom prst="rect">
            <a:avLst/>
          </a:prstGeom>
          <a:solidFill>
            <a:schemeClr val="tx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smtClean="0">
                <a:solidFill>
                  <a:srgbClr val="000099"/>
                </a:solidFill>
                <a:latin typeface="Calibri" pitchFamily="34" charset="0"/>
                <a:ea typeface="ＭＳ Ｐゴシック" pitchFamily="6" charset="-128"/>
              </a:rPr>
              <a:t>Success in school</a:t>
            </a:r>
            <a:endParaRPr lang="en-US" altLang="en-US" sz="2400" smtClean="0">
              <a:solidFill>
                <a:srgbClr val="000099"/>
              </a:solidFill>
              <a:latin typeface="Calibri" pitchFamily="34" charset="0"/>
              <a:ea typeface="ＭＳ Ｐゴシック" pitchFamily="6" charset="-128"/>
            </a:endParaRPr>
          </a:p>
        </p:txBody>
      </p:sp>
      <p:sp>
        <p:nvSpPr>
          <p:cNvPr id="93192" name="Line 8"/>
          <p:cNvSpPr>
            <a:spLocks noChangeShapeType="1"/>
          </p:cNvSpPr>
          <p:nvPr/>
        </p:nvSpPr>
        <p:spPr bwMode="auto">
          <a:xfrm>
            <a:off x="12192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88" name="Text Box 9"/>
          <p:cNvSpPr txBox="1">
            <a:spLocks noChangeArrowheads="1"/>
          </p:cNvSpPr>
          <p:nvPr/>
        </p:nvSpPr>
        <p:spPr bwMode="auto">
          <a:xfrm>
            <a:off x="3886200" y="4876800"/>
            <a:ext cx="1447800" cy="914400"/>
          </a:xfrm>
          <a:prstGeom prst="rect">
            <a:avLst/>
          </a:prstGeom>
          <a:solidFill>
            <a:schemeClr val="tx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smtClean="0">
                <a:solidFill>
                  <a:srgbClr val="FF0000"/>
                </a:solidFill>
                <a:latin typeface="Calibri" pitchFamily="34" charset="0"/>
                <a:ea typeface="ＭＳ Ｐゴシック" pitchFamily="6" charset="-128"/>
              </a:rPr>
              <a:t>EDI results</a:t>
            </a:r>
            <a:endParaRPr lang="en-US" altLang="en-US" sz="2400" b="1" smtClean="0">
              <a:solidFill>
                <a:srgbClr val="FF0000"/>
              </a:solidFill>
              <a:latin typeface="Calibri" pitchFamily="34" charset="0"/>
              <a:ea typeface="ＭＳ Ｐゴシック" pitchFamily="6" charset="-128"/>
            </a:endParaRPr>
          </a:p>
        </p:txBody>
      </p:sp>
      <p:sp>
        <p:nvSpPr>
          <p:cNvPr id="93194" name="Line 10"/>
          <p:cNvSpPr>
            <a:spLocks noChangeShapeType="1"/>
          </p:cNvSpPr>
          <p:nvPr/>
        </p:nvSpPr>
        <p:spPr bwMode="auto">
          <a:xfrm>
            <a:off x="53340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90" name="Text Box 11"/>
          <p:cNvSpPr txBox="1">
            <a:spLocks noChangeArrowheads="1"/>
          </p:cNvSpPr>
          <p:nvPr/>
        </p:nvSpPr>
        <p:spPr bwMode="auto">
          <a:xfrm>
            <a:off x="5867400" y="472440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smtClean="0">
                <a:solidFill>
                  <a:srgbClr val="000099"/>
                </a:solidFill>
                <a:latin typeface="Calibri" pitchFamily="34" charset="0"/>
                <a:ea typeface="ＭＳ Ｐゴシック" pitchFamily="6" charset="-128"/>
              </a:rPr>
              <a:t>Predict</a:t>
            </a:r>
            <a:endParaRPr lang="en-US" altLang="en-US" sz="2400" b="1" dirty="0" smtClean="0">
              <a:solidFill>
                <a:srgbClr val="000099"/>
              </a:solidFill>
              <a:latin typeface="Calibri" pitchFamily="34" charset="0"/>
              <a:ea typeface="ＭＳ Ｐゴシック" pitchFamily="6" charset="-128"/>
            </a:endParaRPr>
          </a:p>
        </p:txBody>
      </p:sp>
      <p:sp>
        <p:nvSpPr>
          <p:cNvPr id="93196" name="Line 12"/>
          <p:cNvSpPr>
            <a:spLocks noChangeShapeType="1"/>
          </p:cNvSpPr>
          <p:nvPr/>
        </p:nvSpPr>
        <p:spPr bwMode="auto">
          <a:xfrm>
            <a:off x="4648200" y="3048000"/>
            <a:ext cx="0" cy="1752600"/>
          </a:xfrm>
          <a:prstGeom prst="line">
            <a:avLst/>
          </a:prstGeom>
          <a:noFill/>
          <a:ln w="76200">
            <a:solidFill>
              <a:srgbClr val="002060"/>
            </a:solidFill>
            <a:round/>
            <a:headEnd type="arrow" w="med" len="med"/>
            <a:tailEnd type="arrow" w="med" len="med"/>
          </a:ln>
        </p:spPr>
        <p:txBody>
          <a:bodyPr/>
          <a:lstStyle/>
          <a:p>
            <a:pPr eaLnBrk="0" fontAlgn="base" hangingPunct="0">
              <a:spcBef>
                <a:spcPct val="0"/>
              </a:spcBef>
              <a:spcAft>
                <a:spcPct val="0"/>
              </a:spcAft>
              <a:defRPr/>
            </a:pPr>
            <a:endParaRPr lang="en-US" dirty="0">
              <a:solidFill>
                <a:srgbClr val="FFFFFF"/>
              </a:solidFill>
            </a:endParaRPr>
          </a:p>
        </p:txBody>
      </p:sp>
      <p:sp>
        <p:nvSpPr>
          <p:cNvPr id="93197" name="Line 13"/>
          <p:cNvSpPr>
            <a:spLocks noChangeShapeType="1"/>
          </p:cNvSpPr>
          <p:nvPr/>
        </p:nvSpPr>
        <p:spPr bwMode="auto">
          <a:xfrm>
            <a:off x="80010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endParaRPr>
          </a:p>
        </p:txBody>
      </p:sp>
      <p:sp>
        <p:nvSpPr>
          <p:cNvPr id="93198" name="Line 14"/>
          <p:cNvSpPr>
            <a:spLocks noChangeShapeType="1"/>
          </p:cNvSpPr>
          <p:nvPr/>
        </p:nvSpPr>
        <p:spPr bwMode="auto">
          <a:xfrm>
            <a:off x="12192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94" name="Text Box 15"/>
          <p:cNvSpPr txBox="1">
            <a:spLocks noChangeArrowheads="1"/>
          </p:cNvSpPr>
          <p:nvPr/>
        </p:nvSpPr>
        <p:spPr bwMode="auto">
          <a:xfrm>
            <a:off x="1905000" y="47244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smtClean="0">
                <a:solidFill>
                  <a:srgbClr val="000099"/>
                </a:solidFill>
                <a:latin typeface="Calibri" pitchFamily="34" charset="0"/>
                <a:ea typeface="ＭＳ Ｐゴシック" pitchFamily="6" charset="-128"/>
              </a:rPr>
              <a:t>Inform</a:t>
            </a:r>
            <a:endParaRPr lang="en-US" altLang="en-US" sz="2400" b="1" smtClean="0">
              <a:solidFill>
                <a:srgbClr val="000099"/>
              </a:solidFill>
              <a:latin typeface="Calibri" pitchFamily="34" charset="0"/>
              <a:ea typeface="ＭＳ Ｐゴシック" pitchFamily="6" charset="-128"/>
            </a:endParaRPr>
          </a:p>
        </p:txBody>
      </p:sp>
      <p:sp>
        <p:nvSpPr>
          <p:cNvPr id="17"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lIns="91440" tIns="45720" rIns="91440" bIns="45720" rtlCol="0" anchor="ctr">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dirty="0" smtClean="0">
                <a:ln>
                  <a:noFill/>
                </a:ln>
                <a:solidFill>
                  <a:sysClr val="window" lastClr="FFFFFF"/>
                </a:solidFill>
                <a:effectLst/>
                <a:uLnTx/>
                <a:uFillTx/>
                <a:latin typeface="Times New Roman" pitchFamily="18" charset="0"/>
              </a:rPr>
              <a:t>In terms</a:t>
            </a:r>
            <a:r>
              <a:rPr kumimoji="0" lang="en-CA" sz="4400" b="0" i="0" u="none" strike="noStrike" kern="1200" cap="none" spc="0" normalizeH="0" noProof="0" dirty="0" smtClean="0">
                <a:ln>
                  <a:noFill/>
                </a:ln>
                <a:solidFill>
                  <a:sysClr val="window" lastClr="FFFFFF"/>
                </a:solidFill>
                <a:effectLst/>
                <a:uLnTx/>
                <a:uFillTx/>
                <a:latin typeface="Times New Roman" pitchFamily="18" charset="0"/>
              </a:rPr>
              <a:t> of what we can influence</a:t>
            </a:r>
            <a:endParaRPr kumimoji="0" lang="en-CA" sz="4400" b="0" i="0" u="none" strike="noStrike" kern="1200" cap="none" spc="0" normalizeH="0" baseline="0" noProof="0" dirty="0">
              <a:ln>
                <a:noFill/>
              </a:ln>
              <a:solidFill>
                <a:sysClr val="window" lastClr="FFFFFF"/>
              </a:solidFill>
              <a:effectLst/>
              <a:uLnTx/>
              <a:uFillTx/>
              <a:latin typeface="Times New Roman" pitchFamily="18" charset="0"/>
            </a:endParaRPr>
          </a:p>
        </p:txBody>
      </p:sp>
    </p:spTree>
    <p:extLst>
      <p:ext uri="{BB962C8B-B14F-4D97-AF65-F5344CB8AC3E}">
        <p14:creationId xmlns:p14="http://schemas.microsoft.com/office/powerpoint/2010/main" val="341323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tx2">
              <a:lumMod val="75000"/>
            </a:schemeClr>
          </a:solidFill>
        </p:spPr>
        <p:txBody>
          <a:bodyPr/>
          <a:lstStyle/>
          <a:p>
            <a:r>
              <a:rPr lang="en-CA" dirty="0" smtClean="0">
                <a:solidFill>
                  <a:schemeClr val="bg1"/>
                </a:solidFill>
              </a:rPr>
              <a:t>The Early Development Instrument</a:t>
            </a:r>
            <a:br>
              <a:rPr lang="en-CA" dirty="0" smtClean="0">
                <a:solidFill>
                  <a:schemeClr val="bg1"/>
                </a:solidFill>
              </a:rPr>
            </a:br>
            <a:r>
              <a:rPr lang="en-CA" dirty="0" smtClean="0">
                <a:solidFill>
                  <a:schemeClr val="bg1"/>
                </a:solidFill>
              </a:rPr>
              <a:t>(EDI)</a:t>
            </a:r>
            <a:endParaRPr lang="en-CA" dirty="0">
              <a:solidFill>
                <a:schemeClr val="bg1"/>
              </a:solidFill>
            </a:endParaRPr>
          </a:p>
        </p:txBody>
      </p:sp>
      <p:sp>
        <p:nvSpPr>
          <p:cNvPr id="3" name="Subtitle 2"/>
          <p:cNvSpPr>
            <a:spLocks noGrp="1"/>
          </p:cNvSpPr>
          <p:nvPr>
            <p:ph type="subTitle" idx="1"/>
          </p:nvPr>
        </p:nvSpPr>
        <p:spPr/>
        <p:txBody>
          <a:bodyPr/>
          <a:lstStyle/>
          <a:p>
            <a:r>
              <a:rPr lang="en-US" dirty="0" smtClean="0"/>
              <a:t>e-       Teacher </a:t>
            </a:r>
            <a:r>
              <a:rPr lang="en-US" dirty="0"/>
              <a:t>Information &amp; Training Session</a:t>
            </a:r>
            <a:endParaRPr lang="en-CA" dirty="0"/>
          </a:p>
          <a:p>
            <a:endParaRPr lang="en-CA" dirty="0"/>
          </a:p>
        </p:txBody>
      </p:sp>
      <p:pic>
        <p:nvPicPr>
          <p:cNvPr id="4" name="Picture 6" descr="https://usedi.ucla.edu/images/EDI%20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7738" y="5301208"/>
            <a:ext cx="682094" cy="432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60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aroline\Downloads\FreeGreatPicture.com-25502-happy-childhood.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6512" y="0"/>
            <a:ext cx="10287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Overview</a:t>
            </a:r>
            <a:endParaRPr lang="en-CA" dirty="0"/>
          </a:p>
        </p:txBody>
      </p:sp>
      <p:sp>
        <p:nvSpPr>
          <p:cNvPr id="3" name="Content Placeholder 2"/>
          <p:cNvSpPr>
            <a:spLocks noGrp="1"/>
          </p:cNvSpPr>
          <p:nvPr>
            <p:ph idx="1"/>
          </p:nvPr>
        </p:nvSpPr>
        <p:spPr>
          <a:xfrm>
            <a:off x="457200" y="1600200"/>
            <a:ext cx="4260534" cy="4525963"/>
          </a:xfrm>
        </p:spPr>
        <p:txBody>
          <a:bodyPr/>
          <a:lstStyle/>
          <a:p>
            <a:r>
              <a:rPr lang="en-CA" b="1" dirty="0" smtClean="0"/>
              <a:t>Information about the e-       process</a:t>
            </a:r>
          </a:p>
          <a:p>
            <a:endParaRPr lang="en-CA" dirty="0"/>
          </a:p>
          <a:p>
            <a:r>
              <a:rPr lang="en-CA" b="1" dirty="0" smtClean="0"/>
              <a:t>How to complete the online questionnaire</a:t>
            </a:r>
            <a:endParaRPr lang="en-CA" b="1" dirty="0"/>
          </a:p>
        </p:txBody>
      </p:sp>
      <p:sp>
        <p:nvSpPr>
          <p:cNvPr id="4" name="Freeform 3"/>
          <p:cNvSpPr>
            <a:spLocks/>
          </p:cNvSpPr>
          <p:nvPr/>
        </p:nvSpPr>
        <p:spPr bwMode="auto">
          <a:xfrm rot="2281777">
            <a:off x="-144426" y="6001939"/>
            <a:ext cx="1392323"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a:p>
        </p:txBody>
      </p:sp>
      <p:pic>
        <p:nvPicPr>
          <p:cNvPr id="7" name="Picture 2"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93634" y="2132856"/>
            <a:ext cx="662142" cy="4198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usedi.ucla.edu/images/EDI%20Logo.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9332" y="6178225"/>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21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Getting Started</a:t>
            </a:r>
            <a:endParaRPr lang="en-CA" dirty="0"/>
          </a:p>
        </p:txBody>
      </p:sp>
      <p:sp>
        <p:nvSpPr>
          <p:cNvPr id="3" name="Content Placeholder 2"/>
          <p:cNvSpPr>
            <a:spLocks noGrp="1"/>
          </p:cNvSpPr>
          <p:nvPr>
            <p:ph idx="1"/>
          </p:nvPr>
        </p:nvSpPr>
        <p:spPr/>
        <p:txBody>
          <a:bodyPr/>
          <a:lstStyle/>
          <a:p>
            <a:pPr marL="0" indent="0">
              <a:buNone/>
            </a:pPr>
            <a:r>
              <a:rPr lang="en-CA" dirty="0" smtClean="0"/>
              <a:t>Teacher should have access to and review the following 		items:</a:t>
            </a:r>
          </a:p>
          <a:p>
            <a:pPr marL="971550" lvl="1" indent="-514350">
              <a:buFont typeface="+mj-lt"/>
              <a:buAutoNum type="arabicPeriod"/>
            </a:pPr>
            <a:r>
              <a:rPr lang="en-CA" dirty="0" smtClean="0"/>
              <a:t>EDI Guide				</a:t>
            </a:r>
          </a:p>
          <a:p>
            <a:pPr marL="971550" lvl="1" indent="-514350">
              <a:buFont typeface="+mj-lt"/>
              <a:buAutoNum type="arabicPeriod"/>
            </a:pPr>
            <a:r>
              <a:rPr lang="en-CA" dirty="0" smtClean="0"/>
              <a:t>e-EDI Teacher Manual		</a:t>
            </a:r>
          </a:p>
          <a:p>
            <a:pPr marL="971550" lvl="1" indent="-514350">
              <a:buFont typeface="+mj-lt"/>
              <a:buAutoNum type="arabicPeriod"/>
            </a:pPr>
            <a:r>
              <a:rPr lang="en-CA" dirty="0" smtClean="0"/>
              <a:t>e-EDI Teacher log-in		</a:t>
            </a:r>
          </a:p>
          <a:p>
            <a:pPr marL="971550" lvl="1" indent="-514350">
              <a:buFont typeface="+mj-lt"/>
              <a:buAutoNum type="arabicPeriod"/>
            </a:pPr>
            <a:r>
              <a:rPr lang="en-CA" dirty="0" smtClean="0"/>
              <a:t>Local class list			</a:t>
            </a:r>
          </a:p>
        </p:txBody>
      </p:sp>
      <p:pic>
        <p:nvPicPr>
          <p:cNvPr id="5122"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2060848"/>
            <a:ext cx="889244" cy="5639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9512" y="6093296"/>
            <a:ext cx="8856984" cy="720080"/>
          </a:xfrm>
          <a:prstGeom prst="rect">
            <a:avLst/>
          </a:prstGeom>
        </p:spPr>
      </p:pic>
    </p:spTree>
    <p:extLst>
      <p:ext uri="{BB962C8B-B14F-4D97-AF65-F5344CB8AC3E}">
        <p14:creationId xmlns:p14="http://schemas.microsoft.com/office/powerpoint/2010/main" val="77652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Caroline\Children pictures\FreeGreatPicture.com-30962-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5307"/>
            <a:ext cx="5571771" cy="6296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EDI Guide &amp; Teacher’s Manual</a:t>
            </a:r>
            <a:endParaRPr lang="en-CA" dirty="0"/>
          </a:p>
        </p:txBody>
      </p:sp>
      <p:sp>
        <p:nvSpPr>
          <p:cNvPr id="3" name="Content Placeholder 2"/>
          <p:cNvSpPr>
            <a:spLocks noGrp="1"/>
          </p:cNvSpPr>
          <p:nvPr>
            <p:ph idx="1"/>
          </p:nvPr>
        </p:nvSpPr>
        <p:spPr>
          <a:xfrm>
            <a:off x="2483768" y="1600200"/>
            <a:ext cx="6336704" cy="5213176"/>
          </a:xfrm>
          <a:solidFill>
            <a:schemeClr val="bg1"/>
          </a:solidFill>
        </p:spPr>
        <p:txBody>
          <a:bodyPr>
            <a:normAutofit/>
          </a:bodyPr>
          <a:lstStyle/>
          <a:p>
            <a:endParaRPr lang="en-CA" sz="2600" dirty="0" smtClean="0"/>
          </a:p>
          <a:p>
            <a:endParaRPr lang="en-CA" sz="2600" dirty="0"/>
          </a:p>
          <a:p>
            <a:r>
              <a:rPr lang="en-CA" sz="2600" dirty="0" smtClean="0"/>
              <a:t>They are intended to facilitate completion of the </a:t>
            </a:r>
          </a:p>
          <a:p>
            <a:endParaRPr lang="en-CA" sz="1200" dirty="0" smtClean="0"/>
          </a:p>
          <a:p>
            <a:r>
              <a:rPr lang="en-CA" sz="2600" dirty="0" smtClean="0"/>
              <a:t>The Manual provides steps </a:t>
            </a:r>
            <a:r>
              <a:rPr lang="en-CA" sz="2600" dirty="0"/>
              <a:t>to guide the on-line completion of </a:t>
            </a:r>
            <a:r>
              <a:rPr lang="en-CA" sz="2600" dirty="0" smtClean="0"/>
              <a:t>the          questionnaires </a:t>
            </a:r>
          </a:p>
          <a:p>
            <a:endParaRPr lang="en-CA" sz="1200" dirty="0" smtClean="0"/>
          </a:p>
          <a:p>
            <a:r>
              <a:rPr lang="en-CA" sz="2600" dirty="0" smtClean="0"/>
              <a:t>The Guide provides more detailed information about each question in the </a:t>
            </a:r>
          </a:p>
          <a:p>
            <a:pPr marL="0" indent="0">
              <a:buNone/>
            </a:pPr>
            <a:endParaRPr lang="en-CA" sz="1200" dirty="0" smtClean="0"/>
          </a:p>
        </p:txBody>
      </p:sp>
      <p:pic>
        <p:nvPicPr>
          <p:cNvPr id="6"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152" y="4014097"/>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79912" y="2996952"/>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0392" y="5085184"/>
            <a:ext cx="681306"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76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924" y="3645024"/>
            <a:ext cx="2799564" cy="303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smtClean="0"/>
              <a:t>Before You Begin the e-EDI</a:t>
            </a:r>
            <a:endParaRPr lang="en-CA" dirty="0"/>
          </a:p>
        </p:txBody>
      </p:sp>
      <p:sp>
        <p:nvSpPr>
          <p:cNvPr id="3" name="Content Placeholder 2"/>
          <p:cNvSpPr>
            <a:spLocks noGrp="1"/>
          </p:cNvSpPr>
          <p:nvPr>
            <p:ph idx="1"/>
          </p:nvPr>
        </p:nvSpPr>
        <p:spPr>
          <a:xfrm>
            <a:off x="467544" y="1556792"/>
            <a:ext cx="6408712" cy="5184576"/>
          </a:xfrm>
        </p:spPr>
        <p:txBody>
          <a:bodyPr>
            <a:noAutofit/>
          </a:bodyPr>
          <a:lstStyle/>
          <a:p>
            <a:pPr marL="514350" indent="-514350">
              <a:buFont typeface="+mj-lt"/>
              <a:buAutoNum type="arabicPeriod"/>
            </a:pPr>
            <a:r>
              <a:rPr lang="en-CA" sz="2400" dirty="0"/>
              <a:t>Receive your           training!</a:t>
            </a:r>
          </a:p>
          <a:p>
            <a:pPr marL="514350" indent="-514350">
              <a:buFont typeface="+mj-lt"/>
              <a:buAutoNum type="arabicPeriod"/>
            </a:pPr>
            <a:endParaRPr lang="en-CA" sz="600" dirty="0" smtClean="0"/>
          </a:p>
          <a:p>
            <a:pPr marL="514350" indent="-514350">
              <a:buFont typeface="+mj-lt"/>
              <a:buAutoNum type="arabicPeriod"/>
            </a:pPr>
            <a:r>
              <a:rPr lang="en-CA" sz="2400" dirty="0"/>
              <a:t>Get your login &amp; </a:t>
            </a:r>
            <a:r>
              <a:rPr lang="en-CA" sz="2400" dirty="0" smtClean="0"/>
              <a:t>password</a:t>
            </a:r>
          </a:p>
          <a:p>
            <a:pPr marL="514350" indent="-514350">
              <a:buFont typeface="+mj-lt"/>
              <a:buAutoNum type="arabicPeriod"/>
            </a:pPr>
            <a:endParaRPr lang="en-CA" sz="600" dirty="0"/>
          </a:p>
          <a:p>
            <a:pPr marL="514350" indent="-514350">
              <a:buFont typeface="+mj-lt"/>
              <a:buAutoNum type="arabicPeriod"/>
            </a:pPr>
            <a:r>
              <a:rPr lang="en-CA" sz="2400" dirty="0" smtClean="0"/>
              <a:t>Review the e-          questions</a:t>
            </a:r>
          </a:p>
          <a:p>
            <a:pPr marL="514350" indent="-514350">
              <a:buFont typeface="+mj-lt"/>
              <a:buAutoNum type="arabicPeriod"/>
            </a:pPr>
            <a:endParaRPr lang="en-CA" sz="600" dirty="0" smtClean="0"/>
          </a:p>
          <a:p>
            <a:pPr marL="514350" indent="-514350">
              <a:buFont typeface="+mj-lt"/>
              <a:buAutoNum type="arabicPeriod"/>
            </a:pPr>
            <a:r>
              <a:rPr lang="en-CA" sz="2400" dirty="0" smtClean="0"/>
              <a:t>Have your class list handy</a:t>
            </a:r>
          </a:p>
          <a:p>
            <a:pPr marL="514350" indent="-514350">
              <a:buFont typeface="+mj-lt"/>
              <a:buAutoNum type="arabicPeriod"/>
            </a:pPr>
            <a:endParaRPr lang="en-CA" sz="600" dirty="0" smtClean="0"/>
          </a:p>
          <a:p>
            <a:pPr marL="514350" indent="-514350">
              <a:buFont typeface="+mj-lt"/>
              <a:buAutoNum type="arabicPeriod"/>
            </a:pPr>
            <a:r>
              <a:rPr lang="en-CA" sz="2400" dirty="0" smtClean="0"/>
              <a:t>Ensure that all the children in your class(</a:t>
            </a:r>
            <a:r>
              <a:rPr lang="en-CA" sz="2400" dirty="0" err="1" smtClean="0"/>
              <a:t>es</a:t>
            </a:r>
            <a:r>
              <a:rPr lang="en-CA" sz="2400" dirty="0" smtClean="0"/>
              <a:t>) have a local ID &amp; are included on your list</a:t>
            </a:r>
          </a:p>
          <a:p>
            <a:pPr marL="514350" indent="-514350">
              <a:buFont typeface="+mj-lt"/>
              <a:buAutoNum type="arabicPeriod"/>
            </a:pPr>
            <a:endParaRPr lang="en-CA" sz="600" dirty="0" smtClean="0"/>
          </a:p>
          <a:p>
            <a:pPr marL="514350" indent="-514350">
              <a:buFont typeface="+mj-lt"/>
              <a:buAutoNum type="arabicPeriod"/>
            </a:pPr>
            <a:r>
              <a:rPr lang="en-CA" sz="2400" dirty="0" smtClean="0"/>
              <a:t>Review any background materials (e.g.</a:t>
            </a:r>
            <a:br>
              <a:rPr lang="en-CA" sz="2400" dirty="0" smtClean="0"/>
            </a:br>
            <a:r>
              <a:rPr lang="en-CA" sz="2400" dirty="0" smtClean="0"/>
              <a:t>Guide, Teacher’s Manual)</a:t>
            </a:r>
          </a:p>
          <a:p>
            <a:pPr marL="514350" indent="-514350">
              <a:buFont typeface="+mj-lt"/>
              <a:buAutoNum type="arabicPeriod"/>
            </a:pPr>
            <a:endParaRPr lang="en-CA" sz="600" dirty="0" smtClean="0"/>
          </a:p>
          <a:p>
            <a:pPr marL="514350" indent="-514350">
              <a:buFont typeface="+mj-lt"/>
              <a:buAutoNum type="arabicPeriod"/>
            </a:pPr>
            <a:r>
              <a:rPr lang="en-CA" sz="2400" dirty="0" smtClean="0"/>
              <a:t>If applicable, list students whose parents/guardians have refused to participate</a:t>
            </a:r>
          </a:p>
          <a:p>
            <a:pPr marL="514350" indent="-514350">
              <a:buFont typeface="+mj-lt"/>
              <a:buAutoNum type="arabicPeriod"/>
            </a:pPr>
            <a:endParaRPr lang="en-CA" sz="600" dirty="0" smtClean="0"/>
          </a:p>
        </p:txBody>
      </p:sp>
      <p:pic>
        <p:nvPicPr>
          <p:cNvPr id="4"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1556792"/>
            <a:ext cx="662142" cy="419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9738" y="2649065"/>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68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animEffect transition="in" filter="fade">
                                      <p:cBhvr>
                                        <p:cTn id="3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Tip #1</a:t>
            </a:r>
            <a:endParaRPr lang="en-CA" dirty="0"/>
          </a:p>
        </p:txBody>
      </p:sp>
      <p:sp>
        <p:nvSpPr>
          <p:cNvPr id="3" name="Content Placeholder 2"/>
          <p:cNvSpPr>
            <a:spLocks noGrp="1"/>
          </p:cNvSpPr>
          <p:nvPr>
            <p:ph idx="1"/>
          </p:nvPr>
        </p:nvSpPr>
        <p:spPr>
          <a:xfrm>
            <a:off x="457200" y="1567333"/>
            <a:ext cx="8229600" cy="4525963"/>
          </a:xfrm>
          <a:ln w="22225">
            <a:solidFill>
              <a:schemeClr val="tx2">
                <a:lumMod val="75000"/>
              </a:schemeClr>
            </a:solidFill>
          </a:ln>
        </p:spPr>
        <p:txBody>
          <a:bodyPr>
            <a:normAutofit/>
          </a:bodyPr>
          <a:lstStyle/>
          <a:p>
            <a:pPr marL="0" indent="0" algn="ctr">
              <a:buNone/>
            </a:pPr>
            <a:endParaRPr lang="en-CA" dirty="0" smtClean="0"/>
          </a:p>
          <a:p>
            <a:pPr marL="0" indent="0" algn="ctr">
              <a:buNone/>
            </a:pPr>
            <a:r>
              <a:rPr lang="en-CA" sz="2800" dirty="0" smtClean="0"/>
              <a:t>Read the entire         Guide </a:t>
            </a:r>
            <a:r>
              <a:rPr lang="en-CA" sz="2800" b="1" i="1" dirty="0" smtClean="0"/>
              <a:t>once</a:t>
            </a:r>
            <a:r>
              <a:rPr lang="en-CA" sz="2800" dirty="0" smtClean="0"/>
              <a:t> before starting on the questionnaires</a:t>
            </a:r>
          </a:p>
          <a:p>
            <a:pPr marL="0" indent="0" algn="ctr">
              <a:buNone/>
            </a:pPr>
            <a:endParaRPr lang="en-CA" sz="1200" dirty="0"/>
          </a:p>
          <a:p>
            <a:pPr marL="0" indent="0" algn="ctr">
              <a:buNone/>
            </a:pPr>
            <a:r>
              <a:rPr lang="en-CA" sz="2800" dirty="0" smtClean="0"/>
              <a:t>After having read the Guide, please consult it if you have any doubts about a given question</a:t>
            </a:r>
          </a:p>
          <a:p>
            <a:pPr marL="0" indent="0" algn="ctr">
              <a:buNone/>
            </a:pPr>
            <a:endParaRPr lang="en-CA" sz="1200" dirty="0"/>
          </a:p>
          <a:p>
            <a:pPr marL="0" indent="0" algn="ctr">
              <a:buNone/>
            </a:pPr>
            <a:r>
              <a:rPr lang="en-CA" sz="2800" dirty="0" smtClean="0"/>
              <a:t>Have the e-        Teacher’s Manual with you when completing the questionnaires</a:t>
            </a:r>
            <a:endParaRPr lang="en-CA" sz="2800" dirty="0"/>
          </a:p>
        </p:txBody>
      </p:sp>
      <p:pic>
        <p:nvPicPr>
          <p:cNvPr id="6146"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2132856"/>
            <a:ext cx="694378" cy="440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9512" y="6165304"/>
            <a:ext cx="8856984" cy="720080"/>
          </a:xfrm>
          <a:prstGeom prst="rect">
            <a:avLst/>
          </a:prstGeom>
        </p:spPr>
      </p:pic>
      <p:pic>
        <p:nvPicPr>
          <p:cNvPr id="6" name="Picture 2" descr="https://usedi.ucla.edu/images/EDI%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92" y="4509120"/>
            <a:ext cx="681306"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91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Implementation Timelines &amp; Deadlines</a:t>
            </a:r>
            <a:endParaRPr lang="en-CA" dirty="0"/>
          </a:p>
        </p:txBody>
      </p:sp>
      <p:sp>
        <p:nvSpPr>
          <p:cNvPr id="3" name="Content Placeholder 2"/>
          <p:cNvSpPr>
            <a:spLocks noGrp="1"/>
          </p:cNvSpPr>
          <p:nvPr>
            <p:ph sz="half" idx="1"/>
          </p:nvPr>
        </p:nvSpPr>
        <p:spPr>
          <a:xfrm>
            <a:off x="457200" y="1600200"/>
            <a:ext cx="4978896" cy="4525963"/>
          </a:xfrm>
        </p:spPr>
        <p:txBody>
          <a:bodyPr/>
          <a:lstStyle/>
          <a:p>
            <a:pPr marL="514350" indent="-514350">
              <a:buFont typeface="+mj-lt"/>
              <a:buAutoNum type="arabicPeriod"/>
            </a:pPr>
            <a:r>
              <a:rPr lang="en-CA" dirty="0" smtClean="0"/>
              <a:t>Teachers receive e-</a:t>
            </a:r>
            <a:br>
              <a:rPr lang="en-CA" dirty="0" smtClean="0"/>
            </a:br>
            <a:r>
              <a:rPr lang="en-CA" dirty="0" smtClean="0"/>
              <a:t> training</a:t>
            </a:r>
            <a:br>
              <a:rPr lang="en-CA" dirty="0" smtClean="0"/>
            </a:br>
            <a:endParaRPr lang="en-CA" dirty="0" smtClean="0"/>
          </a:p>
          <a:p>
            <a:pPr marL="514350" indent="-514350">
              <a:buFont typeface="+mj-lt"/>
              <a:buAutoNum type="arabicPeriod"/>
            </a:pPr>
            <a:r>
              <a:rPr lang="en-CA" dirty="0" smtClean="0"/>
              <a:t>Teachers complete the questionnaire online</a:t>
            </a:r>
            <a:br>
              <a:rPr lang="en-CA" dirty="0" smtClean="0"/>
            </a:br>
            <a:endParaRPr lang="en-CA" dirty="0" smtClean="0"/>
          </a:p>
          <a:p>
            <a:pPr marL="514350" indent="-514350">
              <a:buFont typeface="+mj-lt"/>
              <a:buAutoNum type="arabicPeriod"/>
            </a:pPr>
            <a:r>
              <a:rPr lang="en-CA" dirty="0" smtClean="0"/>
              <a:t>Teachers </a:t>
            </a:r>
            <a:r>
              <a:rPr lang="en-CA" b="1" dirty="0" smtClean="0"/>
              <a:t>lock &amp; submit </a:t>
            </a:r>
            <a:r>
              <a:rPr lang="en-CA" dirty="0" smtClean="0"/>
              <a:t>each child’s questionnaire as they are completed</a:t>
            </a:r>
            <a:endParaRPr lang="en-CA" dirty="0"/>
          </a:p>
        </p:txBody>
      </p:sp>
      <p:sp>
        <p:nvSpPr>
          <p:cNvPr id="4" name="Content Placeholder 3"/>
          <p:cNvSpPr>
            <a:spLocks noGrp="1"/>
          </p:cNvSpPr>
          <p:nvPr>
            <p:ph sz="half" idx="2"/>
          </p:nvPr>
        </p:nvSpPr>
        <p:spPr>
          <a:xfrm>
            <a:off x="5868144" y="1600200"/>
            <a:ext cx="2818656" cy="4525963"/>
          </a:xfrm>
        </p:spPr>
        <p:txBody>
          <a:bodyPr/>
          <a:lstStyle/>
          <a:p>
            <a:pPr>
              <a:buFont typeface="Times New Roman" pitchFamily="18" charset="0"/>
              <a:buChar char="→"/>
            </a:pPr>
            <a:r>
              <a:rPr lang="en-CA" b="1" dirty="0"/>
              <a:t> </a:t>
            </a:r>
            <a:r>
              <a:rPr lang="en-CA" b="1" dirty="0" smtClean="0">
                <a:solidFill>
                  <a:srgbClr val="C00000"/>
                </a:solidFill>
              </a:rPr>
              <a:t>Today!</a:t>
            </a:r>
          </a:p>
          <a:p>
            <a:endParaRPr lang="en-CA" dirty="0"/>
          </a:p>
          <a:p>
            <a:endParaRPr lang="en-CA" sz="1800" dirty="0" smtClean="0"/>
          </a:p>
          <a:p>
            <a:pPr>
              <a:buFont typeface="Times New Roman" pitchFamily="18" charset="0"/>
              <a:buChar char="→"/>
            </a:pPr>
            <a:r>
              <a:rPr lang="en-CA" b="1" dirty="0" smtClean="0"/>
              <a:t> </a:t>
            </a:r>
            <a:r>
              <a:rPr lang="en-CA" b="1" dirty="0" smtClean="0">
                <a:solidFill>
                  <a:srgbClr val="C00000"/>
                </a:solidFill>
              </a:rPr>
              <a:t>February 1</a:t>
            </a:r>
            <a:r>
              <a:rPr lang="en-CA" b="1" baseline="30000" dirty="0" smtClean="0">
                <a:solidFill>
                  <a:srgbClr val="C00000"/>
                </a:solidFill>
              </a:rPr>
              <a:t>st</a:t>
            </a:r>
            <a:r>
              <a:rPr lang="en-CA" b="1" dirty="0" smtClean="0">
                <a:solidFill>
                  <a:srgbClr val="C00000"/>
                </a:solidFill>
              </a:rPr>
              <a:t> to March 31</a:t>
            </a:r>
            <a:r>
              <a:rPr lang="en-CA" b="1" baseline="30000" dirty="0" smtClean="0">
                <a:solidFill>
                  <a:srgbClr val="C00000"/>
                </a:solidFill>
              </a:rPr>
              <a:t>st</a:t>
            </a:r>
            <a:r>
              <a:rPr lang="en-CA" b="1" dirty="0" smtClean="0">
                <a:solidFill>
                  <a:srgbClr val="C00000"/>
                </a:solidFill>
              </a:rPr>
              <a:t> </a:t>
            </a:r>
          </a:p>
          <a:p>
            <a:endParaRPr lang="en-CA" sz="2400" dirty="0"/>
          </a:p>
          <a:p>
            <a:pPr>
              <a:buFont typeface="Times New Roman" pitchFamily="18" charset="0"/>
              <a:buChar char="→"/>
            </a:pPr>
            <a:r>
              <a:rPr lang="en-CA" b="1" dirty="0" smtClean="0"/>
              <a:t> </a:t>
            </a:r>
            <a:r>
              <a:rPr lang="en-CA" b="1" dirty="0" smtClean="0">
                <a:solidFill>
                  <a:srgbClr val="C00000"/>
                </a:solidFill>
              </a:rPr>
              <a:t>February 1</a:t>
            </a:r>
            <a:r>
              <a:rPr lang="en-CA" b="1" baseline="30000" dirty="0" smtClean="0">
                <a:solidFill>
                  <a:srgbClr val="C00000"/>
                </a:solidFill>
              </a:rPr>
              <a:t>st</a:t>
            </a:r>
            <a:r>
              <a:rPr lang="en-CA" b="1" dirty="0" smtClean="0">
                <a:solidFill>
                  <a:srgbClr val="C00000"/>
                </a:solidFill>
              </a:rPr>
              <a:t> to March 31</a:t>
            </a:r>
            <a:r>
              <a:rPr lang="en-CA" b="1" baseline="30000" dirty="0" smtClean="0">
                <a:solidFill>
                  <a:srgbClr val="C00000"/>
                </a:solidFill>
              </a:rPr>
              <a:t>st</a:t>
            </a:r>
            <a:r>
              <a:rPr lang="en-CA" b="1" dirty="0" smtClean="0">
                <a:solidFill>
                  <a:srgbClr val="C00000"/>
                </a:solidFill>
              </a:rPr>
              <a:t> </a:t>
            </a:r>
            <a:endParaRPr lang="en-CA" b="1" dirty="0">
              <a:solidFill>
                <a:srgbClr val="C00000"/>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79512" y="6093296"/>
            <a:ext cx="8856984" cy="720080"/>
          </a:xfrm>
          <a:prstGeom prst="rect">
            <a:avLst/>
          </a:prstGeom>
        </p:spPr>
      </p:pic>
      <p:pic>
        <p:nvPicPr>
          <p:cNvPr id="9"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1617008"/>
            <a:ext cx="662142" cy="4198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2996952"/>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09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aroline\Downloads\FreeGreatPicture.com-30976-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60" y="135256"/>
            <a:ext cx="9282260" cy="78302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Time</a:t>
            </a:r>
            <a:endParaRPr lang="en-CA" dirty="0"/>
          </a:p>
        </p:txBody>
      </p:sp>
      <p:sp>
        <p:nvSpPr>
          <p:cNvPr id="3" name="Content Placeholder 2"/>
          <p:cNvSpPr>
            <a:spLocks noGrp="1"/>
          </p:cNvSpPr>
          <p:nvPr>
            <p:ph idx="1"/>
          </p:nvPr>
        </p:nvSpPr>
        <p:spPr>
          <a:xfrm>
            <a:off x="539552" y="1628800"/>
            <a:ext cx="5040560" cy="4817133"/>
          </a:xfrm>
        </p:spPr>
        <p:txBody>
          <a:bodyPr>
            <a:normAutofit lnSpcReduction="10000"/>
          </a:bodyPr>
          <a:lstStyle/>
          <a:p>
            <a:r>
              <a:rPr lang="en-CA" sz="2800" dirty="0" smtClean="0"/>
              <a:t>About </a:t>
            </a:r>
            <a:r>
              <a:rPr lang="en-CA" sz="2800" b="1" u="sng" dirty="0" smtClean="0"/>
              <a:t>20 minutes</a:t>
            </a:r>
            <a:r>
              <a:rPr lang="en-CA" sz="2800" dirty="0" smtClean="0"/>
              <a:t> per questionnaire</a:t>
            </a:r>
            <a:br>
              <a:rPr lang="en-CA" sz="2800" dirty="0" smtClean="0"/>
            </a:br>
            <a:endParaRPr lang="en-CA" sz="1600" dirty="0" smtClean="0"/>
          </a:p>
          <a:p>
            <a:r>
              <a:rPr lang="en-CA" sz="2800" dirty="0" smtClean="0"/>
              <a:t>After completing a few, it should take closer to </a:t>
            </a:r>
            <a:r>
              <a:rPr lang="en-CA" sz="2800" b="1" u="sng" dirty="0" smtClean="0"/>
              <a:t>10 minutes</a:t>
            </a:r>
            <a:r>
              <a:rPr lang="en-CA" sz="2800" b="1" dirty="0" smtClean="0"/>
              <a:t> </a:t>
            </a:r>
            <a:r>
              <a:rPr lang="en-CA" sz="2800" dirty="0" smtClean="0"/>
              <a:t>per questionnaire</a:t>
            </a:r>
          </a:p>
          <a:p>
            <a:endParaRPr lang="en-CA" sz="1400" dirty="0" smtClean="0"/>
          </a:p>
          <a:p>
            <a:endParaRPr lang="en-CA" sz="1200" dirty="0" smtClean="0"/>
          </a:p>
          <a:p>
            <a:r>
              <a:rPr lang="en-CA" sz="2800" dirty="0"/>
              <a:t> </a:t>
            </a:r>
            <a:r>
              <a:rPr lang="en-CA" sz="2800" dirty="0" smtClean="0"/>
              <a:t>       s for best students and struggling students are completed more quickly… middle ground students  require more thought.</a:t>
            </a:r>
            <a:endParaRPr lang="en-CA" sz="2800" dirty="0"/>
          </a:p>
        </p:txBody>
      </p:sp>
      <p:pic>
        <p:nvPicPr>
          <p:cNvPr id="8" name="Picture 7"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9929" y="4293096"/>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3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462210" y="1916832"/>
            <a:ext cx="5117902" cy="4848200"/>
          </a:xfrm>
        </p:spPr>
        <p:txBody>
          <a:bodyPr/>
          <a:lstStyle/>
          <a:p>
            <a:pPr eaLnBrk="1" hangingPunct="1">
              <a:buClrTx/>
              <a:buFont typeface="Arial" panose="020B0604020202020204" pitchFamily="34" charset="0"/>
              <a:buChar char="•"/>
              <a:defRPr/>
            </a:pPr>
            <a:r>
              <a:rPr lang="en-US" sz="2800" dirty="0" smtClean="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Child’</a:t>
            </a:r>
            <a:r>
              <a:rPr lang="en-US" altLang="ja-JP" sz="2800" dirty="0" smtClean="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 experiences in the early years of life influence the way the children’s genes are expressed</a:t>
            </a:r>
          </a:p>
          <a:p>
            <a:pPr eaLnBrk="1" hangingPunct="1">
              <a:buClrTx/>
              <a:buFont typeface="Arial" panose="020B0604020202020204" pitchFamily="34" charset="0"/>
              <a:buChar char="•"/>
              <a:defRPr/>
            </a:pPr>
            <a:r>
              <a:rPr lang="en-US" sz="2800" dirty="0" smtClean="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Child’</a:t>
            </a:r>
            <a:r>
              <a:rPr lang="en-US" altLang="ja-JP" sz="2800" dirty="0" smtClean="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 ability to learn when they enter school is strongly influenced by the brain development that takes place in the early years</a:t>
            </a:r>
            <a:endParaRPr lang="en-US" sz="2800" dirty="0" smtClean="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pic>
        <p:nvPicPr>
          <p:cNvPr id="5" name="Picture 11" descr="mom with newborn on ches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474922"/>
            <a:ext cx="3269060" cy="2906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lIns="91440" tIns="45720" rIns="91440" bIns="45720" rtlCol="0" anchor="ctr">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dirty="0" smtClean="0">
                <a:ln>
                  <a:noFill/>
                </a:ln>
                <a:solidFill>
                  <a:sysClr val="window" lastClr="FFFFFF"/>
                </a:solidFill>
                <a:effectLst/>
                <a:uLnTx/>
                <a:uFillTx/>
                <a:latin typeface="Cambria" panose="02040503050406030204" pitchFamily="18" charset="0"/>
              </a:rPr>
              <a:t>Early Years Matter</a:t>
            </a:r>
            <a:endParaRPr kumimoji="0" lang="en-CA" sz="4400" b="0" i="0" u="none" strike="noStrike" kern="1200" cap="none" spc="0" normalizeH="0" baseline="0" noProof="0" dirty="0">
              <a:ln>
                <a:noFill/>
              </a:ln>
              <a:solidFill>
                <a:sysClr val="window" lastClr="FFFFFF"/>
              </a:solidFill>
              <a:effectLst/>
              <a:uLnTx/>
              <a:uFillTx/>
              <a:latin typeface="Cambria" panose="02040503050406030204" pitchFamily="18" charset="0"/>
            </a:endParaRPr>
          </a:p>
        </p:txBody>
      </p:sp>
    </p:spTree>
    <p:extLst>
      <p:ext uri="{BB962C8B-B14F-4D97-AF65-F5344CB8AC3E}">
        <p14:creationId xmlns:p14="http://schemas.microsoft.com/office/powerpoint/2010/main" val="375493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Tip #2</a:t>
            </a:r>
            <a:endParaRPr lang="en-CA" dirty="0"/>
          </a:p>
        </p:txBody>
      </p:sp>
      <p:sp>
        <p:nvSpPr>
          <p:cNvPr id="3" name="Content Placeholder 2"/>
          <p:cNvSpPr>
            <a:spLocks noGrp="1"/>
          </p:cNvSpPr>
          <p:nvPr>
            <p:ph idx="1"/>
          </p:nvPr>
        </p:nvSpPr>
        <p:spPr>
          <a:xfrm>
            <a:off x="457200" y="1556792"/>
            <a:ext cx="8229600" cy="4525963"/>
          </a:xfrm>
          <a:ln w="22225">
            <a:solidFill>
              <a:schemeClr val="tx2">
                <a:lumMod val="75000"/>
              </a:schemeClr>
            </a:solidFill>
          </a:ln>
        </p:spPr>
        <p:txBody>
          <a:bodyPr/>
          <a:lstStyle/>
          <a:p>
            <a:pPr marL="0" indent="0" algn="ctr">
              <a:buNone/>
            </a:pPr>
            <a:r>
              <a:rPr lang="en-CA" dirty="0" smtClean="0"/>
              <a:t>	</a:t>
            </a:r>
          </a:p>
          <a:p>
            <a:pPr marL="0" indent="0" algn="ctr">
              <a:buNone/>
            </a:pPr>
            <a:r>
              <a:rPr lang="en-CA" dirty="0" smtClean="0"/>
              <a:t>Due to the “learning curve” involved, it is considerably more efficient to complete all the questionnaires </a:t>
            </a:r>
            <a:r>
              <a:rPr lang="en-CA" b="1" u="sng" dirty="0" smtClean="0">
                <a:solidFill>
                  <a:srgbClr val="C00000"/>
                </a:solidFill>
              </a:rPr>
              <a:t>in one sitting</a:t>
            </a:r>
            <a:r>
              <a:rPr lang="en-CA" dirty="0" smtClean="0"/>
              <a:t>*</a:t>
            </a:r>
          </a:p>
          <a:p>
            <a:pPr marL="0" indent="0" algn="ctr">
              <a:buNone/>
            </a:pPr>
            <a:endParaRPr lang="en-CA" dirty="0"/>
          </a:p>
          <a:p>
            <a:pPr marL="0" indent="0" algn="ctr">
              <a:buNone/>
            </a:pPr>
            <a:r>
              <a:rPr lang="en-CA" sz="2800" dirty="0" smtClean="0"/>
              <a:t>* One sitting may involve 2 or 3 consecutive days, depending on the number of students you have </a:t>
            </a:r>
            <a:endParaRPr lang="en-CA" sz="28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9512" y="6093296"/>
            <a:ext cx="8856984" cy="720080"/>
          </a:xfrm>
          <a:prstGeom prst="rect">
            <a:avLst/>
          </a:prstGeom>
        </p:spPr>
      </p:pic>
    </p:spTree>
    <p:extLst>
      <p:ext uri="{BB962C8B-B14F-4D97-AF65-F5344CB8AC3E}">
        <p14:creationId xmlns:p14="http://schemas.microsoft.com/office/powerpoint/2010/main" val="130488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aroline\Downloads\FreeGreatPicture.com-30990-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19" y="44624"/>
            <a:ext cx="8430914" cy="60943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59633" y="3789040"/>
            <a:ext cx="6120680" cy="1200329"/>
          </a:xfrm>
          <a:prstGeom prst="rect">
            <a:avLst/>
          </a:prstGeom>
          <a:noFill/>
        </p:spPr>
        <p:txBody>
          <a:bodyPr wrap="square" rtlCol="0">
            <a:spAutoFit/>
          </a:bodyPr>
          <a:lstStyle/>
          <a:p>
            <a:pPr algn="ctr"/>
            <a:r>
              <a:rPr lang="en-CA" sz="3600" b="1" dirty="0" smtClean="0">
                <a:latin typeface="Times New Roman" pitchFamily="18" charset="0"/>
                <a:cs typeface="Times New Roman" pitchFamily="18" charset="0"/>
              </a:rPr>
              <a:t>How to complete the e-	  questionnaires</a:t>
            </a:r>
            <a:endParaRPr lang="en-CA" sz="3600" b="1" dirty="0">
              <a:latin typeface="Times New Roman" pitchFamily="18" charset="0"/>
              <a:cs typeface="Times New Roman" pitchFamily="18" charset="0"/>
            </a:endParaRPr>
          </a:p>
        </p:txBody>
      </p:sp>
      <p:pic>
        <p:nvPicPr>
          <p:cNvPr id="3078"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216" y="3882048"/>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7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Caroline\Children pictures\FreeGreatPicture.com-25022-baby-wide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764" y="0"/>
            <a:ext cx="11707892" cy="73174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Accessing the e-EDI</a:t>
            </a:r>
            <a:endParaRPr lang="en-CA" dirty="0"/>
          </a:p>
        </p:txBody>
      </p:sp>
      <p:sp>
        <p:nvSpPr>
          <p:cNvPr id="3" name="Content Placeholder 2"/>
          <p:cNvSpPr>
            <a:spLocks noGrp="1"/>
          </p:cNvSpPr>
          <p:nvPr>
            <p:ph idx="1"/>
          </p:nvPr>
        </p:nvSpPr>
        <p:spPr>
          <a:xfrm>
            <a:off x="5148064" y="1639341"/>
            <a:ext cx="3538736" cy="4525963"/>
          </a:xfrm>
        </p:spPr>
        <p:txBody>
          <a:bodyPr>
            <a:normAutofit/>
          </a:bodyPr>
          <a:lstStyle/>
          <a:p>
            <a:pPr marL="0" indent="0" algn="ctr">
              <a:buNone/>
            </a:pPr>
            <a:r>
              <a:rPr lang="en-CA" sz="2800" b="1" dirty="0" smtClean="0"/>
              <a:t>In your Internet browser type in:</a:t>
            </a:r>
          </a:p>
          <a:p>
            <a:pPr marL="0" indent="0" algn="ctr">
              <a:buNone/>
            </a:pPr>
            <a:r>
              <a:rPr lang="en-CA" sz="2800" b="1" dirty="0" smtClean="0">
                <a:solidFill>
                  <a:srgbClr val="C00000"/>
                </a:solidFill>
              </a:rPr>
              <a:t>www.e-edi.ca</a:t>
            </a:r>
            <a:endParaRPr lang="en-CA" sz="2800" b="1" dirty="0">
              <a:solidFill>
                <a:srgbClr val="C00000"/>
              </a:solidFill>
            </a:endParaRPr>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3356992"/>
            <a:ext cx="2376264" cy="66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95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0"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1516335"/>
            <a:ext cx="7448550" cy="515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smtClean="0"/>
              <a:t>Signing In</a:t>
            </a:r>
            <a:endParaRPr lang="en-CA" dirty="0"/>
          </a:p>
        </p:txBody>
      </p:sp>
      <p:sp>
        <p:nvSpPr>
          <p:cNvPr id="5" name="AutoShape 9"/>
          <p:cNvSpPr>
            <a:spLocks noChangeArrowheads="1"/>
          </p:cNvSpPr>
          <p:nvPr/>
        </p:nvSpPr>
        <p:spPr bwMode="auto">
          <a:xfrm>
            <a:off x="5670351" y="1916832"/>
            <a:ext cx="2916237" cy="1081087"/>
          </a:xfrm>
          <a:prstGeom prst="wedgeEllipseCallout">
            <a:avLst>
              <a:gd name="adj1" fmla="val -100685"/>
              <a:gd name="adj2" fmla="val 17379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dirty="0">
                <a:latin typeface="Times New Roman" pitchFamily="18" charset="0"/>
                <a:cs typeface="Times New Roman" pitchFamily="18" charset="0"/>
              </a:rPr>
              <a:t>Teacher’s email here</a:t>
            </a:r>
            <a:endParaRPr lang="en-CA" sz="2000" dirty="0">
              <a:latin typeface="Times New Roman" pitchFamily="18" charset="0"/>
              <a:cs typeface="Times New Roman" pitchFamily="18" charset="0"/>
            </a:endParaRPr>
          </a:p>
        </p:txBody>
      </p:sp>
      <p:sp>
        <p:nvSpPr>
          <p:cNvPr id="6" name="AutoShape 18"/>
          <p:cNvSpPr>
            <a:spLocks noChangeArrowheads="1"/>
          </p:cNvSpPr>
          <p:nvPr/>
        </p:nvSpPr>
        <p:spPr bwMode="auto">
          <a:xfrm>
            <a:off x="5940152" y="3068960"/>
            <a:ext cx="2915220" cy="1224136"/>
          </a:xfrm>
          <a:prstGeom prst="wedgeEllipseCallout">
            <a:avLst>
              <a:gd name="adj1" fmla="val -69402"/>
              <a:gd name="adj2" fmla="val 4971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dirty="0" smtClean="0">
                <a:latin typeface="Times New Roman" pitchFamily="18" charset="0"/>
                <a:cs typeface="Times New Roman" pitchFamily="18" charset="0"/>
              </a:rPr>
              <a:t>Make sure you select the language you want to work in</a:t>
            </a:r>
            <a:endParaRPr lang="en-CA" dirty="0">
              <a:latin typeface="Times New Roman" pitchFamily="18" charset="0"/>
              <a:cs typeface="Times New Roman" pitchFamily="18" charset="0"/>
            </a:endParaRPr>
          </a:p>
        </p:txBody>
      </p:sp>
      <p:sp>
        <p:nvSpPr>
          <p:cNvPr id="7" name="AutoShape 10"/>
          <p:cNvSpPr>
            <a:spLocks noChangeArrowheads="1"/>
          </p:cNvSpPr>
          <p:nvPr/>
        </p:nvSpPr>
        <p:spPr bwMode="auto">
          <a:xfrm>
            <a:off x="5183188" y="5278944"/>
            <a:ext cx="3960812" cy="720080"/>
          </a:xfrm>
          <a:prstGeom prst="wedgeEllipseCallout">
            <a:avLst>
              <a:gd name="adj1" fmla="val -91451"/>
              <a:gd name="adj2" fmla="val -114363"/>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dirty="0" smtClean="0">
                <a:latin typeface="Times New Roman" pitchFamily="18" charset="0"/>
                <a:cs typeface="Times New Roman" pitchFamily="18" charset="0"/>
              </a:rPr>
              <a:t>Teachers password here</a:t>
            </a:r>
            <a:endParaRPr lang="en-CA" dirty="0">
              <a:latin typeface="Times New Roman" pitchFamily="18" charset="0"/>
              <a:cs typeface="Times New Roman" pitchFamily="18" charset="0"/>
            </a:endParaRPr>
          </a:p>
        </p:txBody>
      </p:sp>
    </p:spTree>
    <p:extLst>
      <p:ext uri="{BB962C8B-B14F-4D97-AF65-F5344CB8AC3E}">
        <p14:creationId xmlns:p14="http://schemas.microsoft.com/office/powerpoint/2010/main" val="49546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57201" y="1988840"/>
            <a:ext cx="8686800" cy="4421852"/>
          </a:xfrm>
          <a:prstGeom prst="rect">
            <a:avLst/>
          </a:prstGeom>
        </p:spPr>
      </p:pic>
      <p:sp>
        <p:nvSpPr>
          <p:cNvPr id="2" name="Title 1"/>
          <p:cNvSpPr>
            <a:spLocks noGrp="1"/>
          </p:cNvSpPr>
          <p:nvPr>
            <p:ph type="title"/>
          </p:nvPr>
        </p:nvSpPr>
        <p:spPr/>
        <p:txBody>
          <a:bodyPr/>
          <a:lstStyle/>
          <a:p>
            <a:r>
              <a:rPr lang="en-CA" dirty="0" smtClean="0"/>
              <a:t>Teacher Menu</a:t>
            </a:r>
            <a:endParaRPr lang="en-CA" dirty="0"/>
          </a:p>
        </p:txBody>
      </p:sp>
      <p:sp>
        <p:nvSpPr>
          <p:cNvPr id="5" name="Rounded Rectangular Callout 4"/>
          <p:cNvSpPr/>
          <p:nvPr/>
        </p:nvSpPr>
        <p:spPr>
          <a:xfrm>
            <a:off x="6345144" y="3843434"/>
            <a:ext cx="2880320" cy="1656184"/>
          </a:xfrm>
          <a:prstGeom prst="wedgeRoundRectCallout">
            <a:avLst>
              <a:gd name="adj1" fmla="val -82124"/>
              <a:gd name="adj2" fmla="val -30916"/>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Times New Roman" pitchFamily="18" charset="0"/>
                <a:cs typeface="Times New Roman" pitchFamily="18" charset="0"/>
              </a:rPr>
              <a:t>Please read the Guide before </a:t>
            </a:r>
            <a:r>
              <a:rPr lang="en-CA" dirty="0" smtClean="0">
                <a:solidFill>
                  <a:schemeClr val="tx1"/>
                </a:solidFill>
                <a:latin typeface="Times New Roman" pitchFamily="18" charset="0"/>
                <a:cs typeface="Times New Roman" pitchFamily="18" charset="0"/>
              </a:rPr>
              <a:t>starting. To access the Guide, please click here &amp; a PDF version will appear</a:t>
            </a:r>
            <a:endParaRPr lang="en-CA" dirty="0">
              <a:solidFill>
                <a:schemeClr val="tx1"/>
              </a:solidFill>
              <a:latin typeface="Times New Roman" pitchFamily="18" charset="0"/>
              <a:cs typeface="Times New Roman" pitchFamily="18" charset="0"/>
            </a:endParaRPr>
          </a:p>
        </p:txBody>
      </p:sp>
      <p:sp>
        <p:nvSpPr>
          <p:cNvPr id="3" name="Right Arrow 2"/>
          <p:cNvSpPr/>
          <p:nvPr/>
        </p:nvSpPr>
        <p:spPr>
          <a:xfrm>
            <a:off x="345829" y="3717032"/>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ight Arrow 5"/>
          <p:cNvSpPr/>
          <p:nvPr/>
        </p:nvSpPr>
        <p:spPr>
          <a:xfrm>
            <a:off x="4139952" y="3703269"/>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ight Arrow 6"/>
          <p:cNvSpPr/>
          <p:nvPr/>
        </p:nvSpPr>
        <p:spPr>
          <a:xfrm>
            <a:off x="346721" y="4725144"/>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p:cNvSpPr/>
          <p:nvPr/>
        </p:nvSpPr>
        <p:spPr>
          <a:xfrm>
            <a:off x="710425" y="4725145"/>
            <a:ext cx="1841487" cy="360040"/>
          </a:xfrm>
          <a:prstGeom prst="ellipse">
            <a:avLst/>
          </a:prstGeom>
          <a:no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5010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xit" presetSubtype="0" fill="hold" grpId="1" nodeType="afterEffect">
                                  <p:stCondLst>
                                    <p:cond delay="200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4000"/>
                            </p:stCondLst>
                            <p:childTnLst>
                              <p:par>
                                <p:cTn id="21" presetID="10" presetClass="exit" presetSubtype="0" fill="hold" grpId="1" nodeType="after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par>
                          <p:cTn id="24" fill="hold">
                            <p:stCondLst>
                              <p:cond delay="4500"/>
                            </p:stCondLst>
                            <p:childTnLst>
                              <p:par>
                                <p:cTn id="25" presetID="10" presetClass="exit" presetSubtype="0" fill="hold" grpId="1" nodeType="after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500"/>
                            </p:stCondLst>
                            <p:childTnLst>
                              <p:par>
                                <p:cTn id="34" presetID="10" presetClass="entr" presetSubtype="0" fill="hold" grpId="0" nodeType="afterEffect">
                                  <p:stCondLst>
                                    <p:cond delay="10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3" grpId="1" animBg="1"/>
      <p:bldP spid="6" grpId="0" animBg="1"/>
      <p:bldP spid="6" grpId="1" animBg="1"/>
      <p:bldP spid="7" grpId="0" animBg="1"/>
      <p:bldP spid="7" grpId="1"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T:\Caroline\Children pictures\FreeGreatPicture.com-31004-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51"/>
            <a:ext cx="9180512" cy="99083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General Instructions</a:t>
            </a:r>
            <a:endParaRPr lang="en-CA" dirty="0"/>
          </a:p>
        </p:txBody>
      </p:sp>
      <p:sp>
        <p:nvSpPr>
          <p:cNvPr id="3" name="Content Placeholder 2"/>
          <p:cNvSpPr>
            <a:spLocks noGrp="1"/>
          </p:cNvSpPr>
          <p:nvPr>
            <p:ph idx="1"/>
          </p:nvPr>
        </p:nvSpPr>
        <p:spPr>
          <a:xfrm>
            <a:off x="3131840" y="1772816"/>
            <a:ext cx="5760640" cy="5184576"/>
          </a:xfrm>
          <a:solidFill>
            <a:schemeClr val="bg1"/>
          </a:solidFill>
        </p:spPr>
        <p:txBody>
          <a:bodyPr>
            <a:normAutofit/>
          </a:bodyPr>
          <a:lstStyle/>
          <a:p>
            <a:endParaRPr lang="en-CA" sz="2600" dirty="0" smtClean="0"/>
          </a:p>
          <a:p>
            <a:r>
              <a:rPr lang="en-CA" sz="2600" dirty="0" smtClean="0"/>
              <a:t>Responses should be based on your observations of the students which reflect his/her </a:t>
            </a:r>
            <a:r>
              <a:rPr lang="en-CA" sz="2600" b="1" dirty="0" smtClean="0">
                <a:solidFill>
                  <a:srgbClr val="C00000"/>
                </a:solidFill>
              </a:rPr>
              <a:t>current</a:t>
            </a:r>
            <a:r>
              <a:rPr lang="en-CA" sz="2600" dirty="0" smtClean="0"/>
              <a:t> developmental status.</a:t>
            </a:r>
            <a:endParaRPr lang="en-CA" sz="1200" dirty="0"/>
          </a:p>
          <a:p>
            <a:endParaRPr lang="en-CA" sz="1200" dirty="0" smtClean="0"/>
          </a:p>
          <a:p>
            <a:r>
              <a:rPr lang="en-CA" sz="2600" b="1" dirty="0" smtClean="0"/>
              <a:t>Exception</a:t>
            </a:r>
            <a:r>
              <a:rPr lang="en-CA" sz="2600" dirty="0" smtClean="0"/>
              <a:t>: Section C</a:t>
            </a:r>
          </a:p>
          <a:p>
            <a:pPr lvl="1"/>
            <a:r>
              <a:rPr lang="en-CA" sz="2200" dirty="0" smtClean="0"/>
              <a:t>Responses should be based on observations of the students </a:t>
            </a:r>
            <a:r>
              <a:rPr lang="en-CA" sz="2200" b="1" dirty="0" smtClean="0">
                <a:solidFill>
                  <a:srgbClr val="C00000"/>
                </a:solidFill>
              </a:rPr>
              <a:t>now</a:t>
            </a:r>
            <a:r>
              <a:rPr lang="en-CA" sz="2200" dirty="0" smtClean="0"/>
              <a:t>, but using the time since the beginning of the school year as a frame of reference.</a:t>
            </a:r>
          </a:p>
        </p:txBody>
      </p:sp>
    </p:spTree>
    <p:extLst>
      <p:ext uri="{BB962C8B-B14F-4D97-AF65-F5344CB8AC3E}">
        <p14:creationId xmlns:p14="http://schemas.microsoft.com/office/powerpoint/2010/main" val="167282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24744"/>
            <a:ext cx="448512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smtClean="0"/>
              <a:t>General Instructions</a:t>
            </a:r>
            <a:endParaRPr lang="en-CA" dirty="0"/>
          </a:p>
        </p:txBody>
      </p:sp>
      <p:sp>
        <p:nvSpPr>
          <p:cNvPr id="3" name="Content Placeholder 2"/>
          <p:cNvSpPr>
            <a:spLocks noGrp="1"/>
          </p:cNvSpPr>
          <p:nvPr>
            <p:ph idx="1"/>
          </p:nvPr>
        </p:nvSpPr>
        <p:spPr>
          <a:xfrm>
            <a:off x="395536" y="1556792"/>
            <a:ext cx="4464496" cy="5184576"/>
          </a:xfrm>
          <a:solidFill>
            <a:schemeClr val="bg1"/>
          </a:solidFill>
        </p:spPr>
        <p:txBody>
          <a:bodyPr>
            <a:normAutofit/>
          </a:bodyPr>
          <a:lstStyle/>
          <a:p>
            <a:r>
              <a:rPr lang="en-CA" sz="2600" dirty="0" smtClean="0"/>
              <a:t>Use “</a:t>
            </a:r>
            <a:r>
              <a:rPr lang="en-CA" sz="2600" dirty="0"/>
              <a:t>D</a:t>
            </a:r>
            <a:r>
              <a:rPr lang="en-CA" sz="2600" dirty="0" smtClean="0"/>
              <a:t>on’t know” as a last resort.</a:t>
            </a:r>
          </a:p>
          <a:p>
            <a:endParaRPr lang="en-CA" sz="1200" dirty="0" smtClean="0"/>
          </a:p>
          <a:p>
            <a:r>
              <a:rPr lang="en-CA" sz="2600" dirty="0" smtClean="0"/>
              <a:t>Questionnaires received with too many ‘I don’t knows’ cannot be used in the analyses.</a:t>
            </a:r>
          </a:p>
          <a:p>
            <a:endParaRPr lang="en-CA" sz="1200" dirty="0" smtClean="0"/>
          </a:p>
          <a:p>
            <a:r>
              <a:rPr lang="en-CA" sz="2600" dirty="0" smtClean="0"/>
              <a:t>If you have not seen a child exhibit a particular behaviour, select </a:t>
            </a:r>
            <a:r>
              <a:rPr lang="en-CA" sz="2600" b="1" dirty="0" smtClean="0"/>
              <a:t>Never</a:t>
            </a:r>
            <a:r>
              <a:rPr lang="en-CA" sz="2600" dirty="0" smtClean="0"/>
              <a:t> or </a:t>
            </a:r>
            <a:r>
              <a:rPr lang="en-CA" sz="2600" b="1" dirty="0" smtClean="0"/>
              <a:t>Not True </a:t>
            </a:r>
            <a:r>
              <a:rPr lang="en-CA" sz="2600" dirty="0" smtClean="0"/>
              <a:t>(</a:t>
            </a:r>
            <a:r>
              <a:rPr lang="en-CA" sz="2600" u="sng" dirty="0" smtClean="0"/>
              <a:t>not</a:t>
            </a:r>
            <a:r>
              <a:rPr lang="en-CA" sz="2600" dirty="0" smtClean="0"/>
              <a:t> “Don’t Know”) </a:t>
            </a:r>
            <a:endParaRPr lang="en-CA" sz="2600" dirty="0"/>
          </a:p>
        </p:txBody>
      </p:sp>
    </p:spTree>
    <p:extLst>
      <p:ext uri="{BB962C8B-B14F-4D97-AF65-F5344CB8AC3E}">
        <p14:creationId xmlns:p14="http://schemas.microsoft.com/office/powerpoint/2010/main" val="319378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2464" y="1988840"/>
            <a:ext cx="8440016" cy="4184678"/>
          </a:xfrm>
          <a:prstGeom prst="rect">
            <a:avLst/>
          </a:prstGeom>
        </p:spPr>
      </p:pic>
      <p:sp>
        <p:nvSpPr>
          <p:cNvPr id="2" name="Title 1"/>
          <p:cNvSpPr>
            <a:spLocks noGrp="1"/>
          </p:cNvSpPr>
          <p:nvPr>
            <p:ph type="title"/>
          </p:nvPr>
        </p:nvSpPr>
        <p:spPr/>
        <p:txBody>
          <a:bodyPr/>
          <a:lstStyle/>
          <a:p>
            <a:r>
              <a:rPr lang="en-CA" dirty="0" smtClean="0"/>
              <a:t>EDI Questionnaires</a:t>
            </a:r>
            <a:endParaRPr lang="en-CA" dirty="0"/>
          </a:p>
        </p:txBody>
      </p:sp>
      <p:sp>
        <p:nvSpPr>
          <p:cNvPr id="9" name="Oval 8"/>
          <p:cNvSpPr/>
          <p:nvPr/>
        </p:nvSpPr>
        <p:spPr>
          <a:xfrm>
            <a:off x="452464" y="4293096"/>
            <a:ext cx="2247328" cy="72008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ounded Rectangular Callout 2"/>
          <p:cNvSpPr/>
          <p:nvPr/>
        </p:nvSpPr>
        <p:spPr>
          <a:xfrm>
            <a:off x="2195736" y="5301208"/>
            <a:ext cx="1800200" cy="1296144"/>
          </a:xfrm>
          <a:prstGeom prst="wedgeRoundRectCallout">
            <a:avLst>
              <a:gd name="adj1" fmla="val -48044"/>
              <a:gd name="adj2" fmla="val -71877"/>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latin typeface="Times New Roman" pitchFamily="18" charset="0"/>
                <a:cs typeface="Times New Roman" pitchFamily="18" charset="0"/>
              </a:rPr>
              <a:t>Click here to access your class list &amp; questionnaires </a:t>
            </a:r>
            <a:endParaRPr lang="en-CA"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03591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Class list(s)</a:t>
            </a:r>
            <a:endParaRPr lang="en-CA" dirty="0"/>
          </a:p>
        </p:txBody>
      </p:sp>
      <p:sp>
        <p:nvSpPr>
          <p:cNvPr id="8" name="Text Box 12"/>
          <p:cNvSpPr txBox="1">
            <a:spLocks noChangeArrowheads="1"/>
          </p:cNvSpPr>
          <p:nvPr/>
        </p:nvSpPr>
        <p:spPr bwMode="auto">
          <a:xfrm>
            <a:off x="0" y="3829119"/>
            <a:ext cx="1223963" cy="7848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spcBef>
                <a:spcPct val="50000"/>
              </a:spcBef>
            </a:pPr>
            <a:r>
              <a:rPr lang="en-US" b="1" dirty="0" smtClean="0">
                <a:latin typeface="Times New Roman" pitchFamily="18" charset="0"/>
                <a:cs typeface="Times New Roman" pitchFamily="18" charset="0"/>
              </a:rPr>
              <a:t>Class List</a:t>
            </a:r>
          </a:p>
          <a:p>
            <a:pPr>
              <a:spcBef>
                <a:spcPct val="50000"/>
              </a:spcBef>
            </a:pPr>
            <a:endParaRPr lang="en-CA" b="1" dirty="0">
              <a:latin typeface="Times New Roman" pitchFamily="18" charset="0"/>
              <a:cs typeface="Times New Roman" pitchFamily="18" charset="0"/>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588020"/>
            <a:ext cx="7128792" cy="4978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ine 11"/>
          <p:cNvSpPr>
            <a:spLocks noChangeShapeType="1"/>
          </p:cNvSpPr>
          <p:nvPr/>
        </p:nvSpPr>
        <p:spPr bwMode="auto">
          <a:xfrm>
            <a:off x="434462" y="4198124"/>
            <a:ext cx="863600" cy="288925"/>
          </a:xfrm>
          <a:prstGeom prst="line">
            <a:avLst/>
          </a:prstGeom>
          <a:noFill/>
          <a:ln w="254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235138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4784"/>
            <a:ext cx="8229600" cy="5256584"/>
          </a:xfrm>
        </p:spPr>
        <p:txBody>
          <a:bodyPr>
            <a:normAutofit/>
          </a:bodyPr>
          <a:lstStyle/>
          <a:p>
            <a:pPr marL="0" indent="0" algn="ctr">
              <a:buNone/>
            </a:pPr>
            <a:r>
              <a:rPr lang="en-CA" sz="2000" dirty="0" smtClean="0"/>
              <a:t>Match the corresponding </a:t>
            </a:r>
            <a:r>
              <a:rPr lang="en-CA" sz="2000" b="1" dirty="0" smtClean="0"/>
              <a:t>Local ID</a:t>
            </a:r>
            <a:r>
              <a:rPr lang="en-CA" sz="2000" dirty="0" smtClean="0"/>
              <a:t> with the Local class list (which contains children’s names) to ensure you are thinking about the right child.</a:t>
            </a:r>
          </a:p>
          <a:p>
            <a:pPr marL="0" indent="0" algn="ctr">
              <a:buNone/>
            </a:pPr>
            <a:endParaRPr lang="en-US" sz="2000" dirty="0"/>
          </a:p>
          <a:p>
            <a:pPr marL="0" indent="0" algn="ctr">
              <a:buNone/>
            </a:pPr>
            <a:endParaRPr lang="en-US" sz="2000" dirty="0" smtClean="0"/>
          </a:p>
          <a:p>
            <a:pPr marL="0" indent="0" algn="ctr">
              <a:buNone/>
            </a:pPr>
            <a:endParaRPr lang="en-US" sz="2000" dirty="0" smtClean="0"/>
          </a:p>
          <a:p>
            <a:pPr marL="0" indent="0" algn="ctr">
              <a:buNone/>
            </a:pPr>
            <a:endParaRPr lang="en-US" sz="2000" dirty="0"/>
          </a:p>
          <a:p>
            <a:pPr marL="0" indent="0" algn="ctr">
              <a:buNone/>
            </a:pPr>
            <a:endParaRPr lang="en-CA" sz="2000" dirty="0" smtClean="0"/>
          </a:p>
          <a:p>
            <a:pPr marL="0" indent="0" algn="ctr">
              <a:buNone/>
            </a:pPr>
            <a:endParaRPr lang="en-CA" sz="1050" dirty="0"/>
          </a:p>
          <a:p>
            <a:pPr marL="0" indent="0" algn="ctr">
              <a:buNone/>
            </a:pPr>
            <a:endParaRPr lang="en-CA" sz="1800" dirty="0" smtClean="0"/>
          </a:p>
          <a:p>
            <a:pPr marL="0" indent="0" algn="ctr">
              <a:buNone/>
            </a:pPr>
            <a:endParaRPr lang="en-CA" sz="1800" dirty="0"/>
          </a:p>
          <a:p>
            <a:pPr marL="0" indent="0" algn="ctr">
              <a:buNone/>
            </a:pPr>
            <a:endParaRPr lang="en-CA" sz="1800" dirty="0" smtClean="0"/>
          </a:p>
          <a:p>
            <a:pPr marL="0" indent="0" algn="ctr">
              <a:buNone/>
            </a:pPr>
            <a:endParaRPr lang="en-CA" sz="1800" dirty="0"/>
          </a:p>
          <a:p>
            <a:pPr marL="0" indent="0" algn="ctr">
              <a:buNone/>
            </a:pPr>
            <a:endParaRPr lang="en-CA" sz="1800" dirty="0" smtClean="0"/>
          </a:p>
          <a:p>
            <a:pPr marL="0" indent="0" algn="ctr">
              <a:buNone/>
            </a:pPr>
            <a:r>
              <a:rPr lang="en-CA" sz="1800" dirty="0" smtClean="0"/>
              <a:t>** For privacy issues, the children’s names do not appear anywhere on the questionnaire</a:t>
            </a:r>
            <a:endParaRPr lang="en-CA" sz="1800"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492896"/>
            <a:ext cx="7305675"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smtClean="0"/>
              <a:t>Step 1: Identify the Child</a:t>
            </a:r>
            <a:endParaRPr lang="en-CA" dirty="0"/>
          </a:p>
        </p:txBody>
      </p:sp>
    </p:spTree>
    <p:extLst>
      <p:ext uri="{BB962C8B-B14F-4D97-AF65-F5344CB8AC3E}">
        <p14:creationId xmlns:p14="http://schemas.microsoft.com/office/powerpoint/2010/main" val="103681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4">
            <a:lumMod val="75000"/>
          </a:schemeClr>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206625" y="32591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endParaRPr lang="en-CA" altLang="en-US" smtClean="0">
              <a:solidFill>
                <a:srgbClr val="000099"/>
              </a:solidFill>
              <a:latin typeface="Calibri" pitchFamily="34" charset="0"/>
            </a:endParaRPr>
          </a:p>
        </p:txBody>
      </p:sp>
      <p:sp>
        <p:nvSpPr>
          <p:cNvPr id="6147" name="Text Box 3"/>
          <p:cNvSpPr txBox="1">
            <a:spLocks noChangeArrowheads="1"/>
          </p:cNvSpPr>
          <p:nvPr/>
        </p:nvSpPr>
        <p:spPr bwMode="auto">
          <a:xfrm>
            <a:off x="6299199" y="476672"/>
            <a:ext cx="28813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50000"/>
              </a:spcBef>
              <a:spcAft>
                <a:spcPct val="0"/>
              </a:spcAft>
            </a:pPr>
            <a:r>
              <a:rPr lang="en-US" altLang="en-US" sz="2000" dirty="0" smtClean="0">
                <a:solidFill>
                  <a:srgbClr val="FFFF00"/>
                </a:solidFill>
                <a:latin typeface="Calibri" panose="020F0502020204030204" pitchFamily="34" charset="0"/>
                <a:ea typeface="ＭＳ Ｐゴシック" pitchFamily="6" charset="-128"/>
              </a:rPr>
              <a:t>Binocular vision</a:t>
            </a:r>
            <a:endParaRPr lang="en-US" altLang="en-US" sz="2000" dirty="0" smtClean="0">
              <a:solidFill>
                <a:srgbClr val="000099"/>
              </a:solidFill>
              <a:latin typeface="Calibri" pitchFamily="34" charset="0"/>
              <a:ea typeface="ＭＳ Ｐゴシック" pitchFamily="6" charset="-128"/>
            </a:endParaRPr>
          </a:p>
        </p:txBody>
      </p:sp>
      <p:sp>
        <p:nvSpPr>
          <p:cNvPr id="25604" name="Line 4"/>
          <p:cNvSpPr>
            <a:spLocks noChangeShapeType="1"/>
          </p:cNvSpPr>
          <p:nvPr/>
        </p:nvSpPr>
        <p:spPr bwMode="auto">
          <a:xfrm>
            <a:off x="971550" y="6165850"/>
            <a:ext cx="7561263" cy="0"/>
          </a:xfrm>
          <a:prstGeom prst="line">
            <a:avLst/>
          </a:prstGeom>
          <a:noFill/>
          <a:ln w="63500">
            <a:solidFill>
              <a:schemeClr val="tx1"/>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6149" name="Text Box 5"/>
          <p:cNvSpPr txBox="1">
            <a:spLocks noChangeArrowheads="1"/>
          </p:cNvSpPr>
          <p:nvPr/>
        </p:nvSpPr>
        <p:spPr bwMode="auto">
          <a:xfrm>
            <a:off x="684213" y="6211888"/>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400" smtClean="0">
                <a:solidFill>
                  <a:srgbClr val="FFFFFF"/>
                </a:solidFill>
                <a:latin typeface="Calibri" pitchFamily="34" charset="0"/>
                <a:ea typeface="ＭＳ Ｐゴシック" pitchFamily="6" charset="-128"/>
              </a:rPr>
              <a:t>0</a:t>
            </a:r>
          </a:p>
        </p:txBody>
      </p:sp>
      <p:sp>
        <p:nvSpPr>
          <p:cNvPr id="6150" name="Text Box 6"/>
          <p:cNvSpPr txBox="1">
            <a:spLocks noChangeArrowheads="1"/>
          </p:cNvSpPr>
          <p:nvPr/>
        </p:nvSpPr>
        <p:spPr bwMode="auto">
          <a:xfrm>
            <a:off x="1692275" y="6211888"/>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400" smtClean="0">
                <a:solidFill>
                  <a:srgbClr val="FFFFFF"/>
                </a:solidFill>
                <a:latin typeface="Calibri" pitchFamily="34" charset="0"/>
                <a:ea typeface="ＭＳ Ｐゴシック" pitchFamily="6" charset="-128"/>
              </a:rPr>
              <a:t>1</a:t>
            </a:r>
          </a:p>
        </p:txBody>
      </p:sp>
      <p:sp>
        <p:nvSpPr>
          <p:cNvPr id="6151" name="Text Box 7"/>
          <p:cNvSpPr txBox="1">
            <a:spLocks noChangeArrowheads="1"/>
          </p:cNvSpPr>
          <p:nvPr/>
        </p:nvSpPr>
        <p:spPr bwMode="auto">
          <a:xfrm>
            <a:off x="2773363" y="6211888"/>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400" smtClean="0">
                <a:solidFill>
                  <a:srgbClr val="FFFFFF"/>
                </a:solidFill>
                <a:latin typeface="Calibri" pitchFamily="34" charset="0"/>
                <a:ea typeface="ＭＳ Ｐゴシック" pitchFamily="6" charset="-128"/>
              </a:rPr>
              <a:t>2</a:t>
            </a:r>
          </a:p>
        </p:txBody>
      </p:sp>
      <p:sp>
        <p:nvSpPr>
          <p:cNvPr id="6152" name="Text Box 8"/>
          <p:cNvSpPr txBox="1">
            <a:spLocks noChangeArrowheads="1"/>
          </p:cNvSpPr>
          <p:nvPr/>
        </p:nvSpPr>
        <p:spPr bwMode="auto">
          <a:xfrm>
            <a:off x="3924300" y="6211888"/>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400" smtClean="0">
                <a:solidFill>
                  <a:srgbClr val="FFFFFF"/>
                </a:solidFill>
                <a:latin typeface="Calibri" pitchFamily="34" charset="0"/>
                <a:ea typeface="ＭＳ Ｐゴシック" pitchFamily="6" charset="-128"/>
              </a:rPr>
              <a:t>3</a:t>
            </a:r>
          </a:p>
        </p:txBody>
      </p:sp>
      <p:sp>
        <p:nvSpPr>
          <p:cNvPr id="6153" name="Text Box 9"/>
          <p:cNvSpPr txBox="1">
            <a:spLocks noChangeArrowheads="1"/>
          </p:cNvSpPr>
          <p:nvPr/>
        </p:nvSpPr>
        <p:spPr bwMode="auto">
          <a:xfrm>
            <a:off x="8316913" y="6211888"/>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400" smtClean="0">
                <a:solidFill>
                  <a:srgbClr val="FFFFFF"/>
                </a:solidFill>
                <a:latin typeface="Calibri" pitchFamily="34" charset="0"/>
                <a:ea typeface="ＭＳ Ｐゴシック" pitchFamily="6" charset="-128"/>
              </a:rPr>
              <a:t>7</a:t>
            </a:r>
          </a:p>
        </p:txBody>
      </p:sp>
      <p:sp>
        <p:nvSpPr>
          <p:cNvPr id="6154" name="Text Box 10"/>
          <p:cNvSpPr txBox="1">
            <a:spLocks noChangeArrowheads="1"/>
          </p:cNvSpPr>
          <p:nvPr/>
        </p:nvSpPr>
        <p:spPr bwMode="auto">
          <a:xfrm>
            <a:off x="7308850" y="6211888"/>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400" smtClean="0">
                <a:solidFill>
                  <a:srgbClr val="FFFFFF"/>
                </a:solidFill>
                <a:latin typeface="Calibri" pitchFamily="34" charset="0"/>
                <a:ea typeface="ＭＳ Ｐゴシック" pitchFamily="6" charset="-128"/>
              </a:rPr>
              <a:t>6</a:t>
            </a:r>
          </a:p>
        </p:txBody>
      </p:sp>
      <p:sp>
        <p:nvSpPr>
          <p:cNvPr id="6155" name="Text Box 11"/>
          <p:cNvSpPr txBox="1">
            <a:spLocks noChangeArrowheads="1"/>
          </p:cNvSpPr>
          <p:nvPr/>
        </p:nvSpPr>
        <p:spPr bwMode="auto">
          <a:xfrm>
            <a:off x="6157913" y="6211888"/>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400" smtClean="0">
                <a:solidFill>
                  <a:srgbClr val="FFFFFF"/>
                </a:solidFill>
                <a:latin typeface="Calibri" pitchFamily="34" charset="0"/>
                <a:ea typeface="ＭＳ Ｐゴシック" pitchFamily="6" charset="-128"/>
              </a:rPr>
              <a:t>5</a:t>
            </a:r>
          </a:p>
        </p:txBody>
      </p:sp>
      <p:sp>
        <p:nvSpPr>
          <p:cNvPr id="6156" name="Text Box 12"/>
          <p:cNvSpPr txBox="1">
            <a:spLocks noChangeArrowheads="1"/>
          </p:cNvSpPr>
          <p:nvPr/>
        </p:nvSpPr>
        <p:spPr bwMode="auto">
          <a:xfrm>
            <a:off x="5003800" y="6211888"/>
            <a:ext cx="358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400" smtClean="0">
                <a:solidFill>
                  <a:srgbClr val="FFFFFF"/>
                </a:solidFill>
                <a:latin typeface="Calibri" pitchFamily="34" charset="0"/>
                <a:ea typeface="ＭＳ Ｐゴシック" pitchFamily="6" charset="-128"/>
              </a:rPr>
              <a:t>4</a:t>
            </a:r>
          </a:p>
        </p:txBody>
      </p:sp>
      <p:sp>
        <p:nvSpPr>
          <p:cNvPr id="6157" name="Text Box 13"/>
          <p:cNvSpPr txBox="1">
            <a:spLocks noChangeArrowheads="1"/>
          </p:cNvSpPr>
          <p:nvPr/>
        </p:nvSpPr>
        <p:spPr bwMode="auto">
          <a:xfrm>
            <a:off x="107950" y="1722438"/>
            <a:ext cx="936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400" dirty="0" smtClean="0">
                <a:solidFill>
                  <a:srgbClr val="FFFFFF"/>
                </a:solidFill>
                <a:latin typeface="Calibri" pitchFamily="34" charset="0"/>
                <a:ea typeface="ＭＳ Ｐゴシック" pitchFamily="6" charset="-128"/>
              </a:rPr>
              <a:t>High</a:t>
            </a:r>
          </a:p>
        </p:txBody>
      </p:sp>
      <p:sp>
        <p:nvSpPr>
          <p:cNvPr id="6158" name="Text Box 14"/>
          <p:cNvSpPr txBox="1">
            <a:spLocks noChangeArrowheads="1"/>
          </p:cNvSpPr>
          <p:nvPr/>
        </p:nvSpPr>
        <p:spPr bwMode="auto">
          <a:xfrm>
            <a:off x="34925" y="5734050"/>
            <a:ext cx="936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400" dirty="0" smtClean="0">
                <a:solidFill>
                  <a:srgbClr val="FFFFFF"/>
                </a:solidFill>
                <a:latin typeface="Calibri" pitchFamily="34" charset="0"/>
                <a:ea typeface="ＭＳ Ｐゴシック" pitchFamily="6" charset="-128"/>
              </a:rPr>
              <a:t>Low</a:t>
            </a:r>
          </a:p>
        </p:txBody>
      </p:sp>
      <p:sp>
        <p:nvSpPr>
          <p:cNvPr id="6159" name="Text Box 15"/>
          <p:cNvSpPr txBox="1">
            <a:spLocks noChangeArrowheads="1"/>
          </p:cNvSpPr>
          <p:nvPr/>
        </p:nvSpPr>
        <p:spPr bwMode="auto">
          <a:xfrm>
            <a:off x="4211638" y="6446838"/>
            <a:ext cx="194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altLang="en-US" sz="2400" dirty="0" smtClean="0">
                <a:solidFill>
                  <a:srgbClr val="FFFFFF"/>
                </a:solidFill>
                <a:latin typeface="Calibri" pitchFamily="34" charset="0"/>
                <a:ea typeface="ＭＳ Ｐゴシック" pitchFamily="6" charset="-128"/>
              </a:rPr>
              <a:t>Years</a:t>
            </a:r>
          </a:p>
        </p:txBody>
      </p:sp>
      <p:sp>
        <p:nvSpPr>
          <p:cNvPr id="6160" name="Freeform 16"/>
          <p:cNvSpPr>
            <a:spLocks/>
          </p:cNvSpPr>
          <p:nvPr/>
        </p:nvSpPr>
        <p:spPr bwMode="auto">
          <a:xfrm>
            <a:off x="976313" y="2338388"/>
            <a:ext cx="6911975" cy="3467100"/>
          </a:xfrm>
          <a:custGeom>
            <a:avLst/>
            <a:gdLst>
              <a:gd name="T0" fmla="*/ 0 w 4717"/>
              <a:gd name="T1" fmla="*/ 2147483647 h 2503"/>
              <a:gd name="T2" fmla="*/ 2147483647 w 4717"/>
              <a:gd name="T3" fmla="*/ 2147483647 h 2503"/>
              <a:gd name="T4" fmla="*/ 2147483647 w 4717"/>
              <a:gd name="T5" fmla="*/ 2147483647 h 2503"/>
              <a:gd name="T6" fmla="*/ 2147483647 w 4717"/>
              <a:gd name="T7" fmla="*/ 2147483647 h 2503"/>
              <a:gd name="T8" fmla="*/ 2147483647 w 4717"/>
              <a:gd name="T9" fmla="*/ 2147483647 h 2503"/>
              <a:gd name="T10" fmla="*/ 2147483647 w 4717"/>
              <a:gd name="T11" fmla="*/ 2147483647 h 2503"/>
              <a:gd name="T12" fmla="*/ 2147483647 w 4717"/>
              <a:gd name="T13" fmla="*/ 2147483647 h 2503"/>
              <a:gd name="T14" fmla="*/ 2147483647 w 4717"/>
              <a:gd name="T15" fmla="*/ 2147483647 h 2503"/>
              <a:gd name="T16" fmla="*/ 2147483647 w 4717"/>
              <a:gd name="T17" fmla="*/ 2147483647 h 2503"/>
              <a:gd name="T18" fmla="*/ 2147483647 w 4717"/>
              <a:gd name="T19" fmla="*/ 2147483647 h 2503"/>
              <a:gd name="T20" fmla="*/ 2147483647 w 4717"/>
              <a:gd name="T21" fmla="*/ 2147483647 h 25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17"/>
              <a:gd name="T34" fmla="*/ 0 h 2503"/>
              <a:gd name="T35" fmla="*/ 4717 w 4717"/>
              <a:gd name="T36" fmla="*/ 2503 h 25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17" h="2503">
                <a:moveTo>
                  <a:pt x="0" y="53"/>
                </a:moveTo>
                <a:cubicBezTo>
                  <a:pt x="219" y="26"/>
                  <a:pt x="439" y="0"/>
                  <a:pt x="635" y="8"/>
                </a:cubicBezTo>
                <a:cubicBezTo>
                  <a:pt x="831" y="16"/>
                  <a:pt x="998" y="31"/>
                  <a:pt x="1179" y="99"/>
                </a:cubicBezTo>
                <a:cubicBezTo>
                  <a:pt x="1360" y="167"/>
                  <a:pt x="1558" y="272"/>
                  <a:pt x="1724" y="416"/>
                </a:cubicBezTo>
                <a:cubicBezTo>
                  <a:pt x="1890" y="560"/>
                  <a:pt x="2056" y="795"/>
                  <a:pt x="2177" y="961"/>
                </a:cubicBezTo>
                <a:cubicBezTo>
                  <a:pt x="2298" y="1127"/>
                  <a:pt x="2373" y="1278"/>
                  <a:pt x="2449" y="1414"/>
                </a:cubicBezTo>
                <a:cubicBezTo>
                  <a:pt x="2525" y="1550"/>
                  <a:pt x="2563" y="1656"/>
                  <a:pt x="2631" y="1777"/>
                </a:cubicBezTo>
                <a:cubicBezTo>
                  <a:pt x="2699" y="1898"/>
                  <a:pt x="2782" y="2049"/>
                  <a:pt x="2858" y="2140"/>
                </a:cubicBezTo>
                <a:cubicBezTo>
                  <a:pt x="2934" y="2231"/>
                  <a:pt x="2948" y="2268"/>
                  <a:pt x="3084" y="2321"/>
                </a:cubicBezTo>
                <a:cubicBezTo>
                  <a:pt x="3220" y="2374"/>
                  <a:pt x="3402" y="2427"/>
                  <a:pt x="3674" y="2457"/>
                </a:cubicBezTo>
                <a:cubicBezTo>
                  <a:pt x="3946" y="2487"/>
                  <a:pt x="4331" y="2495"/>
                  <a:pt x="4717" y="2503"/>
                </a:cubicBezTo>
              </a:path>
            </a:pathLst>
          </a:custGeom>
          <a:noFill/>
          <a:ln w="508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CA" smtClean="0">
              <a:solidFill>
                <a:srgbClr val="FFFFFF"/>
              </a:solidFill>
            </a:endParaRPr>
          </a:p>
        </p:txBody>
      </p:sp>
      <p:sp>
        <p:nvSpPr>
          <p:cNvPr id="6161" name="Freeform 17"/>
          <p:cNvSpPr>
            <a:spLocks/>
          </p:cNvSpPr>
          <p:nvPr/>
        </p:nvSpPr>
        <p:spPr bwMode="auto">
          <a:xfrm>
            <a:off x="976313" y="2422525"/>
            <a:ext cx="6911975" cy="3467100"/>
          </a:xfrm>
          <a:custGeom>
            <a:avLst/>
            <a:gdLst>
              <a:gd name="T0" fmla="*/ 0 w 4717"/>
              <a:gd name="T1" fmla="*/ 2147483647 h 2503"/>
              <a:gd name="T2" fmla="*/ 2147483647 w 4717"/>
              <a:gd name="T3" fmla="*/ 2147483647 h 2503"/>
              <a:gd name="T4" fmla="*/ 2147483647 w 4717"/>
              <a:gd name="T5" fmla="*/ 2147483647 h 2503"/>
              <a:gd name="T6" fmla="*/ 2147483647 w 4717"/>
              <a:gd name="T7" fmla="*/ 2147483647 h 2503"/>
              <a:gd name="T8" fmla="*/ 2147483647 w 4717"/>
              <a:gd name="T9" fmla="*/ 2147483647 h 2503"/>
              <a:gd name="T10" fmla="*/ 2147483647 w 4717"/>
              <a:gd name="T11" fmla="*/ 2147483647 h 2503"/>
              <a:gd name="T12" fmla="*/ 2147483647 w 4717"/>
              <a:gd name="T13" fmla="*/ 2147483647 h 2503"/>
              <a:gd name="T14" fmla="*/ 2147483647 w 4717"/>
              <a:gd name="T15" fmla="*/ 2147483647 h 2503"/>
              <a:gd name="T16" fmla="*/ 2147483647 w 4717"/>
              <a:gd name="T17" fmla="*/ 2147483647 h 2503"/>
              <a:gd name="T18" fmla="*/ 2147483647 w 4717"/>
              <a:gd name="T19" fmla="*/ 2147483647 h 2503"/>
              <a:gd name="T20" fmla="*/ 2147483647 w 4717"/>
              <a:gd name="T21" fmla="*/ 2147483647 h 25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17"/>
              <a:gd name="T34" fmla="*/ 0 h 2503"/>
              <a:gd name="T35" fmla="*/ 4717 w 4717"/>
              <a:gd name="T36" fmla="*/ 2503 h 250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17" h="2503">
                <a:moveTo>
                  <a:pt x="0" y="53"/>
                </a:moveTo>
                <a:cubicBezTo>
                  <a:pt x="219" y="26"/>
                  <a:pt x="439" y="0"/>
                  <a:pt x="635" y="8"/>
                </a:cubicBezTo>
                <a:cubicBezTo>
                  <a:pt x="831" y="16"/>
                  <a:pt x="998" y="31"/>
                  <a:pt x="1179" y="99"/>
                </a:cubicBezTo>
                <a:cubicBezTo>
                  <a:pt x="1360" y="167"/>
                  <a:pt x="1558" y="272"/>
                  <a:pt x="1724" y="416"/>
                </a:cubicBezTo>
                <a:cubicBezTo>
                  <a:pt x="1890" y="560"/>
                  <a:pt x="2056" y="795"/>
                  <a:pt x="2177" y="961"/>
                </a:cubicBezTo>
                <a:cubicBezTo>
                  <a:pt x="2298" y="1127"/>
                  <a:pt x="2373" y="1278"/>
                  <a:pt x="2449" y="1414"/>
                </a:cubicBezTo>
                <a:cubicBezTo>
                  <a:pt x="2525" y="1550"/>
                  <a:pt x="2563" y="1656"/>
                  <a:pt x="2631" y="1777"/>
                </a:cubicBezTo>
                <a:cubicBezTo>
                  <a:pt x="2699" y="1898"/>
                  <a:pt x="2782" y="2049"/>
                  <a:pt x="2858" y="2140"/>
                </a:cubicBezTo>
                <a:cubicBezTo>
                  <a:pt x="2934" y="2231"/>
                  <a:pt x="2948" y="2268"/>
                  <a:pt x="3084" y="2321"/>
                </a:cubicBezTo>
                <a:cubicBezTo>
                  <a:pt x="3220" y="2374"/>
                  <a:pt x="3402" y="2427"/>
                  <a:pt x="3674" y="2457"/>
                </a:cubicBezTo>
                <a:cubicBezTo>
                  <a:pt x="3946" y="2487"/>
                  <a:pt x="4331" y="2495"/>
                  <a:pt x="4717" y="2503"/>
                </a:cubicBezTo>
              </a:path>
            </a:pathLst>
          </a:custGeom>
          <a:noFill/>
          <a:ln w="508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CA" smtClean="0">
              <a:solidFill>
                <a:srgbClr val="FFFFFF"/>
              </a:solidFill>
            </a:endParaRPr>
          </a:p>
        </p:txBody>
      </p:sp>
      <p:sp>
        <p:nvSpPr>
          <p:cNvPr id="6162" name="Freeform 18"/>
          <p:cNvSpPr>
            <a:spLocks/>
          </p:cNvSpPr>
          <p:nvPr/>
        </p:nvSpPr>
        <p:spPr bwMode="auto">
          <a:xfrm>
            <a:off x="971550" y="2201863"/>
            <a:ext cx="6845300" cy="3435350"/>
          </a:xfrm>
          <a:custGeom>
            <a:avLst/>
            <a:gdLst>
              <a:gd name="T0" fmla="*/ 0 w 4672"/>
              <a:gd name="T1" fmla="*/ 2147483647 h 2480"/>
              <a:gd name="T2" fmla="*/ 2147483647 w 4672"/>
              <a:gd name="T3" fmla="*/ 2147483647 h 2480"/>
              <a:gd name="T4" fmla="*/ 2147483647 w 4672"/>
              <a:gd name="T5" fmla="*/ 2147483647 h 2480"/>
              <a:gd name="T6" fmla="*/ 2147483647 w 4672"/>
              <a:gd name="T7" fmla="*/ 2147483647 h 2480"/>
              <a:gd name="T8" fmla="*/ 2147483647 w 4672"/>
              <a:gd name="T9" fmla="*/ 2147483647 h 2480"/>
              <a:gd name="T10" fmla="*/ 2147483647 w 4672"/>
              <a:gd name="T11" fmla="*/ 2147483647 h 2480"/>
              <a:gd name="T12" fmla="*/ 2147483647 w 4672"/>
              <a:gd name="T13" fmla="*/ 2147483647 h 2480"/>
              <a:gd name="T14" fmla="*/ 2147483647 w 4672"/>
              <a:gd name="T15" fmla="*/ 2147483647 h 2480"/>
              <a:gd name="T16" fmla="*/ 2147483647 w 4672"/>
              <a:gd name="T17" fmla="*/ 2147483647 h 2480"/>
              <a:gd name="T18" fmla="*/ 2147483647 w 4672"/>
              <a:gd name="T19" fmla="*/ 2147483647 h 2480"/>
              <a:gd name="T20" fmla="*/ 2147483647 w 4672"/>
              <a:gd name="T21" fmla="*/ 2147483647 h 2480"/>
              <a:gd name="T22" fmla="*/ 2147483647 w 4672"/>
              <a:gd name="T23" fmla="*/ 2147483647 h 2480"/>
              <a:gd name="T24" fmla="*/ 2147483647 w 4672"/>
              <a:gd name="T25" fmla="*/ 2147483647 h 2480"/>
              <a:gd name="T26" fmla="*/ 2147483647 w 4672"/>
              <a:gd name="T27" fmla="*/ 2147483647 h 2480"/>
              <a:gd name="T28" fmla="*/ 2147483647 w 4672"/>
              <a:gd name="T29" fmla="*/ 2147483647 h 24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72"/>
              <a:gd name="T46" fmla="*/ 0 h 2480"/>
              <a:gd name="T47" fmla="*/ 4672 w 4672"/>
              <a:gd name="T48" fmla="*/ 2480 h 24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72" h="2480">
                <a:moveTo>
                  <a:pt x="0" y="1104"/>
                </a:moveTo>
                <a:cubicBezTo>
                  <a:pt x="30" y="945"/>
                  <a:pt x="61" y="786"/>
                  <a:pt x="91" y="650"/>
                </a:cubicBezTo>
                <a:cubicBezTo>
                  <a:pt x="121" y="514"/>
                  <a:pt x="143" y="378"/>
                  <a:pt x="181" y="287"/>
                </a:cubicBezTo>
                <a:cubicBezTo>
                  <a:pt x="219" y="196"/>
                  <a:pt x="250" y="151"/>
                  <a:pt x="318" y="106"/>
                </a:cubicBezTo>
                <a:cubicBezTo>
                  <a:pt x="386" y="61"/>
                  <a:pt x="507" y="30"/>
                  <a:pt x="590" y="15"/>
                </a:cubicBezTo>
                <a:cubicBezTo>
                  <a:pt x="673" y="0"/>
                  <a:pt x="749" y="7"/>
                  <a:pt x="817" y="15"/>
                </a:cubicBezTo>
                <a:cubicBezTo>
                  <a:pt x="885" y="23"/>
                  <a:pt x="922" y="31"/>
                  <a:pt x="998" y="61"/>
                </a:cubicBezTo>
                <a:cubicBezTo>
                  <a:pt x="1074" y="91"/>
                  <a:pt x="1157" y="114"/>
                  <a:pt x="1270" y="197"/>
                </a:cubicBezTo>
                <a:cubicBezTo>
                  <a:pt x="1383" y="280"/>
                  <a:pt x="1557" y="432"/>
                  <a:pt x="1678" y="560"/>
                </a:cubicBezTo>
                <a:cubicBezTo>
                  <a:pt x="1799" y="688"/>
                  <a:pt x="1883" y="794"/>
                  <a:pt x="1996" y="968"/>
                </a:cubicBezTo>
                <a:cubicBezTo>
                  <a:pt x="2109" y="1142"/>
                  <a:pt x="2223" y="1406"/>
                  <a:pt x="2359" y="1603"/>
                </a:cubicBezTo>
                <a:cubicBezTo>
                  <a:pt x="2495" y="1800"/>
                  <a:pt x="2653" y="2019"/>
                  <a:pt x="2812" y="2147"/>
                </a:cubicBezTo>
                <a:cubicBezTo>
                  <a:pt x="2971" y="2275"/>
                  <a:pt x="3107" y="2321"/>
                  <a:pt x="3311" y="2374"/>
                </a:cubicBezTo>
                <a:cubicBezTo>
                  <a:pt x="3515" y="2427"/>
                  <a:pt x="3810" y="2450"/>
                  <a:pt x="4037" y="2465"/>
                </a:cubicBezTo>
                <a:cubicBezTo>
                  <a:pt x="4264" y="2480"/>
                  <a:pt x="4468" y="2472"/>
                  <a:pt x="4672" y="2465"/>
                </a:cubicBezTo>
              </a:path>
            </a:pathLst>
          </a:custGeom>
          <a:noFill/>
          <a:ln w="50800">
            <a:solidFill>
              <a:srgbClr val="92DC3B"/>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CA" smtClean="0">
              <a:solidFill>
                <a:srgbClr val="FFFFFF"/>
              </a:solidFill>
            </a:endParaRPr>
          </a:p>
        </p:txBody>
      </p:sp>
      <p:sp>
        <p:nvSpPr>
          <p:cNvPr id="6163" name="Freeform 19"/>
          <p:cNvSpPr>
            <a:spLocks/>
          </p:cNvSpPr>
          <p:nvPr/>
        </p:nvSpPr>
        <p:spPr bwMode="auto">
          <a:xfrm>
            <a:off x="976313" y="1971675"/>
            <a:ext cx="6911975" cy="2105025"/>
          </a:xfrm>
          <a:custGeom>
            <a:avLst/>
            <a:gdLst>
              <a:gd name="T0" fmla="*/ 0 w 4717"/>
              <a:gd name="T1" fmla="*/ 2147483647 h 1520"/>
              <a:gd name="T2" fmla="*/ 2147483647 w 4717"/>
              <a:gd name="T3" fmla="*/ 2147483647 h 1520"/>
              <a:gd name="T4" fmla="*/ 2147483647 w 4717"/>
              <a:gd name="T5" fmla="*/ 2147483647 h 1520"/>
              <a:gd name="T6" fmla="*/ 2147483647 w 4717"/>
              <a:gd name="T7" fmla="*/ 2147483647 h 1520"/>
              <a:gd name="T8" fmla="*/ 2147483647 w 4717"/>
              <a:gd name="T9" fmla="*/ 2147483647 h 1520"/>
              <a:gd name="T10" fmla="*/ 2147483647 w 4717"/>
              <a:gd name="T11" fmla="*/ 2147483647 h 1520"/>
              <a:gd name="T12" fmla="*/ 2147483647 w 4717"/>
              <a:gd name="T13" fmla="*/ 2147483647 h 1520"/>
              <a:gd name="T14" fmla="*/ 2147483647 w 4717"/>
              <a:gd name="T15" fmla="*/ 2147483647 h 1520"/>
              <a:gd name="T16" fmla="*/ 2147483647 w 4717"/>
              <a:gd name="T17" fmla="*/ 2147483647 h 1520"/>
              <a:gd name="T18" fmla="*/ 2147483647 w 4717"/>
              <a:gd name="T19" fmla="*/ 2147483647 h 1520"/>
              <a:gd name="T20" fmla="*/ 2147483647 w 4717"/>
              <a:gd name="T21" fmla="*/ 2147483647 h 1520"/>
              <a:gd name="T22" fmla="*/ 2147483647 w 4717"/>
              <a:gd name="T23" fmla="*/ 2147483647 h 1520"/>
              <a:gd name="T24" fmla="*/ 2147483647 w 4717"/>
              <a:gd name="T25" fmla="*/ 2147483647 h 1520"/>
              <a:gd name="T26" fmla="*/ 2147483647 w 4717"/>
              <a:gd name="T27" fmla="*/ 2147483647 h 15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17"/>
              <a:gd name="T43" fmla="*/ 0 h 1520"/>
              <a:gd name="T44" fmla="*/ 4717 w 4717"/>
              <a:gd name="T45" fmla="*/ 1520 h 15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17" h="1520">
                <a:moveTo>
                  <a:pt x="0" y="1475"/>
                </a:moveTo>
                <a:cubicBezTo>
                  <a:pt x="41" y="1331"/>
                  <a:pt x="83" y="1187"/>
                  <a:pt x="136" y="1021"/>
                </a:cubicBezTo>
                <a:cubicBezTo>
                  <a:pt x="189" y="855"/>
                  <a:pt x="250" y="621"/>
                  <a:pt x="318" y="477"/>
                </a:cubicBezTo>
                <a:cubicBezTo>
                  <a:pt x="386" y="333"/>
                  <a:pt x="453" y="235"/>
                  <a:pt x="544" y="159"/>
                </a:cubicBezTo>
                <a:cubicBezTo>
                  <a:pt x="635" y="83"/>
                  <a:pt x="741" y="46"/>
                  <a:pt x="862" y="23"/>
                </a:cubicBezTo>
                <a:cubicBezTo>
                  <a:pt x="983" y="0"/>
                  <a:pt x="1142" y="15"/>
                  <a:pt x="1270" y="23"/>
                </a:cubicBezTo>
                <a:cubicBezTo>
                  <a:pt x="1398" y="31"/>
                  <a:pt x="1489" y="39"/>
                  <a:pt x="1633" y="69"/>
                </a:cubicBezTo>
                <a:cubicBezTo>
                  <a:pt x="1777" y="99"/>
                  <a:pt x="1966" y="152"/>
                  <a:pt x="2132" y="205"/>
                </a:cubicBezTo>
                <a:cubicBezTo>
                  <a:pt x="2298" y="258"/>
                  <a:pt x="2487" y="325"/>
                  <a:pt x="2631" y="386"/>
                </a:cubicBezTo>
                <a:cubicBezTo>
                  <a:pt x="2775" y="447"/>
                  <a:pt x="2850" y="492"/>
                  <a:pt x="2994" y="568"/>
                </a:cubicBezTo>
                <a:cubicBezTo>
                  <a:pt x="3138" y="644"/>
                  <a:pt x="3319" y="742"/>
                  <a:pt x="3493" y="840"/>
                </a:cubicBezTo>
                <a:cubicBezTo>
                  <a:pt x="3667" y="938"/>
                  <a:pt x="3878" y="1066"/>
                  <a:pt x="4037" y="1157"/>
                </a:cubicBezTo>
                <a:cubicBezTo>
                  <a:pt x="4196" y="1248"/>
                  <a:pt x="4332" y="1324"/>
                  <a:pt x="4445" y="1384"/>
                </a:cubicBezTo>
                <a:cubicBezTo>
                  <a:pt x="4558" y="1444"/>
                  <a:pt x="4679" y="1490"/>
                  <a:pt x="4717" y="1520"/>
                </a:cubicBezTo>
              </a:path>
            </a:pathLst>
          </a:custGeom>
          <a:noFill/>
          <a:ln w="50800">
            <a:solidFill>
              <a:srgbClr val="CC66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CA" smtClean="0">
              <a:solidFill>
                <a:srgbClr val="FFFFFF"/>
              </a:solidFill>
            </a:endParaRPr>
          </a:p>
        </p:txBody>
      </p:sp>
      <p:sp>
        <p:nvSpPr>
          <p:cNvPr id="6164" name="Freeform 20"/>
          <p:cNvSpPr>
            <a:spLocks/>
          </p:cNvSpPr>
          <p:nvPr/>
        </p:nvSpPr>
        <p:spPr bwMode="auto">
          <a:xfrm>
            <a:off x="982663" y="2259013"/>
            <a:ext cx="6978650" cy="3906837"/>
          </a:xfrm>
          <a:custGeom>
            <a:avLst/>
            <a:gdLst>
              <a:gd name="T0" fmla="*/ 0 w 4763"/>
              <a:gd name="T1" fmla="*/ 2147483647 h 2820"/>
              <a:gd name="T2" fmla="*/ 2147483647 w 4763"/>
              <a:gd name="T3" fmla="*/ 2147483647 h 2820"/>
              <a:gd name="T4" fmla="*/ 2147483647 w 4763"/>
              <a:gd name="T5" fmla="*/ 2147483647 h 2820"/>
              <a:gd name="T6" fmla="*/ 2147483647 w 4763"/>
              <a:gd name="T7" fmla="*/ 2147483647 h 2820"/>
              <a:gd name="T8" fmla="*/ 2147483647 w 4763"/>
              <a:gd name="T9" fmla="*/ 2147483647 h 2820"/>
              <a:gd name="T10" fmla="*/ 2147483647 w 4763"/>
              <a:gd name="T11" fmla="*/ 2147483647 h 2820"/>
              <a:gd name="T12" fmla="*/ 2147483647 w 4763"/>
              <a:gd name="T13" fmla="*/ 2147483647 h 2820"/>
              <a:gd name="T14" fmla="*/ 2147483647 w 4763"/>
              <a:gd name="T15" fmla="*/ 2147483647 h 2820"/>
              <a:gd name="T16" fmla="*/ 2147483647 w 4763"/>
              <a:gd name="T17" fmla="*/ 2147483647 h 2820"/>
              <a:gd name="T18" fmla="*/ 2147483647 w 4763"/>
              <a:gd name="T19" fmla="*/ 2147483647 h 2820"/>
              <a:gd name="T20" fmla="*/ 2147483647 w 4763"/>
              <a:gd name="T21" fmla="*/ 2147483647 h 2820"/>
              <a:gd name="T22" fmla="*/ 2147483647 w 4763"/>
              <a:gd name="T23" fmla="*/ 2147483647 h 28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63"/>
              <a:gd name="T37" fmla="*/ 0 h 2820"/>
              <a:gd name="T38" fmla="*/ 4763 w 4763"/>
              <a:gd name="T39" fmla="*/ 2820 h 28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63" h="2820">
                <a:moveTo>
                  <a:pt x="0" y="2820"/>
                </a:moveTo>
                <a:cubicBezTo>
                  <a:pt x="189" y="2755"/>
                  <a:pt x="378" y="2691"/>
                  <a:pt x="544" y="2547"/>
                </a:cubicBezTo>
                <a:cubicBezTo>
                  <a:pt x="710" y="2403"/>
                  <a:pt x="862" y="2185"/>
                  <a:pt x="998" y="1958"/>
                </a:cubicBezTo>
                <a:cubicBezTo>
                  <a:pt x="1134" y="1731"/>
                  <a:pt x="1263" y="1436"/>
                  <a:pt x="1361" y="1187"/>
                </a:cubicBezTo>
                <a:cubicBezTo>
                  <a:pt x="1459" y="938"/>
                  <a:pt x="1520" y="642"/>
                  <a:pt x="1588" y="461"/>
                </a:cubicBezTo>
                <a:cubicBezTo>
                  <a:pt x="1656" y="280"/>
                  <a:pt x="1694" y="174"/>
                  <a:pt x="1769" y="98"/>
                </a:cubicBezTo>
                <a:cubicBezTo>
                  <a:pt x="1844" y="22"/>
                  <a:pt x="1943" y="14"/>
                  <a:pt x="2041" y="7"/>
                </a:cubicBezTo>
                <a:cubicBezTo>
                  <a:pt x="2139" y="0"/>
                  <a:pt x="2261" y="30"/>
                  <a:pt x="2359" y="53"/>
                </a:cubicBezTo>
                <a:cubicBezTo>
                  <a:pt x="2457" y="76"/>
                  <a:pt x="2495" y="83"/>
                  <a:pt x="2631" y="143"/>
                </a:cubicBezTo>
                <a:cubicBezTo>
                  <a:pt x="2767" y="203"/>
                  <a:pt x="2963" y="318"/>
                  <a:pt x="3175" y="416"/>
                </a:cubicBezTo>
                <a:cubicBezTo>
                  <a:pt x="3387" y="514"/>
                  <a:pt x="3636" y="665"/>
                  <a:pt x="3901" y="733"/>
                </a:cubicBezTo>
                <a:cubicBezTo>
                  <a:pt x="4166" y="801"/>
                  <a:pt x="4604" y="809"/>
                  <a:pt x="4763" y="824"/>
                </a:cubicBezTo>
              </a:path>
            </a:pathLst>
          </a:custGeom>
          <a:noFill/>
          <a:ln w="508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CA" smtClean="0">
              <a:solidFill>
                <a:srgbClr val="FFFFFF"/>
              </a:solidFill>
            </a:endParaRPr>
          </a:p>
        </p:txBody>
      </p:sp>
      <p:sp>
        <p:nvSpPr>
          <p:cNvPr id="6165" name="Text Box 21"/>
          <p:cNvSpPr txBox="1">
            <a:spLocks noChangeArrowheads="1"/>
          </p:cNvSpPr>
          <p:nvPr/>
        </p:nvSpPr>
        <p:spPr bwMode="auto">
          <a:xfrm>
            <a:off x="4643437" y="1197397"/>
            <a:ext cx="4537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50000"/>
              </a:spcBef>
              <a:spcAft>
                <a:spcPct val="0"/>
              </a:spcAft>
            </a:pPr>
            <a:r>
              <a:rPr lang="en-US" altLang="en-US" sz="2000" dirty="0" smtClean="0">
                <a:solidFill>
                  <a:srgbClr val="92DC3B"/>
                </a:solidFill>
                <a:latin typeface="Calibri" panose="020F0502020204030204" pitchFamily="34" charset="0"/>
                <a:ea typeface="ＭＳ Ｐゴシック" pitchFamily="6" charset="-128"/>
              </a:rPr>
              <a:t>Habitual ways of responding</a:t>
            </a:r>
          </a:p>
        </p:txBody>
      </p:sp>
      <p:sp>
        <p:nvSpPr>
          <p:cNvPr id="6166" name="Text Box 22"/>
          <p:cNvSpPr txBox="1">
            <a:spLocks noChangeArrowheads="1"/>
          </p:cNvSpPr>
          <p:nvPr/>
        </p:nvSpPr>
        <p:spPr bwMode="auto">
          <a:xfrm>
            <a:off x="6227762" y="1519660"/>
            <a:ext cx="2881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50000"/>
              </a:spcBef>
              <a:spcAft>
                <a:spcPct val="0"/>
              </a:spcAft>
            </a:pPr>
            <a:r>
              <a:rPr lang="en-US" altLang="en-US" sz="2000" dirty="0" smtClean="0">
                <a:solidFill>
                  <a:srgbClr val="CC6600"/>
                </a:solidFill>
                <a:latin typeface="Calibri" panose="020F0502020204030204" pitchFamily="34" charset="0"/>
                <a:ea typeface="ＭＳ Ｐゴシック" pitchFamily="6" charset="-128"/>
              </a:rPr>
              <a:t>Language</a:t>
            </a:r>
          </a:p>
        </p:txBody>
      </p:sp>
      <p:sp>
        <p:nvSpPr>
          <p:cNvPr id="6167" name="Text Box 23"/>
          <p:cNvSpPr txBox="1">
            <a:spLocks noChangeArrowheads="1"/>
          </p:cNvSpPr>
          <p:nvPr/>
        </p:nvSpPr>
        <p:spPr bwMode="auto">
          <a:xfrm>
            <a:off x="6227762" y="1891135"/>
            <a:ext cx="2881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50000"/>
              </a:spcBef>
              <a:spcAft>
                <a:spcPct val="0"/>
              </a:spcAft>
            </a:pPr>
            <a:r>
              <a:rPr lang="en-US" altLang="en-US" sz="2000" dirty="0" smtClean="0">
                <a:solidFill>
                  <a:srgbClr val="FF33CC"/>
                </a:solidFill>
                <a:latin typeface="Calibri" panose="020F0502020204030204" pitchFamily="34" charset="0"/>
                <a:ea typeface="ＭＳ Ｐゴシック" pitchFamily="6" charset="-128"/>
              </a:rPr>
              <a:t>Emotional control</a:t>
            </a:r>
          </a:p>
        </p:txBody>
      </p:sp>
      <p:sp>
        <p:nvSpPr>
          <p:cNvPr id="6168" name="Text Box 24"/>
          <p:cNvSpPr txBox="1">
            <a:spLocks noChangeArrowheads="1"/>
          </p:cNvSpPr>
          <p:nvPr/>
        </p:nvSpPr>
        <p:spPr bwMode="auto">
          <a:xfrm>
            <a:off x="6227762" y="2276897"/>
            <a:ext cx="2881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50000"/>
              </a:spcBef>
              <a:spcAft>
                <a:spcPct val="0"/>
              </a:spcAft>
            </a:pPr>
            <a:r>
              <a:rPr lang="en-US" altLang="en-US" sz="2000" dirty="0" smtClean="0">
                <a:solidFill>
                  <a:srgbClr val="FF0000"/>
                </a:solidFill>
                <a:latin typeface="Calibri" panose="020F0502020204030204" pitchFamily="34" charset="0"/>
                <a:ea typeface="ＭＳ Ｐゴシック" pitchFamily="6" charset="-128"/>
              </a:rPr>
              <a:t>Symbol</a:t>
            </a:r>
          </a:p>
        </p:txBody>
      </p:sp>
      <p:sp>
        <p:nvSpPr>
          <p:cNvPr id="6169" name="Text Box 25"/>
          <p:cNvSpPr txBox="1">
            <a:spLocks noChangeArrowheads="1"/>
          </p:cNvSpPr>
          <p:nvPr/>
        </p:nvSpPr>
        <p:spPr bwMode="auto">
          <a:xfrm>
            <a:off x="6227762" y="2611860"/>
            <a:ext cx="2881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50000"/>
              </a:spcBef>
              <a:spcAft>
                <a:spcPct val="0"/>
              </a:spcAft>
            </a:pPr>
            <a:r>
              <a:rPr lang="en-US" altLang="en-US" sz="2000" dirty="0" smtClean="0">
                <a:solidFill>
                  <a:srgbClr val="0066FF"/>
                </a:solidFill>
                <a:latin typeface="Calibri" panose="020F0502020204030204" pitchFamily="34" charset="0"/>
                <a:ea typeface="ＭＳ Ｐゴシック" pitchFamily="6" charset="-128"/>
              </a:rPr>
              <a:t>Peer social skills</a:t>
            </a:r>
          </a:p>
        </p:txBody>
      </p:sp>
      <p:sp>
        <p:nvSpPr>
          <p:cNvPr id="6170" name="Text Box 26"/>
          <p:cNvSpPr txBox="1">
            <a:spLocks noChangeArrowheads="1"/>
          </p:cNvSpPr>
          <p:nvPr/>
        </p:nvSpPr>
        <p:spPr bwMode="auto">
          <a:xfrm>
            <a:off x="6227762" y="2972222"/>
            <a:ext cx="2881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50000"/>
              </a:spcBef>
              <a:spcAft>
                <a:spcPct val="0"/>
              </a:spcAft>
            </a:pPr>
            <a:r>
              <a:rPr lang="en-US" altLang="en-US" sz="2000" dirty="0" smtClean="0">
                <a:solidFill>
                  <a:schemeClr val="bg1">
                    <a:lumMod val="75000"/>
                  </a:schemeClr>
                </a:solidFill>
                <a:latin typeface="Calibri" panose="020F0502020204030204" pitchFamily="34" charset="0"/>
                <a:ea typeface="ＭＳ Ｐゴシック" pitchFamily="6" charset="-128"/>
              </a:rPr>
              <a:t>Relative quantity</a:t>
            </a:r>
          </a:p>
        </p:txBody>
      </p:sp>
      <p:sp>
        <p:nvSpPr>
          <p:cNvPr id="6171" name="Text Box 27"/>
          <p:cNvSpPr txBox="1">
            <a:spLocks noChangeArrowheads="1"/>
          </p:cNvSpPr>
          <p:nvPr/>
        </p:nvSpPr>
        <p:spPr bwMode="auto">
          <a:xfrm>
            <a:off x="5651499" y="837035"/>
            <a:ext cx="35290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50000"/>
              </a:spcBef>
              <a:spcAft>
                <a:spcPct val="0"/>
              </a:spcAft>
            </a:pPr>
            <a:r>
              <a:rPr lang="en-US" altLang="en-US" sz="2000" dirty="0" smtClean="0">
                <a:solidFill>
                  <a:srgbClr val="00FFFF"/>
                </a:solidFill>
                <a:latin typeface="Calibri" panose="020F0502020204030204" pitchFamily="34" charset="0"/>
                <a:ea typeface="ＭＳ Ｐゴシック" pitchFamily="6" charset="-128"/>
              </a:rPr>
              <a:t>Central auditory system</a:t>
            </a:r>
          </a:p>
        </p:txBody>
      </p:sp>
      <p:sp>
        <p:nvSpPr>
          <p:cNvPr id="6172" name="Freeform 28"/>
          <p:cNvSpPr>
            <a:spLocks/>
          </p:cNvSpPr>
          <p:nvPr/>
        </p:nvSpPr>
        <p:spPr bwMode="auto">
          <a:xfrm>
            <a:off x="971550" y="2047875"/>
            <a:ext cx="6845300" cy="3684588"/>
          </a:xfrm>
          <a:custGeom>
            <a:avLst/>
            <a:gdLst>
              <a:gd name="T0" fmla="*/ 0 w 4672"/>
              <a:gd name="T1" fmla="*/ 2147483647 h 2660"/>
              <a:gd name="T2" fmla="*/ 2147483647 w 4672"/>
              <a:gd name="T3" fmla="*/ 2147483647 h 2660"/>
              <a:gd name="T4" fmla="*/ 2147483647 w 4672"/>
              <a:gd name="T5" fmla="*/ 2147483647 h 2660"/>
              <a:gd name="T6" fmla="*/ 2147483647 w 4672"/>
              <a:gd name="T7" fmla="*/ 2147483647 h 2660"/>
              <a:gd name="T8" fmla="*/ 2147483647 w 4672"/>
              <a:gd name="T9" fmla="*/ 2147483647 h 2660"/>
              <a:gd name="T10" fmla="*/ 2147483647 w 4672"/>
              <a:gd name="T11" fmla="*/ 2147483647 h 2660"/>
              <a:gd name="T12" fmla="*/ 2147483647 w 4672"/>
              <a:gd name="T13" fmla="*/ 2147483647 h 2660"/>
              <a:gd name="T14" fmla="*/ 2147483647 w 4672"/>
              <a:gd name="T15" fmla="*/ 2147483647 h 2660"/>
              <a:gd name="T16" fmla="*/ 2147483647 w 4672"/>
              <a:gd name="T17" fmla="*/ 2147483647 h 2660"/>
              <a:gd name="T18" fmla="*/ 2147483647 w 4672"/>
              <a:gd name="T19" fmla="*/ 2147483647 h 2660"/>
              <a:gd name="T20" fmla="*/ 2147483647 w 4672"/>
              <a:gd name="T21" fmla="*/ 2147483647 h 2660"/>
              <a:gd name="T22" fmla="*/ 2147483647 w 4672"/>
              <a:gd name="T23" fmla="*/ 2147483647 h 2660"/>
              <a:gd name="T24" fmla="*/ 2147483647 w 4672"/>
              <a:gd name="T25" fmla="*/ 2147483647 h 2660"/>
              <a:gd name="T26" fmla="*/ 2147483647 w 4672"/>
              <a:gd name="T27" fmla="*/ 2147483647 h 2660"/>
              <a:gd name="T28" fmla="*/ 2147483647 w 4672"/>
              <a:gd name="T29" fmla="*/ 2147483647 h 2660"/>
              <a:gd name="T30" fmla="*/ 2147483647 w 4672"/>
              <a:gd name="T31" fmla="*/ 2147483647 h 2660"/>
              <a:gd name="T32" fmla="*/ 2147483647 w 4672"/>
              <a:gd name="T33" fmla="*/ 2147483647 h 26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72"/>
              <a:gd name="T52" fmla="*/ 0 h 2660"/>
              <a:gd name="T53" fmla="*/ 4672 w 4672"/>
              <a:gd name="T54" fmla="*/ 2660 h 26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72" h="2660">
                <a:moveTo>
                  <a:pt x="0" y="2252"/>
                </a:moveTo>
                <a:cubicBezTo>
                  <a:pt x="53" y="1961"/>
                  <a:pt x="106" y="1670"/>
                  <a:pt x="136" y="1436"/>
                </a:cubicBezTo>
                <a:cubicBezTo>
                  <a:pt x="166" y="1202"/>
                  <a:pt x="166" y="1012"/>
                  <a:pt x="181" y="846"/>
                </a:cubicBezTo>
                <a:cubicBezTo>
                  <a:pt x="196" y="680"/>
                  <a:pt x="197" y="551"/>
                  <a:pt x="227" y="438"/>
                </a:cubicBezTo>
                <a:cubicBezTo>
                  <a:pt x="257" y="325"/>
                  <a:pt x="302" y="234"/>
                  <a:pt x="363" y="166"/>
                </a:cubicBezTo>
                <a:cubicBezTo>
                  <a:pt x="424" y="98"/>
                  <a:pt x="492" y="53"/>
                  <a:pt x="590" y="30"/>
                </a:cubicBezTo>
                <a:cubicBezTo>
                  <a:pt x="688" y="7"/>
                  <a:pt x="840" y="0"/>
                  <a:pt x="953" y="30"/>
                </a:cubicBezTo>
                <a:cubicBezTo>
                  <a:pt x="1066" y="60"/>
                  <a:pt x="1179" y="135"/>
                  <a:pt x="1270" y="211"/>
                </a:cubicBezTo>
                <a:cubicBezTo>
                  <a:pt x="1361" y="287"/>
                  <a:pt x="1421" y="377"/>
                  <a:pt x="1497" y="483"/>
                </a:cubicBezTo>
                <a:cubicBezTo>
                  <a:pt x="1573" y="589"/>
                  <a:pt x="1664" y="740"/>
                  <a:pt x="1724" y="846"/>
                </a:cubicBezTo>
                <a:cubicBezTo>
                  <a:pt x="1784" y="952"/>
                  <a:pt x="1800" y="990"/>
                  <a:pt x="1860" y="1118"/>
                </a:cubicBezTo>
                <a:cubicBezTo>
                  <a:pt x="1920" y="1246"/>
                  <a:pt x="2027" y="1481"/>
                  <a:pt x="2087" y="1617"/>
                </a:cubicBezTo>
                <a:cubicBezTo>
                  <a:pt x="2147" y="1753"/>
                  <a:pt x="2170" y="1837"/>
                  <a:pt x="2223" y="1935"/>
                </a:cubicBezTo>
                <a:cubicBezTo>
                  <a:pt x="2276" y="2033"/>
                  <a:pt x="2291" y="2124"/>
                  <a:pt x="2404" y="2207"/>
                </a:cubicBezTo>
                <a:cubicBezTo>
                  <a:pt x="2517" y="2290"/>
                  <a:pt x="2691" y="2366"/>
                  <a:pt x="2903" y="2434"/>
                </a:cubicBezTo>
                <a:cubicBezTo>
                  <a:pt x="3115" y="2502"/>
                  <a:pt x="3379" y="2577"/>
                  <a:pt x="3674" y="2615"/>
                </a:cubicBezTo>
                <a:cubicBezTo>
                  <a:pt x="3969" y="2653"/>
                  <a:pt x="4506" y="2660"/>
                  <a:pt x="4672" y="2660"/>
                </a:cubicBezTo>
              </a:path>
            </a:pathLst>
          </a:custGeom>
          <a:noFill/>
          <a:ln w="50800">
            <a:solidFill>
              <a:srgbClr val="FF33CC"/>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CA" smtClean="0">
              <a:solidFill>
                <a:srgbClr val="FFFFFF"/>
              </a:solidFill>
            </a:endParaRPr>
          </a:p>
        </p:txBody>
      </p:sp>
      <p:sp>
        <p:nvSpPr>
          <p:cNvPr id="6173" name="Freeform 29"/>
          <p:cNvSpPr>
            <a:spLocks/>
          </p:cNvSpPr>
          <p:nvPr/>
        </p:nvSpPr>
        <p:spPr bwMode="auto">
          <a:xfrm>
            <a:off x="982663" y="2125663"/>
            <a:ext cx="6978650" cy="3967162"/>
          </a:xfrm>
          <a:custGeom>
            <a:avLst/>
            <a:gdLst>
              <a:gd name="T0" fmla="*/ 0 w 4763"/>
              <a:gd name="T1" fmla="*/ 2147483647 h 2864"/>
              <a:gd name="T2" fmla="*/ 2147483647 w 4763"/>
              <a:gd name="T3" fmla="*/ 2147483647 h 2864"/>
              <a:gd name="T4" fmla="*/ 2147483647 w 4763"/>
              <a:gd name="T5" fmla="*/ 2147483647 h 2864"/>
              <a:gd name="T6" fmla="*/ 2147483647 w 4763"/>
              <a:gd name="T7" fmla="*/ 2147483647 h 2864"/>
              <a:gd name="T8" fmla="*/ 2147483647 w 4763"/>
              <a:gd name="T9" fmla="*/ 2147483647 h 2864"/>
              <a:gd name="T10" fmla="*/ 2147483647 w 4763"/>
              <a:gd name="T11" fmla="*/ 2147483647 h 2864"/>
              <a:gd name="T12" fmla="*/ 2147483647 w 4763"/>
              <a:gd name="T13" fmla="*/ 2147483647 h 2864"/>
              <a:gd name="T14" fmla="*/ 2147483647 w 4763"/>
              <a:gd name="T15" fmla="*/ 2147483647 h 2864"/>
              <a:gd name="T16" fmla="*/ 2147483647 w 4763"/>
              <a:gd name="T17" fmla="*/ 2147483647 h 2864"/>
              <a:gd name="T18" fmla="*/ 2147483647 w 4763"/>
              <a:gd name="T19" fmla="*/ 2147483647 h 2864"/>
              <a:gd name="T20" fmla="*/ 2147483647 w 4763"/>
              <a:gd name="T21" fmla="*/ 2147483647 h 2864"/>
              <a:gd name="T22" fmla="*/ 2147483647 w 4763"/>
              <a:gd name="T23" fmla="*/ 2147483647 h 2864"/>
              <a:gd name="T24" fmla="*/ 2147483647 w 4763"/>
              <a:gd name="T25" fmla="*/ 2147483647 h 2864"/>
              <a:gd name="T26" fmla="*/ 2147483647 w 4763"/>
              <a:gd name="T27" fmla="*/ 2147483647 h 28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63"/>
              <a:gd name="T43" fmla="*/ 0 h 2864"/>
              <a:gd name="T44" fmla="*/ 4763 w 4763"/>
              <a:gd name="T45" fmla="*/ 2864 h 286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63" h="2864">
                <a:moveTo>
                  <a:pt x="0" y="2864"/>
                </a:moveTo>
                <a:cubicBezTo>
                  <a:pt x="110" y="2792"/>
                  <a:pt x="220" y="2720"/>
                  <a:pt x="318" y="2637"/>
                </a:cubicBezTo>
                <a:cubicBezTo>
                  <a:pt x="416" y="2554"/>
                  <a:pt x="492" y="2486"/>
                  <a:pt x="590" y="2365"/>
                </a:cubicBezTo>
                <a:cubicBezTo>
                  <a:pt x="688" y="2244"/>
                  <a:pt x="832" y="2055"/>
                  <a:pt x="907" y="1912"/>
                </a:cubicBezTo>
                <a:cubicBezTo>
                  <a:pt x="982" y="1769"/>
                  <a:pt x="998" y="1684"/>
                  <a:pt x="1043" y="1503"/>
                </a:cubicBezTo>
                <a:cubicBezTo>
                  <a:pt x="1088" y="1322"/>
                  <a:pt x="1134" y="1019"/>
                  <a:pt x="1179" y="823"/>
                </a:cubicBezTo>
                <a:cubicBezTo>
                  <a:pt x="1224" y="627"/>
                  <a:pt x="1262" y="445"/>
                  <a:pt x="1315" y="324"/>
                </a:cubicBezTo>
                <a:cubicBezTo>
                  <a:pt x="1368" y="203"/>
                  <a:pt x="1421" y="150"/>
                  <a:pt x="1497" y="97"/>
                </a:cubicBezTo>
                <a:cubicBezTo>
                  <a:pt x="1573" y="44"/>
                  <a:pt x="1648" y="14"/>
                  <a:pt x="1769" y="7"/>
                </a:cubicBezTo>
                <a:cubicBezTo>
                  <a:pt x="1890" y="0"/>
                  <a:pt x="2079" y="14"/>
                  <a:pt x="2223" y="52"/>
                </a:cubicBezTo>
                <a:cubicBezTo>
                  <a:pt x="2367" y="90"/>
                  <a:pt x="2502" y="165"/>
                  <a:pt x="2631" y="233"/>
                </a:cubicBezTo>
                <a:cubicBezTo>
                  <a:pt x="2760" y="301"/>
                  <a:pt x="2813" y="354"/>
                  <a:pt x="2994" y="460"/>
                </a:cubicBezTo>
                <a:cubicBezTo>
                  <a:pt x="3175" y="566"/>
                  <a:pt x="3425" y="762"/>
                  <a:pt x="3720" y="868"/>
                </a:cubicBezTo>
                <a:cubicBezTo>
                  <a:pt x="4015" y="974"/>
                  <a:pt x="4389" y="1034"/>
                  <a:pt x="4763" y="1095"/>
                </a:cubicBezTo>
              </a:path>
            </a:pathLst>
          </a:custGeom>
          <a:noFill/>
          <a:ln w="508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CA" smtClean="0">
              <a:solidFill>
                <a:srgbClr val="FFFFFF"/>
              </a:solidFill>
            </a:endParaRPr>
          </a:p>
        </p:txBody>
      </p:sp>
      <p:sp>
        <p:nvSpPr>
          <p:cNvPr id="6174" name="Freeform 30"/>
          <p:cNvSpPr>
            <a:spLocks/>
          </p:cNvSpPr>
          <p:nvPr/>
        </p:nvSpPr>
        <p:spPr bwMode="auto">
          <a:xfrm>
            <a:off x="976313" y="2060575"/>
            <a:ext cx="6911975" cy="3948113"/>
          </a:xfrm>
          <a:custGeom>
            <a:avLst/>
            <a:gdLst>
              <a:gd name="T0" fmla="*/ 0 w 4717"/>
              <a:gd name="T1" fmla="*/ 2147483647 h 2850"/>
              <a:gd name="T2" fmla="*/ 2147483647 w 4717"/>
              <a:gd name="T3" fmla="*/ 2147483647 h 2850"/>
              <a:gd name="T4" fmla="*/ 2147483647 w 4717"/>
              <a:gd name="T5" fmla="*/ 2147483647 h 2850"/>
              <a:gd name="T6" fmla="*/ 2147483647 w 4717"/>
              <a:gd name="T7" fmla="*/ 2147483647 h 2850"/>
              <a:gd name="T8" fmla="*/ 2147483647 w 4717"/>
              <a:gd name="T9" fmla="*/ 2147483647 h 2850"/>
              <a:gd name="T10" fmla="*/ 2147483647 w 4717"/>
              <a:gd name="T11" fmla="*/ 2147483647 h 2850"/>
              <a:gd name="T12" fmla="*/ 2147483647 w 4717"/>
              <a:gd name="T13" fmla="*/ 2147483647 h 2850"/>
              <a:gd name="T14" fmla="*/ 2147483647 w 4717"/>
              <a:gd name="T15" fmla="*/ 2147483647 h 2850"/>
              <a:gd name="T16" fmla="*/ 2147483647 w 4717"/>
              <a:gd name="T17" fmla="*/ 2147483647 h 2850"/>
              <a:gd name="T18" fmla="*/ 2147483647 w 4717"/>
              <a:gd name="T19" fmla="*/ 2147483647 h 2850"/>
              <a:gd name="T20" fmla="*/ 2147483647 w 4717"/>
              <a:gd name="T21" fmla="*/ 2147483647 h 2850"/>
              <a:gd name="T22" fmla="*/ 2147483647 w 4717"/>
              <a:gd name="T23" fmla="*/ 2147483647 h 2850"/>
              <a:gd name="T24" fmla="*/ 2147483647 w 4717"/>
              <a:gd name="T25" fmla="*/ 2147483647 h 28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17"/>
              <a:gd name="T40" fmla="*/ 0 h 2850"/>
              <a:gd name="T41" fmla="*/ 4717 w 4717"/>
              <a:gd name="T42" fmla="*/ 2850 h 28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17" h="2850">
                <a:moveTo>
                  <a:pt x="0" y="2850"/>
                </a:moveTo>
                <a:cubicBezTo>
                  <a:pt x="64" y="2611"/>
                  <a:pt x="128" y="2373"/>
                  <a:pt x="181" y="2124"/>
                </a:cubicBezTo>
                <a:cubicBezTo>
                  <a:pt x="234" y="1875"/>
                  <a:pt x="273" y="1595"/>
                  <a:pt x="318" y="1353"/>
                </a:cubicBezTo>
                <a:cubicBezTo>
                  <a:pt x="363" y="1111"/>
                  <a:pt x="409" y="854"/>
                  <a:pt x="454" y="673"/>
                </a:cubicBezTo>
                <a:cubicBezTo>
                  <a:pt x="499" y="492"/>
                  <a:pt x="522" y="370"/>
                  <a:pt x="590" y="264"/>
                </a:cubicBezTo>
                <a:cubicBezTo>
                  <a:pt x="658" y="158"/>
                  <a:pt x="756" y="76"/>
                  <a:pt x="862" y="38"/>
                </a:cubicBezTo>
                <a:cubicBezTo>
                  <a:pt x="968" y="0"/>
                  <a:pt x="1112" y="8"/>
                  <a:pt x="1225" y="38"/>
                </a:cubicBezTo>
                <a:cubicBezTo>
                  <a:pt x="1338" y="68"/>
                  <a:pt x="1429" y="121"/>
                  <a:pt x="1542" y="219"/>
                </a:cubicBezTo>
                <a:cubicBezTo>
                  <a:pt x="1655" y="317"/>
                  <a:pt x="1761" y="491"/>
                  <a:pt x="1905" y="627"/>
                </a:cubicBezTo>
                <a:cubicBezTo>
                  <a:pt x="2049" y="763"/>
                  <a:pt x="2223" y="922"/>
                  <a:pt x="2404" y="1035"/>
                </a:cubicBezTo>
                <a:cubicBezTo>
                  <a:pt x="2585" y="1148"/>
                  <a:pt x="2707" y="1217"/>
                  <a:pt x="2994" y="1308"/>
                </a:cubicBezTo>
                <a:cubicBezTo>
                  <a:pt x="3281" y="1399"/>
                  <a:pt x="3841" y="1527"/>
                  <a:pt x="4128" y="1580"/>
                </a:cubicBezTo>
                <a:cubicBezTo>
                  <a:pt x="4415" y="1633"/>
                  <a:pt x="4566" y="1629"/>
                  <a:pt x="4717" y="1625"/>
                </a:cubicBezTo>
              </a:path>
            </a:pathLst>
          </a:custGeom>
          <a:noFill/>
          <a:ln w="508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CA" smtClean="0">
              <a:solidFill>
                <a:srgbClr val="FFFFFF"/>
              </a:solidFill>
            </a:endParaRPr>
          </a:p>
        </p:txBody>
      </p:sp>
      <p:sp>
        <p:nvSpPr>
          <p:cNvPr id="25631" name="Line 31"/>
          <p:cNvSpPr>
            <a:spLocks noChangeShapeType="1"/>
          </p:cNvSpPr>
          <p:nvPr/>
        </p:nvSpPr>
        <p:spPr bwMode="auto">
          <a:xfrm>
            <a:off x="971550" y="1819275"/>
            <a:ext cx="0" cy="4321175"/>
          </a:xfrm>
          <a:prstGeom prst="line">
            <a:avLst/>
          </a:prstGeom>
          <a:noFill/>
          <a:ln w="63500">
            <a:solidFill>
              <a:schemeClr val="tx1"/>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6176" name="WordArt 32"/>
          <p:cNvSpPr>
            <a:spLocks noChangeArrowheads="1" noChangeShapeType="1" noTextEdit="1"/>
          </p:cNvSpPr>
          <p:nvPr/>
        </p:nvSpPr>
        <p:spPr bwMode="auto">
          <a:xfrm rot="-5400000">
            <a:off x="-431006" y="3598069"/>
            <a:ext cx="1782762" cy="419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CA" sz="2800" kern="10" dirty="0" smtClean="0">
                <a:solidFill>
                  <a:srgbClr val="FFFFFF"/>
                </a:solidFill>
                <a:latin typeface="Calibri" panose="020F0502020204030204" pitchFamily="34" charset="0"/>
                <a:ea typeface="+mn-lt"/>
                <a:cs typeface="Arial"/>
              </a:rPr>
              <a:t>Sensitivity</a:t>
            </a:r>
          </a:p>
        </p:txBody>
      </p:sp>
      <p:sp>
        <p:nvSpPr>
          <p:cNvPr id="6177" name="Text Box 34"/>
          <p:cNvSpPr txBox="1">
            <a:spLocks noChangeArrowheads="1"/>
          </p:cNvSpPr>
          <p:nvPr/>
        </p:nvSpPr>
        <p:spPr bwMode="auto">
          <a:xfrm>
            <a:off x="-1" y="0"/>
            <a:ext cx="89646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50000"/>
              </a:spcBef>
              <a:spcAft>
                <a:spcPct val="0"/>
              </a:spcAft>
            </a:pPr>
            <a:r>
              <a:rPr lang="en-US" altLang="ja-JP" sz="3200" b="1" dirty="0" smtClean="0">
                <a:solidFill>
                  <a:srgbClr val="DADADA">
                    <a:lumMod val="10000"/>
                  </a:srgbClr>
                </a:solidFill>
                <a:latin typeface="Calibri" panose="020F0502020204030204" pitchFamily="34" charset="0"/>
                <a:ea typeface="ＭＳ Ｐゴシック" pitchFamily="6" charset="-128"/>
                <a:cs typeface="Times New Roman" panose="02020603050405020304" pitchFamily="18" charset="0"/>
              </a:rPr>
              <a:t>‘Sensitive periods</a:t>
            </a:r>
            <a:r>
              <a:rPr lang="ja-JP" altLang="en-US" sz="3200" b="1" dirty="0" smtClean="0">
                <a:solidFill>
                  <a:srgbClr val="DADADA">
                    <a:lumMod val="10000"/>
                  </a:srgbClr>
                </a:solidFill>
                <a:latin typeface="Calibri" panose="020F0502020204030204" pitchFamily="34" charset="0"/>
                <a:ea typeface="ＭＳ Ｐゴシック" pitchFamily="6" charset="-128"/>
                <a:cs typeface="Times New Roman" panose="02020603050405020304" pitchFamily="18" charset="0"/>
              </a:rPr>
              <a:t>’</a:t>
            </a:r>
            <a:r>
              <a:rPr lang="en-US" altLang="ja-JP" sz="3200" b="1" dirty="0" smtClean="0">
                <a:solidFill>
                  <a:srgbClr val="DADADA">
                    <a:lumMod val="10000"/>
                  </a:srgbClr>
                </a:solidFill>
                <a:latin typeface="Calibri" panose="020F0502020204030204" pitchFamily="34" charset="0"/>
                <a:ea typeface="ＭＳ Ｐゴシック" pitchFamily="6" charset="-128"/>
                <a:cs typeface="Times New Roman" panose="02020603050405020304" pitchFamily="18" charset="0"/>
              </a:rPr>
              <a:t>in early Brain Development</a:t>
            </a:r>
            <a:endParaRPr lang="en-US" altLang="en-US" sz="3200" b="1" dirty="0" smtClean="0">
              <a:solidFill>
                <a:srgbClr val="DADADA">
                  <a:lumMod val="10000"/>
                </a:srgbClr>
              </a:solidFill>
              <a:latin typeface="Calibri" panose="020F0502020204030204" pitchFamily="34" charset="0"/>
              <a:ea typeface="ＭＳ Ｐゴシック" pitchFamily="6" charset="-128"/>
              <a:cs typeface="Times New Roman" panose="02020603050405020304" pitchFamily="18" charset="0"/>
            </a:endParaRPr>
          </a:p>
        </p:txBody>
      </p:sp>
      <p:cxnSp>
        <p:nvCxnSpPr>
          <p:cNvPr id="3" name="Straight Connector 2"/>
          <p:cNvCxnSpPr/>
          <p:nvPr/>
        </p:nvCxnSpPr>
        <p:spPr bwMode="auto">
          <a:xfrm flipH="1" flipV="1">
            <a:off x="3995936" y="1316038"/>
            <a:ext cx="67388" cy="48497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9711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wipe(left)">
                                      <p:cBhvr>
                                        <p:cTn id="7" dur="1500"/>
                                        <p:tgtEl>
                                          <p:spTgt spid="61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fade">
                                      <p:cBhvr>
                                        <p:cTn id="10" dur="500"/>
                                        <p:tgtEl>
                                          <p:spTgt spid="6147"/>
                                        </p:tgtEl>
                                      </p:cBhvr>
                                    </p:animEffect>
                                  </p:childTnLst>
                                </p:cTn>
                              </p:par>
                            </p:childTnLst>
                          </p:cTn>
                        </p:par>
                        <p:par>
                          <p:cTn id="11" fill="hold">
                            <p:stCondLst>
                              <p:cond delay="1500"/>
                            </p:stCondLst>
                            <p:childTnLst>
                              <p:par>
                                <p:cTn id="12" presetID="22" presetClass="entr" presetSubtype="8" fill="hold" grpId="0" nodeType="afterEffect">
                                  <p:stCondLst>
                                    <p:cond delay="0"/>
                                  </p:stCondLst>
                                  <p:childTnLst>
                                    <p:set>
                                      <p:cBhvr>
                                        <p:cTn id="13" dur="1" fill="hold">
                                          <p:stCondLst>
                                            <p:cond delay="0"/>
                                          </p:stCondLst>
                                        </p:cTn>
                                        <p:tgtEl>
                                          <p:spTgt spid="6161"/>
                                        </p:tgtEl>
                                        <p:attrNameLst>
                                          <p:attrName>style.visibility</p:attrName>
                                        </p:attrNameLst>
                                      </p:cBhvr>
                                      <p:to>
                                        <p:strVal val="visible"/>
                                      </p:to>
                                    </p:set>
                                    <p:animEffect transition="in" filter="wipe(left)">
                                      <p:cBhvr>
                                        <p:cTn id="14" dur="1500"/>
                                        <p:tgtEl>
                                          <p:spTgt spid="616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171"/>
                                        </p:tgtEl>
                                        <p:attrNameLst>
                                          <p:attrName>style.visibility</p:attrName>
                                        </p:attrNameLst>
                                      </p:cBhvr>
                                      <p:to>
                                        <p:strVal val="visible"/>
                                      </p:to>
                                    </p:set>
                                    <p:animEffect transition="in" filter="fade">
                                      <p:cBhvr>
                                        <p:cTn id="17" dur="500"/>
                                        <p:tgtEl>
                                          <p:spTgt spid="6171"/>
                                        </p:tgtEl>
                                      </p:cBhvr>
                                    </p:animEffect>
                                  </p:childTnLst>
                                </p:cTn>
                              </p:par>
                            </p:childTnLst>
                          </p:cTn>
                        </p:par>
                        <p:par>
                          <p:cTn id="18" fill="hold">
                            <p:stCondLst>
                              <p:cond delay="3000"/>
                            </p:stCondLst>
                            <p:childTnLst>
                              <p:par>
                                <p:cTn id="19" presetID="22" presetClass="entr" presetSubtype="8" fill="hold" grpId="0" nodeType="afterEffect">
                                  <p:stCondLst>
                                    <p:cond delay="0"/>
                                  </p:stCondLst>
                                  <p:childTnLst>
                                    <p:set>
                                      <p:cBhvr>
                                        <p:cTn id="20" dur="1" fill="hold">
                                          <p:stCondLst>
                                            <p:cond delay="0"/>
                                          </p:stCondLst>
                                        </p:cTn>
                                        <p:tgtEl>
                                          <p:spTgt spid="6162"/>
                                        </p:tgtEl>
                                        <p:attrNameLst>
                                          <p:attrName>style.visibility</p:attrName>
                                        </p:attrNameLst>
                                      </p:cBhvr>
                                      <p:to>
                                        <p:strVal val="visible"/>
                                      </p:to>
                                    </p:set>
                                    <p:animEffect transition="in" filter="wipe(left)">
                                      <p:cBhvr>
                                        <p:cTn id="21" dur="1500"/>
                                        <p:tgtEl>
                                          <p:spTgt spid="616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65"/>
                                        </p:tgtEl>
                                        <p:attrNameLst>
                                          <p:attrName>style.visibility</p:attrName>
                                        </p:attrNameLst>
                                      </p:cBhvr>
                                      <p:to>
                                        <p:strVal val="visible"/>
                                      </p:to>
                                    </p:set>
                                    <p:animEffect transition="in" filter="fade">
                                      <p:cBhvr>
                                        <p:cTn id="24" dur="500"/>
                                        <p:tgtEl>
                                          <p:spTgt spid="6165"/>
                                        </p:tgtEl>
                                      </p:cBhvr>
                                    </p:animEffect>
                                  </p:childTnLst>
                                </p:cTn>
                              </p:par>
                            </p:childTnLst>
                          </p:cTn>
                        </p:par>
                        <p:par>
                          <p:cTn id="25" fill="hold">
                            <p:stCondLst>
                              <p:cond delay="4500"/>
                            </p:stCondLst>
                            <p:childTnLst>
                              <p:par>
                                <p:cTn id="26" presetID="22" presetClass="entr" presetSubtype="8" fill="hold" grpId="0" nodeType="afterEffect">
                                  <p:stCondLst>
                                    <p:cond delay="0"/>
                                  </p:stCondLst>
                                  <p:childTnLst>
                                    <p:set>
                                      <p:cBhvr>
                                        <p:cTn id="27" dur="1" fill="hold">
                                          <p:stCondLst>
                                            <p:cond delay="0"/>
                                          </p:stCondLst>
                                        </p:cTn>
                                        <p:tgtEl>
                                          <p:spTgt spid="6163"/>
                                        </p:tgtEl>
                                        <p:attrNameLst>
                                          <p:attrName>style.visibility</p:attrName>
                                        </p:attrNameLst>
                                      </p:cBhvr>
                                      <p:to>
                                        <p:strVal val="visible"/>
                                      </p:to>
                                    </p:set>
                                    <p:animEffect transition="in" filter="wipe(left)">
                                      <p:cBhvr>
                                        <p:cTn id="28" dur="1500"/>
                                        <p:tgtEl>
                                          <p:spTgt spid="616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66"/>
                                        </p:tgtEl>
                                        <p:attrNameLst>
                                          <p:attrName>style.visibility</p:attrName>
                                        </p:attrNameLst>
                                      </p:cBhvr>
                                      <p:to>
                                        <p:strVal val="visible"/>
                                      </p:to>
                                    </p:set>
                                    <p:animEffect transition="in" filter="fade">
                                      <p:cBhvr>
                                        <p:cTn id="31" dur="500"/>
                                        <p:tgtEl>
                                          <p:spTgt spid="6166"/>
                                        </p:tgtEl>
                                      </p:cBhvr>
                                    </p:animEffect>
                                  </p:childTnLst>
                                </p:cTn>
                              </p:par>
                            </p:childTnLst>
                          </p:cTn>
                        </p:par>
                        <p:par>
                          <p:cTn id="32" fill="hold">
                            <p:stCondLst>
                              <p:cond delay="6000"/>
                            </p:stCondLst>
                            <p:childTnLst>
                              <p:par>
                                <p:cTn id="33" presetID="22" presetClass="entr" presetSubtype="8" fill="hold" grpId="0" nodeType="afterEffect">
                                  <p:stCondLst>
                                    <p:cond delay="0"/>
                                  </p:stCondLst>
                                  <p:childTnLst>
                                    <p:set>
                                      <p:cBhvr>
                                        <p:cTn id="34" dur="1" fill="hold">
                                          <p:stCondLst>
                                            <p:cond delay="0"/>
                                          </p:stCondLst>
                                        </p:cTn>
                                        <p:tgtEl>
                                          <p:spTgt spid="6172"/>
                                        </p:tgtEl>
                                        <p:attrNameLst>
                                          <p:attrName>style.visibility</p:attrName>
                                        </p:attrNameLst>
                                      </p:cBhvr>
                                      <p:to>
                                        <p:strVal val="visible"/>
                                      </p:to>
                                    </p:set>
                                    <p:animEffect transition="in" filter="wipe(left)">
                                      <p:cBhvr>
                                        <p:cTn id="35" dur="1500"/>
                                        <p:tgtEl>
                                          <p:spTgt spid="617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167"/>
                                        </p:tgtEl>
                                        <p:attrNameLst>
                                          <p:attrName>style.visibility</p:attrName>
                                        </p:attrNameLst>
                                      </p:cBhvr>
                                      <p:to>
                                        <p:strVal val="visible"/>
                                      </p:to>
                                    </p:set>
                                    <p:animEffect transition="in" filter="fade">
                                      <p:cBhvr>
                                        <p:cTn id="38" dur="500"/>
                                        <p:tgtEl>
                                          <p:spTgt spid="6167"/>
                                        </p:tgtEl>
                                      </p:cBhvr>
                                    </p:animEffect>
                                  </p:childTnLst>
                                </p:cTn>
                              </p:par>
                            </p:childTnLst>
                          </p:cTn>
                        </p:par>
                        <p:par>
                          <p:cTn id="39" fill="hold">
                            <p:stCondLst>
                              <p:cond delay="7500"/>
                            </p:stCondLst>
                            <p:childTnLst>
                              <p:par>
                                <p:cTn id="40" presetID="22" presetClass="entr" presetSubtype="8" fill="hold" grpId="0" nodeType="afterEffect">
                                  <p:stCondLst>
                                    <p:cond delay="0"/>
                                  </p:stCondLst>
                                  <p:childTnLst>
                                    <p:set>
                                      <p:cBhvr>
                                        <p:cTn id="41" dur="1" fill="hold">
                                          <p:stCondLst>
                                            <p:cond delay="0"/>
                                          </p:stCondLst>
                                        </p:cTn>
                                        <p:tgtEl>
                                          <p:spTgt spid="6174"/>
                                        </p:tgtEl>
                                        <p:attrNameLst>
                                          <p:attrName>style.visibility</p:attrName>
                                        </p:attrNameLst>
                                      </p:cBhvr>
                                      <p:to>
                                        <p:strVal val="visible"/>
                                      </p:to>
                                    </p:set>
                                    <p:animEffect transition="in" filter="wipe(left)">
                                      <p:cBhvr>
                                        <p:cTn id="42" dur="1500"/>
                                        <p:tgtEl>
                                          <p:spTgt spid="617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168"/>
                                        </p:tgtEl>
                                        <p:attrNameLst>
                                          <p:attrName>style.visibility</p:attrName>
                                        </p:attrNameLst>
                                      </p:cBhvr>
                                      <p:to>
                                        <p:strVal val="visible"/>
                                      </p:to>
                                    </p:set>
                                    <p:animEffect transition="in" filter="fade">
                                      <p:cBhvr>
                                        <p:cTn id="45" dur="500"/>
                                        <p:tgtEl>
                                          <p:spTgt spid="6168"/>
                                        </p:tgtEl>
                                      </p:cBhvr>
                                    </p:animEffect>
                                  </p:childTnLst>
                                </p:cTn>
                              </p:par>
                            </p:childTnLst>
                          </p:cTn>
                        </p:par>
                        <p:par>
                          <p:cTn id="46" fill="hold">
                            <p:stCondLst>
                              <p:cond delay="9000"/>
                            </p:stCondLst>
                            <p:childTnLst>
                              <p:par>
                                <p:cTn id="47" presetID="22" presetClass="entr" presetSubtype="8" fill="hold" grpId="0" nodeType="afterEffect">
                                  <p:stCondLst>
                                    <p:cond delay="0"/>
                                  </p:stCondLst>
                                  <p:childTnLst>
                                    <p:set>
                                      <p:cBhvr>
                                        <p:cTn id="48" dur="1" fill="hold">
                                          <p:stCondLst>
                                            <p:cond delay="0"/>
                                          </p:stCondLst>
                                        </p:cTn>
                                        <p:tgtEl>
                                          <p:spTgt spid="6173"/>
                                        </p:tgtEl>
                                        <p:attrNameLst>
                                          <p:attrName>style.visibility</p:attrName>
                                        </p:attrNameLst>
                                      </p:cBhvr>
                                      <p:to>
                                        <p:strVal val="visible"/>
                                      </p:to>
                                    </p:set>
                                    <p:animEffect transition="in" filter="wipe(left)">
                                      <p:cBhvr>
                                        <p:cTn id="49" dur="1500"/>
                                        <p:tgtEl>
                                          <p:spTgt spid="617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169"/>
                                        </p:tgtEl>
                                        <p:attrNameLst>
                                          <p:attrName>style.visibility</p:attrName>
                                        </p:attrNameLst>
                                      </p:cBhvr>
                                      <p:to>
                                        <p:strVal val="visible"/>
                                      </p:to>
                                    </p:set>
                                    <p:animEffect transition="in" filter="fade">
                                      <p:cBhvr>
                                        <p:cTn id="52" dur="500"/>
                                        <p:tgtEl>
                                          <p:spTgt spid="6169"/>
                                        </p:tgtEl>
                                      </p:cBhvr>
                                    </p:animEffect>
                                  </p:childTnLst>
                                </p:cTn>
                              </p:par>
                            </p:childTnLst>
                          </p:cTn>
                        </p:par>
                        <p:par>
                          <p:cTn id="53" fill="hold">
                            <p:stCondLst>
                              <p:cond delay="10500"/>
                            </p:stCondLst>
                            <p:childTnLst>
                              <p:par>
                                <p:cTn id="54" presetID="22" presetClass="entr" presetSubtype="8" fill="hold" grpId="0" nodeType="afterEffect">
                                  <p:stCondLst>
                                    <p:cond delay="0"/>
                                  </p:stCondLst>
                                  <p:childTnLst>
                                    <p:set>
                                      <p:cBhvr>
                                        <p:cTn id="55" dur="1" fill="hold">
                                          <p:stCondLst>
                                            <p:cond delay="0"/>
                                          </p:stCondLst>
                                        </p:cTn>
                                        <p:tgtEl>
                                          <p:spTgt spid="6164"/>
                                        </p:tgtEl>
                                        <p:attrNameLst>
                                          <p:attrName>style.visibility</p:attrName>
                                        </p:attrNameLst>
                                      </p:cBhvr>
                                      <p:to>
                                        <p:strVal val="visible"/>
                                      </p:to>
                                    </p:set>
                                    <p:animEffect transition="in" filter="wipe(left)">
                                      <p:cBhvr>
                                        <p:cTn id="56" dur="1500"/>
                                        <p:tgtEl>
                                          <p:spTgt spid="616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170"/>
                                        </p:tgtEl>
                                        <p:attrNameLst>
                                          <p:attrName>style.visibility</p:attrName>
                                        </p:attrNameLst>
                                      </p:cBhvr>
                                      <p:to>
                                        <p:strVal val="visible"/>
                                      </p:to>
                                    </p:set>
                                    <p:animEffect transition="in" filter="fade">
                                      <p:cBhvr>
                                        <p:cTn id="59" dur="500"/>
                                        <p:tgtEl>
                                          <p:spTgt spid="6170"/>
                                        </p:tgtEl>
                                      </p:cBhvr>
                                    </p:animEffect>
                                  </p:childTnLst>
                                </p:cTn>
                              </p:par>
                            </p:childTnLst>
                          </p:cTn>
                        </p:par>
                        <p:par>
                          <p:cTn id="60" fill="hold">
                            <p:stCondLst>
                              <p:cond delay="12000"/>
                            </p:stCondLst>
                            <p:childTnLst>
                              <p:par>
                                <p:cTn id="61" presetID="22" presetClass="entr" presetSubtype="4"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down)">
                                      <p:cBhvr>
                                        <p:cTn id="63"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60" grpId="0" animBg="1"/>
      <p:bldP spid="6161" grpId="0" animBg="1"/>
      <p:bldP spid="6162" grpId="0" animBg="1"/>
      <p:bldP spid="6163" grpId="0" animBg="1"/>
      <p:bldP spid="6164" grpId="0" animBg="1"/>
      <p:bldP spid="6165" grpId="0"/>
      <p:bldP spid="6166" grpId="0"/>
      <p:bldP spid="6167" grpId="0"/>
      <p:bldP spid="6168" grpId="0"/>
      <p:bldP spid="6169" grpId="0"/>
      <p:bldP spid="6170" grpId="0"/>
      <p:bldP spid="6171" grpId="0"/>
      <p:bldP spid="6172" grpId="0" animBg="1"/>
      <p:bldP spid="6173" grpId="0" animBg="1"/>
      <p:bldP spid="617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186" y="2852465"/>
            <a:ext cx="7762278" cy="3096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smtClean="0"/>
              <a:t>Entering into the Questionnaire</a:t>
            </a:r>
            <a:endParaRPr lang="en-CA" dirty="0"/>
          </a:p>
        </p:txBody>
      </p:sp>
      <p:sp>
        <p:nvSpPr>
          <p:cNvPr id="5" name="Oval 7"/>
          <p:cNvSpPr>
            <a:spLocks noChangeArrowheads="1"/>
          </p:cNvSpPr>
          <p:nvPr/>
        </p:nvSpPr>
        <p:spPr bwMode="auto">
          <a:xfrm>
            <a:off x="7812361" y="2852465"/>
            <a:ext cx="1008112" cy="2736775"/>
          </a:xfrm>
          <a:prstGeom prst="ellipse">
            <a:avLst/>
          </a:prstGeom>
          <a:noFill/>
          <a:ln w="28575">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 name="TextBox 6"/>
          <p:cNvSpPr txBox="1"/>
          <p:nvPr/>
        </p:nvSpPr>
        <p:spPr>
          <a:xfrm>
            <a:off x="467544" y="1844824"/>
            <a:ext cx="8208912" cy="830997"/>
          </a:xfrm>
          <a:prstGeom prst="rect">
            <a:avLst/>
          </a:prstGeom>
          <a:noFill/>
        </p:spPr>
        <p:txBody>
          <a:bodyPr wrap="square" rtlCol="0">
            <a:spAutoFit/>
          </a:bodyPr>
          <a:lstStyle/>
          <a:p>
            <a:pPr algn="ctr"/>
            <a:r>
              <a:rPr lang="en-CA" sz="2400" dirty="0" smtClean="0">
                <a:latin typeface="Times New Roman" pitchFamily="18" charset="0"/>
                <a:cs typeface="Times New Roman" pitchFamily="18" charset="0"/>
              </a:rPr>
              <a:t>To access a questionnaire, select one of the flashing blue EDIs on the right-hand side of the screen. </a:t>
            </a:r>
            <a:endParaRPr lang="en-CA" sz="2400" dirty="0">
              <a:latin typeface="Times New Roman" pitchFamily="18" charset="0"/>
              <a:cs typeface="Times New Roman" pitchFamily="18" charset="0"/>
            </a:endParaRPr>
          </a:p>
        </p:txBody>
      </p:sp>
      <p:cxnSp>
        <p:nvCxnSpPr>
          <p:cNvPr id="9" name="Straight Arrow Connector 8"/>
          <p:cNvCxnSpPr/>
          <p:nvPr/>
        </p:nvCxnSpPr>
        <p:spPr>
          <a:xfrm>
            <a:off x="7524328" y="2260322"/>
            <a:ext cx="576064" cy="592143"/>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9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22053" y="1592282"/>
            <a:ext cx="7361558" cy="4557155"/>
          </a:xfrm>
          <a:prstGeom prst="rect">
            <a:avLst/>
          </a:prstGeom>
        </p:spPr>
      </p:pic>
      <p:sp>
        <p:nvSpPr>
          <p:cNvPr id="2" name="Title 1"/>
          <p:cNvSpPr>
            <a:spLocks noGrp="1"/>
          </p:cNvSpPr>
          <p:nvPr>
            <p:ph type="title"/>
          </p:nvPr>
        </p:nvSpPr>
        <p:spPr/>
        <p:txBody>
          <a:bodyPr/>
          <a:lstStyle/>
          <a:p>
            <a:r>
              <a:rPr lang="en-CA" dirty="0" smtClean="0"/>
              <a:t>Child Demographics</a:t>
            </a:r>
            <a:endParaRPr lang="en-CA" dirty="0"/>
          </a:p>
        </p:txBody>
      </p:sp>
      <p:sp>
        <p:nvSpPr>
          <p:cNvPr id="3" name="Content Placeholder 2"/>
          <p:cNvSpPr>
            <a:spLocks noGrp="1"/>
          </p:cNvSpPr>
          <p:nvPr>
            <p:ph idx="1"/>
          </p:nvPr>
        </p:nvSpPr>
        <p:spPr>
          <a:xfrm>
            <a:off x="457200" y="6324082"/>
            <a:ext cx="8291264" cy="489294"/>
          </a:xfrm>
        </p:spPr>
        <p:txBody>
          <a:bodyPr>
            <a:normAutofit/>
          </a:bodyPr>
          <a:lstStyle/>
          <a:p>
            <a:pPr marL="0" indent="0" algn="ctr">
              <a:buNone/>
            </a:pPr>
            <a:r>
              <a:rPr lang="en-CA" sz="2000" dirty="0" smtClean="0"/>
              <a:t>* For province/territory-specific questions, please refer to your Guide</a:t>
            </a:r>
            <a:endParaRPr lang="en-CA" sz="2000" dirty="0"/>
          </a:p>
        </p:txBody>
      </p:sp>
      <p:sp>
        <p:nvSpPr>
          <p:cNvPr id="4" name="Oval 3"/>
          <p:cNvSpPr/>
          <p:nvPr/>
        </p:nvSpPr>
        <p:spPr>
          <a:xfrm>
            <a:off x="6640667" y="2076163"/>
            <a:ext cx="1516409" cy="64807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p:cNvSpPr/>
          <p:nvPr/>
        </p:nvSpPr>
        <p:spPr>
          <a:xfrm>
            <a:off x="2694620" y="1592796"/>
            <a:ext cx="4325652" cy="7200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7836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Missing or Incorrect Information</a:t>
            </a:r>
            <a:endParaRPr lang="en-CA" dirty="0"/>
          </a:p>
        </p:txBody>
      </p:sp>
      <p:sp>
        <p:nvSpPr>
          <p:cNvPr id="3" name="Content Placeholder 2"/>
          <p:cNvSpPr>
            <a:spLocks noGrp="1"/>
          </p:cNvSpPr>
          <p:nvPr>
            <p:ph idx="1"/>
          </p:nvPr>
        </p:nvSpPr>
        <p:spPr/>
        <p:txBody>
          <a:bodyPr>
            <a:normAutofit/>
          </a:bodyPr>
          <a:lstStyle/>
          <a:p>
            <a:r>
              <a:rPr lang="en-CA" sz="2600" dirty="0" smtClean="0"/>
              <a:t>If any of the information is incorrect or missing, </a:t>
            </a:r>
            <a:r>
              <a:rPr lang="en-CA" sz="2600" b="1" dirty="0" smtClean="0"/>
              <a:t>enter the correct information </a:t>
            </a:r>
            <a:r>
              <a:rPr lang="en-CA" sz="2600" dirty="0" smtClean="0"/>
              <a:t>in the Child Demographics section</a:t>
            </a:r>
          </a:p>
          <a:p>
            <a:endParaRPr lang="en-CA" sz="1200" dirty="0" smtClean="0"/>
          </a:p>
          <a:p>
            <a:r>
              <a:rPr lang="en-CA" sz="2600" dirty="0" smtClean="0"/>
              <a:t>Click </a:t>
            </a:r>
            <a:r>
              <a:rPr lang="en-CA" sz="2600" b="1" dirty="0" smtClean="0"/>
              <a:t>Save EDI</a:t>
            </a:r>
            <a:endParaRPr lang="en-CA" sz="2600" dirty="0"/>
          </a:p>
        </p:txBody>
      </p:sp>
      <p:pic>
        <p:nvPicPr>
          <p:cNvPr id="5" name="Picture 4"/>
          <p:cNvPicPr>
            <a:picLocks noChangeAspect="1"/>
          </p:cNvPicPr>
          <p:nvPr/>
        </p:nvPicPr>
        <p:blipFill>
          <a:blip r:embed="rId3"/>
          <a:stretch>
            <a:fillRect/>
          </a:stretch>
        </p:blipFill>
        <p:spPr>
          <a:xfrm>
            <a:off x="323528" y="3284984"/>
            <a:ext cx="8452509" cy="2841179"/>
          </a:xfrm>
          <a:prstGeom prst="rect">
            <a:avLst/>
          </a:prstGeom>
        </p:spPr>
      </p:pic>
      <p:sp>
        <p:nvSpPr>
          <p:cNvPr id="7" name="Oval 6"/>
          <p:cNvSpPr/>
          <p:nvPr/>
        </p:nvSpPr>
        <p:spPr>
          <a:xfrm>
            <a:off x="7155692" y="3304492"/>
            <a:ext cx="1531108" cy="6285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745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26363" y="1591135"/>
            <a:ext cx="7331075" cy="4541914"/>
          </a:xfrm>
          <a:prstGeom prst="rect">
            <a:avLst/>
          </a:prstGeom>
        </p:spPr>
      </p:pic>
      <p:sp>
        <p:nvSpPr>
          <p:cNvPr id="2" name="Title 1"/>
          <p:cNvSpPr>
            <a:spLocks noGrp="1"/>
          </p:cNvSpPr>
          <p:nvPr>
            <p:ph type="title"/>
          </p:nvPr>
        </p:nvSpPr>
        <p:spPr/>
        <p:txBody>
          <a:bodyPr/>
          <a:lstStyle/>
          <a:p>
            <a:r>
              <a:rPr lang="en-CA" dirty="0" smtClean="0"/>
              <a:t>Sections A-E of the EDI</a:t>
            </a:r>
            <a:endParaRPr lang="en-CA" dirty="0"/>
          </a:p>
        </p:txBody>
      </p:sp>
      <p:sp>
        <p:nvSpPr>
          <p:cNvPr id="4" name="Oval 3"/>
          <p:cNvSpPr/>
          <p:nvPr/>
        </p:nvSpPr>
        <p:spPr>
          <a:xfrm>
            <a:off x="2627784" y="1591134"/>
            <a:ext cx="4464496" cy="613729"/>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ounded Rectangular Callout 2"/>
          <p:cNvSpPr/>
          <p:nvPr/>
        </p:nvSpPr>
        <p:spPr>
          <a:xfrm>
            <a:off x="5868144" y="2564904"/>
            <a:ext cx="2376264" cy="1728192"/>
          </a:xfrm>
          <a:prstGeom prst="wedgeRoundRectCallout">
            <a:avLst>
              <a:gd name="adj1" fmla="val -46326"/>
              <a:gd name="adj2" fmla="val -79310"/>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solidFill>
                  <a:schemeClr val="tx1"/>
                </a:solidFill>
                <a:latin typeface="Times New Roman" pitchFamily="18" charset="0"/>
                <a:cs typeface="Times New Roman" pitchFamily="18" charset="0"/>
              </a:rPr>
              <a:t>To access a specific section of the EDI, click on one of the sections listed in red near the top of your screen </a:t>
            </a:r>
            <a:endParaRPr lang="en-CA"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2945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Sections A-E of the EDI</a:t>
            </a:r>
            <a:endParaRPr lang="en-CA" dirty="0"/>
          </a:p>
        </p:txBody>
      </p:sp>
      <p:sp>
        <p:nvSpPr>
          <p:cNvPr id="3" name="Content Placeholder 2"/>
          <p:cNvSpPr>
            <a:spLocks noGrp="1"/>
          </p:cNvSpPr>
          <p:nvPr>
            <p:ph idx="1"/>
          </p:nvPr>
        </p:nvSpPr>
        <p:spPr/>
        <p:txBody>
          <a:bodyPr>
            <a:normAutofit/>
          </a:bodyPr>
          <a:lstStyle/>
          <a:p>
            <a:r>
              <a:rPr lang="en-CA" sz="2400" dirty="0" smtClean="0"/>
              <a:t>Complete Sections A to E by selecting the appropriate response for each question</a:t>
            </a:r>
            <a:endParaRPr lang="en-CA" sz="2400"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701" y="2429388"/>
            <a:ext cx="5822603" cy="438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03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Section D</a:t>
            </a:r>
            <a:endParaRPr lang="en-CA"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84784"/>
            <a:ext cx="6556970" cy="526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908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19672" y="4725144"/>
            <a:ext cx="5832500" cy="15564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p:txBody>
          <a:bodyPr/>
          <a:lstStyle/>
          <a:p>
            <a:r>
              <a:rPr lang="en-CA" dirty="0" smtClean="0"/>
              <a:t>Section E</a:t>
            </a:r>
            <a:endParaRPr lang="en-CA" dirty="0"/>
          </a:p>
        </p:txBody>
      </p:sp>
      <p:sp>
        <p:nvSpPr>
          <p:cNvPr id="3" name="Content Placeholder 2"/>
          <p:cNvSpPr>
            <a:spLocks noGrp="1"/>
          </p:cNvSpPr>
          <p:nvPr>
            <p:ph idx="1"/>
          </p:nvPr>
        </p:nvSpPr>
        <p:spPr/>
        <p:txBody>
          <a:bodyPr>
            <a:normAutofit/>
          </a:bodyPr>
          <a:lstStyle/>
          <a:p>
            <a:endParaRPr lang="en-CA" sz="1000" dirty="0" smtClean="0"/>
          </a:p>
          <a:p>
            <a:r>
              <a:rPr lang="en-CA" sz="2600" dirty="0" smtClean="0"/>
              <a:t>Answer these questions </a:t>
            </a:r>
            <a:r>
              <a:rPr lang="en-CA" sz="2600" b="1" u="sng" dirty="0" smtClean="0">
                <a:solidFill>
                  <a:srgbClr val="C00000"/>
                </a:solidFill>
              </a:rPr>
              <a:t>to the best of your knowledge</a:t>
            </a:r>
            <a:endParaRPr lang="en-CA" sz="2600" b="1" dirty="0">
              <a:solidFill>
                <a:srgbClr val="C00000"/>
              </a:solidFill>
            </a:endParaRPr>
          </a:p>
          <a:p>
            <a:endParaRPr lang="en-CA" sz="1000" dirty="0" smtClean="0"/>
          </a:p>
          <a:p>
            <a:r>
              <a:rPr lang="en-CA" sz="2600" dirty="0" smtClean="0"/>
              <a:t>Use data from the students’ records, if available</a:t>
            </a:r>
          </a:p>
          <a:p>
            <a:endParaRPr lang="en-CA" sz="1000" dirty="0" smtClean="0"/>
          </a:p>
          <a:p>
            <a:r>
              <a:rPr lang="en-CA" sz="2600" dirty="0" smtClean="0"/>
              <a:t>If you don’t know the answer to the questions, please indicate “don’t know”</a:t>
            </a:r>
          </a:p>
          <a:p>
            <a:endParaRPr lang="en-CA" sz="1000" dirty="0" smtClean="0"/>
          </a:p>
          <a:p>
            <a:r>
              <a:rPr lang="en-CA" sz="2600" dirty="0" smtClean="0"/>
              <a:t>Once completed, click </a:t>
            </a:r>
            <a:r>
              <a:rPr lang="en-CA" sz="2600" b="1" dirty="0" smtClean="0"/>
              <a:t>Check for Completeness</a:t>
            </a:r>
            <a:endParaRPr lang="en-CA" sz="2600" dirty="0"/>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9512" y="6093296"/>
            <a:ext cx="8856984" cy="720080"/>
          </a:xfrm>
          <a:prstGeom prst="rect">
            <a:avLst/>
          </a:prstGeom>
        </p:spPr>
      </p:pic>
    </p:spTree>
    <p:extLst>
      <p:ext uri="{BB962C8B-B14F-4D97-AF65-F5344CB8AC3E}">
        <p14:creationId xmlns:p14="http://schemas.microsoft.com/office/powerpoint/2010/main" val="273388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27"/>
          <p:cNvGraphicFramePr>
            <a:graphicFrameLocks noChangeAspect="1"/>
          </p:cNvGraphicFramePr>
          <p:nvPr>
            <p:extLst>
              <p:ext uri="{D42A27DB-BD31-4B8C-83A1-F6EECF244321}">
                <p14:modId xmlns:p14="http://schemas.microsoft.com/office/powerpoint/2010/main" val="838166964"/>
              </p:ext>
            </p:extLst>
          </p:nvPr>
        </p:nvGraphicFramePr>
        <p:xfrm>
          <a:off x="5004048" y="6028375"/>
          <a:ext cx="4139952" cy="829625"/>
        </p:xfrm>
        <a:graphic>
          <a:graphicData uri="http://schemas.openxmlformats.org/presentationml/2006/ole">
            <mc:AlternateContent xmlns:mc="http://schemas.openxmlformats.org/markup-compatibility/2006">
              <mc:Choice xmlns:v="urn:schemas-microsoft-com:vml" Requires="v">
                <p:oleObj spid="_x0000_s25674" name="Bitmap Image" r:id="rId4" imgW="2523810" imgH="504762" progId="Paint.Picture">
                  <p:embed/>
                </p:oleObj>
              </mc:Choice>
              <mc:Fallback>
                <p:oleObj name="Bitmap Image" r:id="rId4" imgW="2523810" imgH="504762"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6028375"/>
                        <a:ext cx="4139952" cy="829625"/>
                      </a:xfrm>
                      <a:prstGeom prst="rect">
                        <a:avLst/>
                      </a:prstGeom>
                      <a:noFill/>
                      <a:ln>
                        <a:noFill/>
                      </a:ln>
                      <a:effectLst/>
                    </p:spPr>
                  </p:pic>
                </p:oleObj>
              </mc:Fallback>
            </mc:AlternateContent>
          </a:graphicData>
        </a:graphic>
      </p:graphicFrame>
      <p:sp>
        <p:nvSpPr>
          <p:cNvPr id="2" name="Title 1"/>
          <p:cNvSpPr>
            <a:spLocks noGrp="1"/>
          </p:cNvSpPr>
          <p:nvPr>
            <p:ph type="title"/>
          </p:nvPr>
        </p:nvSpPr>
        <p:spPr/>
        <p:txBody>
          <a:bodyPr/>
          <a:lstStyle/>
          <a:p>
            <a:r>
              <a:rPr lang="en-CA" dirty="0" smtClean="0"/>
              <a:t>Finishing &amp; Checking</a:t>
            </a:r>
            <a:endParaRPr lang="en-CA" dirty="0"/>
          </a:p>
        </p:txBody>
      </p:sp>
      <p:sp>
        <p:nvSpPr>
          <p:cNvPr id="3" name="Content Placeholder 2"/>
          <p:cNvSpPr>
            <a:spLocks noGrp="1"/>
          </p:cNvSpPr>
          <p:nvPr>
            <p:ph idx="1"/>
          </p:nvPr>
        </p:nvSpPr>
        <p:spPr/>
        <p:txBody>
          <a:bodyPr>
            <a:normAutofit/>
          </a:bodyPr>
          <a:lstStyle/>
          <a:p>
            <a:pPr marL="0" indent="0">
              <a:buNone/>
            </a:pPr>
            <a:r>
              <a:rPr lang="en-CA" sz="2400" dirty="0" smtClean="0"/>
              <a:t>After clicking </a:t>
            </a:r>
            <a:r>
              <a:rPr lang="en-CA" sz="2400" b="1" dirty="0" smtClean="0"/>
              <a:t>Check for Completeness</a:t>
            </a:r>
            <a:r>
              <a:rPr lang="en-CA" sz="2400" dirty="0" smtClean="0"/>
              <a:t>, if the system tells you:</a:t>
            </a:r>
            <a:endParaRPr lang="en-CA" sz="2400" dirty="0"/>
          </a:p>
        </p:txBody>
      </p:sp>
      <p:graphicFrame>
        <p:nvGraphicFramePr>
          <p:cNvPr id="4" name="Object 19"/>
          <p:cNvGraphicFramePr>
            <a:graphicFrameLocks noChangeAspect="1"/>
          </p:cNvGraphicFramePr>
          <p:nvPr>
            <p:extLst>
              <p:ext uri="{D42A27DB-BD31-4B8C-83A1-F6EECF244321}">
                <p14:modId xmlns:p14="http://schemas.microsoft.com/office/powerpoint/2010/main" val="3379904306"/>
              </p:ext>
            </p:extLst>
          </p:nvPr>
        </p:nvGraphicFramePr>
        <p:xfrm>
          <a:off x="852015" y="2141529"/>
          <a:ext cx="4511900" cy="2079559"/>
        </p:xfrm>
        <a:graphic>
          <a:graphicData uri="http://schemas.openxmlformats.org/presentationml/2006/ole">
            <mc:AlternateContent xmlns:mc="http://schemas.openxmlformats.org/markup-compatibility/2006">
              <mc:Choice xmlns:v="urn:schemas-microsoft-com:vml" Requires="v">
                <p:oleObj spid="_x0000_s25675" name="Bitmap Image" r:id="rId6" imgW="2704762" imgH="1390844" progId="Paint.Picture">
                  <p:embed/>
                </p:oleObj>
              </mc:Choice>
              <mc:Fallback>
                <p:oleObj name="Bitmap Image" r:id="rId6" imgW="2704762" imgH="1390844" progId="Paint.Picture">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015" y="2141529"/>
                        <a:ext cx="4511900" cy="2079559"/>
                      </a:xfrm>
                      <a:prstGeom prst="rect">
                        <a:avLst/>
                      </a:prstGeom>
                      <a:noFill/>
                      <a:ln>
                        <a:solidFill>
                          <a:schemeClr val="tx2">
                            <a:lumMod val="75000"/>
                          </a:schemeClr>
                        </a:solidFill>
                      </a:ln>
                      <a:effectLst/>
                    </p:spPr>
                  </p:pic>
                </p:oleObj>
              </mc:Fallback>
            </mc:AlternateContent>
          </a:graphicData>
        </a:graphic>
      </p:graphicFrame>
      <p:sp>
        <p:nvSpPr>
          <p:cNvPr id="5" name="AutoShape 17"/>
          <p:cNvSpPr>
            <a:spLocks noChangeArrowheads="1"/>
          </p:cNvSpPr>
          <p:nvPr/>
        </p:nvSpPr>
        <p:spPr bwMode="auto">
          <a:xfrm>
            <a:off x="4350442" y="2636912"/>
            <a:ext cx="3569348" cy="1413280"/>
          </a:xfrm>
          <a:prstGeom prst="leftArrow">
            <a:avLst>
              <a:gd name="adj1" fmla="val 42222"/>
              <a:gd name="adj2" fmla="val 3686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Times New Roman" pitchFamily="18" charset="0"/>
                <a:cs typeface="Times New Roman" pitchFamily="18" charset="0"/>
              </a:rPr>
              <a:t>Go back </a:t>
            </a:r>
            <a:r>
              <a:rPr lang="en-US" dirty="0" smtClean="0">
                <a:latin typeface="Times New Roman" pitchFamily="18" charset="0"/>
                <a:cs typeface="Times New Roman" pitchFamily="18" charset="0"/>
              </a:rPr>
              <a:t>to </a:t>
            </a:r>
            <a:r>
              <a:rPr lang="en-US" dirty="0">
                <a:latin typeface="Times New Roman" pitchFamily="18" charset="0"/>
                <a:cs typeface="Times New Roman" pitchFamily="18" charset="0"/>
              </a:rPr>
              <a:t>incomplete sections</a:t>
            </a:r>
          </a:p>
          <a:p>
            <a:pPr algn="ctr"/>
            <a:r>
              <a:rPr lang="en-US" dirty="0">
                <a:latin typeface="Times New Roman" pitchFamily="18" charset="0"/>
                <a:cs typeface="Times New Roman" pitchFamily="18" charset="0"/>
              </a:rPr>
              <a:t> and fill in any answers you missed</a:t>
            </a:r>
            <a:endParaRPr lang="en-CA" dirty="0">
              <a:latin typeface="Times New Roman" pitchFamily="18" charset="0"/>
              <a:cs typeface="Times New Roman" pitchFamily="18" charset="0"/>
            </a:endParaRPr>
          </a:p>
        </p:txBody>
      </p:sp>
      <p:graphicFrame>
        <p:nvGraphicFramePr>
          <p:cNvPr id="6" name="Object 20"/>
          <p:cNvGraphicFramePr>
            <a:graphicFrameLocks noChangeAspect="1"/>
          </p:cNvGraphicFramePr>
          <p:nvPr>
            <p:extLst>
              <p:ext uri="{D42A27DB-BD31-4B8C-83A1-F6EECF244321}">
                <p14:modId xmlns:p14="http://schemas.microsoft.com/office/powerpoint/2010/main" val="2534219952"/>
              </p:ext>
            </p:extLst>
          </p:nvPr>
        </p:nvGraphicFramePr>
        <p:xfrm>
          <a:off x="827584" y="4289887"/>
          <a:ext cx="4320307" cy="2307465"/>
        </p:xfrm>
        <a:graphic>
          <a:graphicData uri="http://schemas.openxmlformats.org/presentationml/2006/ole">
            <mc:AlternateContent xmlns:mc="http://schemas.openxmlformats.org/markup-compatibility/2006">
              <mc:Choice xmlns:v="urn:schemas-microsoft-com:vml" Requires="v">
                <p:oleObj spid="_x0000_s25676" name="Bitmap Image" r:id="rId8" imgW="2657520" imgH="1419120" progId="Paint.Picture">
                  <p:embed/>
                </p:oleObj>
              </mc:Choice>
              <mc:Fallback>
                <p:oleObj name="Bitmap Image" r:id="rId8" imgW="2657520" imgH="1419120" progId="Paint.Picture">
                  <p:embed/>
                  <p:pic>
                    <p:nvPicPr>
                      <p:cNvPr id="0" name=""/>
                      <p:cNvPicPr>
                        <a:picLocks noChangeAspect="1" noChangeArrowheads="1"/>
                      </p:cNvPicPr>
                      <p:nvPr/>
                    </p:nvPicPr>
                    <p:blipFill>
                      <a:blip r:embed="rId9"/>
                      <a:srcRect/>
                      <a:stretch>
                        <a:fillRect/>
                      </a:stretch>
                    </p:blipFill>
                    <p:spPr bwMode="auto">
                      <a:xfrm>
                        <a:off x="827584" y="4289887"/>
                        <a:ext cx="4320307" cy="2307465"/>
                      </a:xfrm>
                      <a:prstGeom prst="rect">
                        <a:avLst/>
                      </a:prstGeom>
                      <a:noFill/>
                      <a:ln>
                        <a:solidFill>
                          <a:schemeClr val="tx2">
                            <a:lumMod val="75000"/>
                          </a:schemeClr>
                        </a:solidFill>
                      </a:ln>
                      <a:effectLst/>
                    </p:spPr>
                  </p:pic>
                </p:oleObj>
              </mc:Fallback>
            </mc:AlternateContent>
          </a:graphicData>
        </a:graphic>
      </p:graphicFrame>
      <p:sp>
        <p:nvSpPr>
          <p:cNvPr id="7" name="AutoShape 23"/>
          <p:cNvSpPr>
            <a:spLocks noChangeArrowheads="1"/>
          </p:cNvSpPr>
          <p:nvPr/>
        </p:nvSpPr>
        <p:spPr bwMode="auto">
          <a:xfrm>
            <a:off x="4571999" y="4725144"/>
            <a:ext cx="3096023" cy="1338237"/>
          </a:xfrm>
          <a:prstGeom prst="leftArrow">
            <a:avLst>
              <a:gd name="adj1" fmla="val 42222"/>
              <a:gd name="adj2" fmla="val 3686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Times New Roman" pitchFamily="18" charset="0"/>
                <a:cs typeface="Times New Roman" pitchFamily="18" charset="0"/>
              </a:rPr>
              <a:t>You are done!</a:t>
            </a:r>
            <a:endParaRPr lang="en-CA" dirty="0">
              <a:latin typeface="Times New Roman" pitchFamily="18" charset="0"/>
              <a:cs typeface="Times New Roman" pitchFamily="18" charset="0"/>
            </a:endParaRPr>
          </a:p>
        </p:txBody>
      </p:sp>
      <p:sp>
        <p:nvSpPr>
          <p:cNvPr id="9" name="AutoShape 30"/>
          <p:cNvSpPr>
            <a:spLocks noChangeArrowheads="1"/>
          </p:cNvSpPr>
          <p:nvPr/>
        </p:nvSpPr>
        <p:spPr bwMode="auto">
          <a:xfrm>
            <a:off x="6905765" y="5100154"/>
            <a:ext cx="1122619" cy="1353182"/>
          </a:xfrm>
          <a:prstGeom prst="downArrow">
            <a:avLst>
              <a:gd name="adj1" fmla="val 50000"/>
              <a:gd name="adj2" fmla="val 3207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Times New Roman" pitchFamily="18" charset="0"/>
                <a:cs typeface="Times New Roman" pitchFamily="18" charset="0"/>
              </a:rPr>
              <a:t>Click </a:t>
            </a:r>
          </a:p>
          <a:p>
            <a:pPr algn="ctr"/>
            <a:r>
              <a:rPr lang="en-US" dirty="0">
                <a:latin typeface="Times New Roman" pitchFamily="18" charset="0"/>
                <a:cs typeface="Times New Roman" pitchFamily="18" charset="0"/>
              </a:rPr>
              <a:t>here</a:t>
            </a:r>
            <a:endParaRPr lang="en-CA" dirty="0">
              <a:latin typeface="Times New Roman" pitchFamily="18" charset="0"/>
              <a:cs typeface="Times New Roman" pitchFamily="18" charset="0"/>
            </a:endParaRPr>
          </a:p>
        </p:txBody>
      </p:sp>
    </p:spTree>
    <p:extLst>
      <p:ext uri="{BB962C8B-B14F-4D97-AF65-F5344CB8AC3E}">
        <p14:creationId xmlns:p14="http://schemas.microsoft.com/office/powerpoint/2010/main" val="376984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Finish/Submit a Questionnaire</a:t>
            </a:r>
            <a:endParaRPr lang="en-CA" dirty="0"/>
          </a:p>
        </p:txBody>
      </p:sp>
      <p:sp>
        <p:nvSpPr>
          <p:cNvPr id="3" name="Content Placeholder 2"/>
          <p:cNvSpPr>
            <a:spLocks noGrp="1"/>
          </p:cNvSpPr>
          <p:nvPr>
            <p:ph idx="1"/>
          </p:nvPr>
        </p:nvSpPr>
        <p:spPr>
          <a:xfrm>
            <a:off x="457200" y="1484784"/>
            <a:ext cx="8363272" cy="5256584"/>
          </a:xfrm>
        </p:spPr>
        <p:txBody>
          <a:bodyPr>
            <a:normAutofit/>
          </a:bodyPr>
          <a:lstStyle/>
          <a:p>
            <a:r>
              <a:rPr lang="en-CA" sz="2600" dirty="0" smtClean="0"/>
              <a:t>You will get a message asking you if you are sure you want to continue with locking a child</a:t>
            </a:r>
          </a:p>
          <a:p>
            <a:endParaRPr lang="en-CA" sz="2800" dirty="0"/>
          </a:p>
          <a:p>
            <a:endParaRPr lang="en-CA" sz="2000" dirty="0" smtClean="0"/>
          </a:p>
          <a:p>
            <a:endParaRPr lang="en-CA" sz="2800" dirty="0" smtClean="0"/>
          </a:p>
          <a:p>
            <a:r>
              <a:rPr lang="en-CA" sz="2600" dirty="0" smtClean="0"/>
              <a:t>If so, click OK. You will be returned to the Class Information page.</a:t>
            </a:r>
          </a:p>
          <a:p>
            <a:endParaRPr lang="en-CA" sz="2600" dirty="0"/>
          </a:p>
          <a:p>
            <a:endParaRPr lang="en-CA" sz="2600" dirty="0" smtClean="0"/>
          </a:p>
          <a:p>
            <a:endParaRPr lang="en-CA" sz="2600" dirty="0"/>
          </a:p>
          <a:p>
            <a:r>
              <a:rPr lang="en-CA" sz="2600" dirty="0" smtClean="0"/>
              <a:t>Notice how a date now appears beside the completed </a:t>
            </a:r>
            <a:endParaRPr lang="en-CA" sz="2600" dirty="0"/>
          </a:p>
        </p:txBody>
      </p:sp>
      <p:graphicFrame>
        <p:nvGraphicFramePr>
          <p:cNvPr id="5" name="Object 4"/>
          <p:cNvGraphicFramePr>
            <a:graphicFrameLocks noChangeAspect="1"/>
          </p:cNvGraphicFramePr>
          <p:nvPr>
            <p:extLst>
              <p:ext uri="{D42A27DB-BD31-4B8C-83A1-F6EECF244321}">
                <p14:modId xmlns:p14="http://schemas.microsoft.com/office/powerpoint/2010/main" val="3433026257"/>
              </p:ext>
            </p:extLst>
          </p:nvPr>
        </p:nvGraphicFramePr>
        <p:xfrm>
          <a:off x="468313" y="4653136"/>
          <a:ext cx="8316912" cy="1144588"/>
        </p:xfrm>
        <a:graphic>
          <a:graphicData uri="http://schemas.openxmlformats.org/presentationml/2006/ole">
            <mc:AlternateContent xmlns:mc="http://schemas.openxmlformats.org/markup-compatibility/2006">
              <mc:Choice xmlns:v="urn:schemas-microsoft-com:vml" Requires="v">
                <p:oleObj spid="_x0000_s26650" name="Bitmap Image" r:id="rId4" imgW="7238095" imgH="1047619" progId="PBrush">
                  <p:embed/>
                </p:oleObj>
              </mc:Choice>
              <mc:Fallback>
                <p:oleObj name="Bitmap Image" r:id="rId4" imgW="7238095" imgH="1047619"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653136"/>
                        <a:ext cx="8316912"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Oval 5"/>
          <p:cNvSpPr/>
          <p:nvPr/>
        </p:nvSpPr>
        <p:spPr>
          <a:xfrm>
            <a:off x="6516216" y="5157192"/>
            <a:ext cx="1512168"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2" descr="https://usedi.ucla.edu/images/EDI%20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3607" y="5949280"/>
            <a:ext cx="794857" cy="504056"/>
          </a:xfrm>
          <a:prstGeom prst="rect">
            <a:avLst/>
          </a:prstGeom>
          <a:noFill/>
          <a:extLst>
            <a:ext uri="{909E8E84-426E-40DD-AFC4-6F175D3DCCD1}">
              <a14:hiddenFill xmlns:a14="http://schemas.microsoft.com/office/drawing/2010/main">
                <a:solidFill>
                  <a:srgbClr val="FFFFFF"/>
                </a:solidFill>
              </a14:hiddenFill>
            </a:ext>
          </a:extLst>
        </p:spPr>
      </p:pic>
      <p:pic>
        <p:nvPicPr>
          <p:cNvPr id="20546" name="Picture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5816" y="2326106"/>
            <a:ext cx="3423072" cy="152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613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Caroline\Children pictures\FreeGreatPicture.com-22957-family-children.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39552" y="1792560"/>
            <a:ext cx="780288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Tip #3</a:t>
            </a:r>
            <a:endParaRPr lang="en-CA" dirty="0"/>
          </a:p>
        </p:txBody>
      </p:sp>
      <p:sp>
        <p:nvSpPr>
          <p:cNvPr id="3" name="Content Placeholder 2"/>
          <p:cNvSpPr>
            <a:spLocks noGrp="1"/>
          </p:cNvSpPr>
          <p:nvPr>
            <p:ph idx="1"/>
          </p:nvPr>
        </p:nvSpPr>
        <p:spPr>
          <a:xfrm>
            <a:off x="467544" y="1567333"/>
            <a:ext cx="8229600" cy="4525963"/>
          </a:xfrm>
          <a:ln w="22225">
            <a:solidFill>
              <a:schemeClr val="tx2">
                <a:lumMod val="75000"/>
              </a:schemeClr>
            </a:solidFill>
          </a:ln>
        </p:spPr>
        <p:txBody>
          <a:bodyPr>
            <a:normAutofit/>
          </a:bodyPr>
          <a:lstStyle/>
          <a:p>
            <a:pPr marL="0" indent="0" algn="ctr">
              <a:buNone/>
            </a:pPr>
            <a:endParaRPr lang="en-CA" sz="1200" b="1" dirty="0" smtClean="0">
              <a:solidFill>
                <a:srgbClr val="C00000"/>
              </a:solidFill>
            </a:endParaRPr>
          </a:p>
          <a:p>
            <a:pPr marL="0" indent="0" algn="ctr">
              <a:buNone/>
            </a:pPr>
            <a:r>
              <a:rPr lang="en-CA" sz="2800" b="1" dirty="0" smtClean="0">
                <a:solidFill>
                  <a:srgbClr val="C00000"/>
                </a:solidFill>
              </a:rPr>
              <a:t>Continuously save as you work!</a:t>
            </a:r>
          </a:p>
          <a:p>
            <a:pPr marL="0" indent="0" algn="ctr">
              <a:buNone/>
            </a:pPr>
            <a:endParaRPr lang="en-CA" sz="2400" dirty="0" smtClean="0"/>
          </a:p>
          <a:p>
            <a:pPr marL="0" indent="0" algn="ctr">
              <a:buNone/>
            </a:pPr>
            <a:r>
              <a:rPr lang="en-CA" sz="2600" b="1" dirty="0" smtClean="0"/>
              <a:t>	  After 15 minutes of inactivity you will </a:t>
            </a:r>
            <a:br>
              <a:rPr lang="en-CA" sz="2600" b="1" dirty="0" smtClean="0"/>
            </a:br>
            <a:r>
              <a:rPr lang="en-CA" sz="2600" b="1" dirty="0" smtClean="0"/>
              <a:t>	automatically be logged off the system and all your unsaved changes will be lost</a:t>
            </a:r>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179512" y="6165304"/>
            <a:ext cx="8856984" cy="720080"/>
          </a:xfrm>
          <a:prstGeom prst="rect">
            <a:avLst/>
          </a:prstGeom>
        </p:spPr>
      </p:pic>
    </p:spTree>
    <p:extLst>
      <p:ext uri="{BB962C8B-B14F-4D97-AF65-F5344CB8AC3E}">
        <p14:creationId xmlns:p14="http://schemas.microsoft.com/office/powerpoint/2010/main" val="273260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4926706" y="1675049"/>
            <a:ext cx="3965774" cy="4848200"/>
          </a:xfrm>
        </p:spPr>
        <p:txBody>
          <a:bodyPr/>
          <a:lstStyle/>
          <a:p>
            <a:pPr eaLnBrk="1" hangingPunct="1">
              <a:buClrTx/>
              <a:buFont typeface="Arial" panose="020B0604020202020204" pitchFamily="34" charset="0"/>
              <a:buChar char="•"/>
              <a:defRPr/>
            </a:pPr>
            <a:r>
              <a:rPr lang="en-US" altLang="en-US" sz="2800" dirty="0">
                <a:solidFill>
                  <a:srgbClr val="000000">
                    <a:lumMod val="10000"/>
                  </a:srgbClr>
                </a:solidFill>
                <a:effectLst/>
                <a:latin typeface="Calibri" panose="020F0502020204030204" pitchFamily="34" charset="0"/>
                <a:cs typeface="Times New Roman" panose="02020603050405020304" pitchFamily="18" charset="0"/>
              </a:rPr>
              <a:t>All children are born ready to </a:t>
            </a:r>
            <a:r>
              <a:rPr lang="en-US" altLang="en-US" sz="2800" dirty="0" smtClean="0">
                <a:solidFill>
                  <a:srgbClr val="000000">
                    <a:lumMod val="10000"/>
                  </a:srgbClr>
                </a:solidFill>
                <a:effectLst/>
                <a:latin typeface="Calibri" panose="020F0502020204030204" pitchFamily="34" charset="0"/>
                <a:cs typeface="Times New Roman" panose="02020603050405020304" pitchFamily="18" charset="0"/>
              </a:rPr>
              <a:t>learn</a:t>
            </a:r>
          </a:p>
          <a:p>
            <a:pPr eaLnBrk="1" hangingPunct="1">
              <a:buClrTx/>
              <a:buFont typeface="Arial" panose="020B0604020202020204" pitchFamily="34" charset="0"/>
              <a:buChar char="•"/>
              <a:defRPr/>
            </a:pPr>
            <a:r>
              <a:rPr lang="en-CA" altLang="en-US" sz="2800" dirty="0">
                <a:solidFill>
                  <a:srgbClr val="000000">
                    <a:lumMod val="10000"/>
                  </a:srgbClr>
                </a:solidFill>
                <a:effectLst/>
                <a:latin typeface="Calibri" panose="020F0502020204030204" pitchFamily="34" charset="0"/>
                <a:cs typeface="Times New Roman" panose="02020603050405020304" pitchFamily="18" charset="0"/>
              </a:rPr>
              <a:t>Parents, families, neighbours and communities need to work together to ensure children’s readiness to learn in school environment </a:t>
            </a:r>
          </a:p>
          <a:p>
            <a:pPr eaLnBrk="1" hangingPunct="1">
              <a:buClrTx/>
              <a:buFont typeface="Arial" panose="020B0604020202020204" pitchFamily="34" charset="0"/>
              <a:buChar char="•"/>
              <a:defRPr/>
            </a:pPr>
            <a:endParaRPr lang="en-US" altLang="en-US" sz="2800" dirty="0" smtClean="0">
              <a:solidFill>
                <a:srgbClr val="000000">
                  <a:lumMod val="10000"/>
                </a:srgbClr>
              </a:solidFill>
              <a:latin typeface="Calibri" panose="020F0502020204030204" pitchFamily="34" charset="0"/>
              <a:cs typeface="Times New Roman" panose="02020603050405020304" pitchFamily="18" charset="0"/>
            </a:endParaRPr>
          </a:p>
          <a:p>
            <a:pPr eaLnBrk="1" hangingPunct="1">
              <a:buClrTx/>
              <a:buFont typeface="Arial" panose="020B0604020202020204" pitchFamily="34" charset="0"/>
              <a:buChar char="•"/>
              <a:defRPr/>
            </a:pPr>
            <a:endParaRPr lang="en-US" sz="2800" dirty="0" smtClean="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endParaRPr>
          </a:p>
        </p:txBody>
      </p:sp>
      <p:sp>
        <p:nvSpPr>
          <p:cNvPr id="6"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lIns="91440" tIns="45720" rIns="91440" bIns="45720" rtlCol="0" anchor="ctr">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dirty="0" smtClean="0">
                <a:ln>
                  <a:noFill/>
                </a:ln>
                <a:solidFill>
                  <a:sysClr val="window" lastClr="FFFFFF"/>
                </a:solidFill>
                <a:effectLst/>
                <a:uLnTx/>
                <a:uFillTx/>
                <a:latin typeface="Cambria" panose="02040503050406030204" pitchFamily="18" charset="0"/>
              </a:rPr>
              <a:t>Early Years Matter</a:t>
            </a:r>
            <a:endParaRPr kumimoji="0" lang="en-CA" sz="4400" b="0" i="0" u="none" strike="noStrike" kern="1200" cap="none" spc="0" normalizeH="0" baseline="0" noProof="0" dirty="0">
              <a:ln>
                <a:noFill/>
              </a:ln>
              <a:solidFill>
                <a:sysClr val="window" lastClr="FFFFFF"/>
              </a:solidFill>
              <a:effectLst/>
              <a:uLnTx/>
              <a:uFillTx/>
              <a:latin typeface="Cambria" panose="02040503050406030204" pitchFamily="18" charset="0"/>
            </a:endParaRPr>
          </a:p>
        </p:txBody>
      </p:sp>
      <p:pic>
        <p:nvPicPr>
          <p:cNvPr id="7" name="Picture 6"/>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29151" t="18895" r="28432" b="10929"/>
          <a:stretch/>
        </p:blipFill>
        <p:spPr>
          <a:xfrm>
            <a:off x="179512" y="1667948"/>
            <a:ext cx="4833257" cy="4497355"/>
          </a:xfrm>
          <a:prstGeom prst="rect">
            <a:avLst/>
          </a:prstGeom>
        </p:spPr>
      </p:pic>
    </p:spTree>
    <p:extLst>
      <p:ext uri="{BB962C8B-B14F-4D97-AF65-F5344CB8AC3E}">
        <p14:creationId xmlns:p14="http://schemas.microsoft.com/office/powerpoint/2010/main" val="28935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188640"/>
            <a:ext cx="9843120" cy="615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83968" y="3717032"/>
            <a:ext cx="2592288" cy="1569660"/>
          </a:xfrm>
          <a:prstGeom prst="rect">
            <a:avLst/>
          </a:prstGeom>
          <a:noFill/>
        </p:spPr>
        <p:txBody>
          <a:bodyPr wrap="square" rtlCol="0">
            <a:spAutoFit/>
          </a:bodyPr>
          <a:lstStyle/>
          <a:p>
            <a:pPr algn="ctr"/>
            <a:r>
              <a:rPr lang="en-CA" sz="2400" b="1" dirty="0" smtClean="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Please Pay Special Attention to the Following Questions</a:t>
            </a:r>
            <a:endParaRPr lang="en-CA" sz="2400" b="1" dirty="0">
              <a:solidFill>
                <a:schemeClr val="tx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Freeform 5"/>
          <p:cNvSpPr>
            <a:spLocks/>
          </p:cNvSpPr>
          <p:nvPr/>
        </p:nvSpPr>
        <p:spPr bwMode="auto">
          <a:xfrm rot="2281777">
            <a:off x="-144426" y="6001939"/>
            <a:ext cx="1392323"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a:p>
        </p:txBody>
      </p:sp>
      <p:pic>
        <p:nvPicPr>
          <p:cNvPr id="7"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9332" y="6178225"/>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05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Identified Special Needs</a:t>
            </a:r>
            <a:endParaRPr lang="en-CA" dirty="0"/>
          </a:p>
        </p:txBody>
      </p:sp>
      <p:sp>
        <p:nvSpPr>
          <p:cNvPr id="3" name="Content Placeholder 2"/>
          <p:cNvSpPr>
            <a:spLocks noGrp="1"/>
          </p:cNvSpPr>
          <p:nvPr>
            <p:ph idx="1"/>
          </p:nvPr>
        </p:nvSpPr>
        <p:spPr>
          <a:xfrm>
            <a:off x="457200" y="1600200"/>
            <a:ext cx="8229600" cy="5141168"/>
          </a:xfrm>
        </p:spPr>
        <p:txBody>
          <a:bodyPr>
            <a:normAutofit/>
          </a:bodyPr>
          <a:lstStyle/>
          <a:p>
            <a:pPr marL="0" indent="0" algn="ctr">
              <a:buNone/>
            </a:pPr>
            <a:r>
              <a:rPr lang="en-CA" sz="2400" dirty="0" smtClean="0"/>
              <a:t>Identified Special Needs </a:t>
            </a:r>
            <a:r>
              <a:rPr lang="en-CA" sz="2400" b="1" dirty="0" smtClean="0">
                <a:solidFill>
                  <a:srgbClr val="C00000"/>
                </a:solidFill>
              </a:rPr>
              <a:t>cannot be left blank!</a:t>
            </a:r>
          </a:p>
          <a:p>
            <a:pPr marL="0" indent="0" algn="ctr">
              <a:buNone/>
            </a:pPr>
            <a:endParaRPr lang="en-CA" sz="2400" b="1" dirty="0">
              <a:solidFill>
                <a:srgbClr val="C00000"/>
              </a:solidFill>
            </a:endParaRPr>
          </a:p>
          <a:p>
            <a:pPr marL="0" indent="0" algn="ctr">
              <a:buNone/>
            </a:pPr>
            <a:endParaRPr lang="en-CA" sz="2400" b="1" dirty="0" smtClean="0">
              <a:solidFill>
                <a:srgbClr val="C00000"/>
              </a:solidFill>
            </a:endParaRPr>
          </a:p>
          <a:p>
            <a:pPr marL="0" indent="0" algn="ctr">
              <a:buNone/>
            </a:pPr>
            <a:endParaRPr lang="en-CA" sz="2400" b="1" dirty="0">
              <a:solidFill>
                <a:srgbClr val="C00000"/>
              </a:solidFill>
            </a:endParaRPr>
          </a:p>
          <a:p>
            <a:pPr marL="0" indent="0" algn="ctr">
              <a:buNone/>
            </a:pPr>
            <a:endParaRPr lang="en-CA" sz="2400" b="1" dirty="0" smtClean="0">
              <a:solidFill>
                <a:srgbClr val="C00000"/>
              </a:solidFill>
            </a:endParaRPr>
          </a:p>
          <a:p>
            <a:pPr marL="0" indent="0" algn="ctr">
              <a:buNone/>
            </a:pPr>
            <a:endParaRPr lang="en-CA" sz="2400" b="1" dirty="0">
              <a:solidFill>
                <a:srgbClr val="C00000"/>
              </a:solidFill>
            </a:endParaRPr>
          </a:p>
          <a:p>
            <a:pPr marL="0" indent="0" algn="ctr">
              <a:buNone/>
            </a:pPr>
            <a:endParaRPr lang="en-CA" sz="2400" b="1" dirty="0" smtClean="0">
              <a:solidFill>
                <a:srgbClr val="C00000"/>
              </a:solidFill>
            </a:endParaRPr>
          </a:p>
          <a:p>
            <a:pPr marL="0" indent="0" algn="ctr">
              <a:buNone/>
            </a:pPr>
            <a:endParaRPr lang="en-CA" sz="2400" b="1" dirty="0">
              <a:solidFill>
                <a:srgbClr val="C00000"/>
              </a:solidFill>
            </a:endParaRPr>
          </a:p>
          <a:p>
            <a:pPr marL="0" indent="0" algn="ctr">
              <a:buNone/>
            </a:pPr>
            <a:endParaRPr lang="en-CA" sz="2400" b="1" dirty="0" smtClean="0">
              <a:solidFill>
                <a:srgbClr val="C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139948704"/>
              </p:ext>
            </p:extLst>
          </p:nvPr>
        </p:nvGraphicFramePr>
        <p:xfrm>
          <a:off x="1439615" y="2256765"/>
          <a:ext cx="6156721" cy="3332475"/>
        </p:xfrm>
        <a:graphic>
          <a:graphicData uri="http://schemas.openxmlformats.org/drawingml/2006/table">
            <a:tbl>
              <a:tblPr firstRow="1" bandRow="1" bandCol="1">
                <a:tableStyleId>{5C22544A-7EE6-4342-B048-85BDC9FD1C3A}</a:tableStyleId>
              </a:tblPr>
              <a:tblGrid>
                <a:gridCol w="2760478"/>
                <a:gridCol w="3396243"/>
              </a:tblGrid>
              <a:tr h="307141">
                <a:tc>
                  <a:txBody>
                    <a:bodyPr/>
                    <a:lstStyle/>
                    <a:p>
                      <a:pPr indent="-85725">
                        <a:spcAft>
                          <a:spcPts val="0"/>
                        </a:spcAft>
                        <a:tabLst>
                          <a:tab pos="504190" algn="l"/>
                        </a:tabLst>
                      </a:pPr>
                      <a:r>
                        <a:rPr lang="en-US" sz="1600" dirty="0">
                          <a:effectLst/>
                          <a:latin typeface="Times New Roman" pitchFamily="18" charset="0"/>
                          <a:cs typeface="Times New Roman" pitchFamily="18" charset="0"/>
                        </a:rPr>
                        <a:t> Yes</a:t>
                      </a:r>
                      <a:endParaRPr lang="en-CA" sz="1800" dirty="0">
                        <a:effectLst/>
                        <a:latin typeface="Times New Roman" pitchFamily="18" charset="0"/>
                        <a:ea typeface="Times New Roman"/>
                        <a:cs typeface="Times New Roman" pitchFamily="18" charset="0"/>
                      </a:endParaRPr>
                    </a:p>
                  </a:txBody>
                  <a:tcPr marL="68580" marR="68580" marT="17780" marB="17780"/>
                </a:tc>
                <a:tc>
                  <a:txBody>
                    <a:bodyPr/>
                    <a:lstStyle/>
                    <a:p>
                      <a:pPr>
                        <a:spcAft>
                          <a:spcPts val="0"/>
                        </a:spcAft>
                      </a:pPr>
                      <a:r>
                        <a:rPr lang="en-US" sz="1600">
                          <a:effectLst/>
                          <a:latin typeface="Times New Roman" pitchFamily="18" charset="0"/>
                          <a:cs typeface="Times New Roman" pitchFamily="18" charset="0"/>
                        </a:rPr>
                        <a:t>No</a:t>
                      </a:r>
                      <a:endParaRPr lang="en-CA" sz="1800">
                        <a:effectLst/>
                        <a:latin typeface="Times New Roman" pitchFamily="18" charset="0"/>
                        <a:ea typeface="Times New Roman"/>
                        <a:cs typeface="Times New Roman" pitchFamily="18" charset="0"/>
                      </a:endParaRPr>
                    </a:p>
                  </a:txBody>
                  <a:tcPr marL="68580" marR="68580" marT="17780" marB="17780"/>
                </a:tc>
              </a:tr>
              <a:tr h="3025334">
                <a:tc>
                  <a:txBody>
                    <a:bodyPr/>
                    <a:lstStyle/>
                    <a:p>
                      <a:pPr>
                        <a:spcAft>
                          <a:spcPts val="0"/>
                        </a:spcAft>
                      </a:pPr>
                      <a:r>
                        <a:rPr lang="en-US" sz="1600" dirty="0">
                          <a:effectLst/>
                          <a:latin typeface="Times New Roman" pitchFamily="18" charset="0"/>
                          <a:cs typeface="Times New Roman" pitchFamily="18" charset="0"/>
                        </a:rPr>
                        <a:t> </a:t>
                      </a:r>
                      <a:endParaRPr lang="en-CA" sz="1800" dirty="0" smtClean="0">
                        <a:effectLst/>
                        <a:latin typeface="Times New Roman" pitchFamily="18" charset="0"/>
                        <a:cs typeface="Times New Roman" pitchFamily="18" charset="0"/>
                      </a:endParaRPr>
                    </a:p>
                    <a:p>
                      <a:pPr algn="ctr">
                        <a:spcAft>
                          <a:spcPts val="0"/>
                        </a:spcAft>
                      </a:pPr>
                      <a:r>
                        <a:rPr lang="en-US" sz="1600" dirty="0" smtClean="0">
                          <a:effectLst/>
                          <a:latin typeface="Times New Roman" pitchFamily="18" charset="0"/>
                          <a:cs typeface="Times New Roman" pitchFamily="18" charset="0"/>
                        </a:rPr>
                        <a:t>Child identified already as needing special assistance due to chronic medical, physical, or mental disabling conditions, e.g., autism, fetal alcohol syndrome, Down syndrome</a:t>
                      </a:r>
                      <a:endParaRPr lang="en-CA" sz="1600" dirty="0" smtClean="0">
                        <a:effectLst/>
                        <a:latin typeface="Times New Roman" pitchFamily="18" charset="0"/>
                        <a:cs typeface="Times New Roman" pitchFamily="18" charset="0"/>
                      </a:endParaRPr>
                    </a:p>
                    <a:p>
                      <a:pPr>
                        <a:spcAft>
                          <a:spcPts val="0"/>
                        </a:spcAft>
                      </a:pPr>
                      <a:r>
                        <a:rPr lang="en-US" sz="1050" dirty="0">
                          <a:effectLst/>
                          <a:latin typeface="Times New Roman" pitchFamily="18" charset="0"/>
                          <a:cs typeface="Times New Roman" pitchFamily="18" charset="0"/>
                        </a:rPr>
                        <a:t> </a:t>
                      </a:r>
                      <a:endParaRPr lang="en-CA" sz="16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Child requires special assistance in the classroom</a:t>
                      </a:r>
                      <a:endParaRPr lang="en-CA" sz="1600" dirty="0">
                        <a:effectLst/>
                        <a:latin typeface="Times New Roman" pitchFamily="18" charset="0"/>
                        <a:cs typeface="Times New Roman" pitchFamily="18" charset="0"/>
                      </a:endParaRPr>
                    </a:p>
                    <a:p>
                      <a:pPr>
                        <a:spcAft>
                          <a:spcPts val="0"/>
                        </a:spcAft>
                      </a:pPr>
                      <a:r>
                        <a:rPr lang="en-US" sz="1600" dirty="0">
                          <a:effectLst/>
                          <a:latin typeface="Times New Roman" pitchFamily="18" charset="0"/>
                          <a:cs typeface="Times New Roman" pitchFamily="18" charset="0"/>
                        </a:rPr>
                        <a:t> </a:t>
                      </a:r>
                      <a:endParaRPr lang="en-CA" sz="1800" dirty="0">
                        <a:effectLst/>
                        <a:latin typeface="Times New Roman" pitchFamily="18" charset="0"/>
                        <a:cs typeface="Times New Roman" pitchFamily="18" charset="0"/>
                      </a:endParaRPr>
                    </a:p>
                    <a:p>
                      <a:pPr>
                        <a:spcAft>
                          <a:spcPts val="0"/>
                        </a:spcAft>
                      </a:pPr>
                      <a:r>
                        <a:rPr lang="en-US" sz="1600" dirty="0">
                          <a:effectLst/>
                          <a:latin typeface="Times New Roman" pitchFamily="18" charset="0"/>
                          <a:cs typeface="Times New Roman" pitchFamily="18" charset="0"/>
                        </a:rPr>
                        <a:t> </a:t>
                      </a:r>
                      <a:endParaRPr lang="en-CA" sz="1800" dirty="0">
                        <a:effectLst/>
                        <a:latin typeface="Times New Roman" pitchFamily="18" charset="0"/>
                        <a:ea typeface="Times New Roman"/>
                        <a:cs typeface="Times New Roman" pitchFamily="18" charset="0"/>
                      </a:endParaRPr>
                    </a:p>
                  </a:txBody>
                  <a:tcPr marL="68580" marR="68580" marT="17780" marB="17780"/>
                </a:tc>
                <a:tc>
                  <a:txBody>
                    <a:bodyPr/>
                    <a:lstStyle/>
                    <a:p>
                      <a:pPr algn="ctr">
                        <a:spcAft>
                          <a:spcPts val="0"/>
                        </a:spcAft>
                      </a:pPr>
                      <a:r>
                        <a:rPr lang="en-US" sz="1600" dirty="0">
                          <a:effectLst/>
                          <a:latin typeface="Times New Roman" pitchFamily="18" charset="0"/>
                          <a:cs typeface="Times New Roman" pitchFamily="18" charset="0"/>
                        </a:rPr>
                        <a:t> </a:t>
                      </a:r>
                      <a:r>
                        <a:rPr lang="en-US" sz="1600" dirty="0" smtClean="0">
                          <a:effectLst/>
                          <a:latin typeface="Times New Roman" pitchFamily="18" charset="0"/>
                          <a:cs typeface="Times New Roman" pitchFamily="18" charset="0"/>
                        </a:rPr>
                        <a:t>* </a:t>
                      </a:r>
                      <a:r>
                        <a:rPr lang="en-US" sz="1600" dirty="0">
                          <a:effectLst/>
                          <a:latin typeface="Times New Roman" pitchFamily="18" charset="0"/>
                          <a:cs typeface="Times New Roman" pitchFamily="18" charset="0"/>
                        </a:rPr>
                        <a:t>* Gifted or talented * *</a:t>
                      </a:r>
                      <a:endParaRPr lang="en-CA" sz="1600" dirty="0">
                        <a:effectLst/>
                        <a:latin typeface="Times New Roman" pitchFamily="18" charset="0"/>
                        <a:cs typeface="Times New Roman" pitchFamily="18" charset="0"/>
                      </a:endParaRPr>
                    </a:p>
                    <a:p>
                      <a:pPr>
                        <a:spcAft>
                          <a:spcPts val="0"/>
                        </a:spcAft>
                      </a:pPr>
                      <a:r>
                        <a:rPr lang="en-US" sz="1050" dirty="0">
                          <a:effectLst/>
                          <a:latin typeface="Times New Roman" pitchFamily="18" charset="0"/>
                          <a:cs typeface="Times New Roman" pitchFamily="18" charset="0"/>
                        </a:rPr>
                        <a:t> </a:t>
                      </a:r>
                      <a:endParaRPr lang="en-CA" sz="16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Please mark, instead, their special talents in Section B, questions 34-39</a:t>
                      </a:r>
                      <a:endParaRPr lang="en-CA" sz="1600" dirty="0">
                        <a:effectLst/>
                        <a:latin typeface="Times New Roman" pitchFamily="18" charset="0"/>
                        <a:cs typeface="Times New Roman" pitchFamily="18" charset="0"/>
                      </a:endParaRPr>
                    </a:p>
                    <a:p>
                      <a:pPr>
                        <a:spcAft>
                          <a:spcPts val="0"/>
                        </a:spcAft>
                      </a:pPr>
                      <a:r>
                        <a:rPr lang="en-US" sz="1600" dirty="0">
                          <a:effectLst/>
                          <a:latin typeface="Times New Roman" pitchFamily="18" charset="0"/>
                          <a:cs typeface="Times New Roman" pitchFamily="18" charset="0"/>
                        </a:rPr>
                        <a:t> </a:t>
                      </a:r>
                      <a:endParaRPr lang="en-CA" sz="16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If you only suspect that the child may be suffering from a disabling condition, or the condition is not severe enough for the child to be classified as “special needs.” </a:t>
                      </a:r>
                      <a:endParaRPr lang="en-CA" sz="1600" dirty="0">
                        <a:effectLst/>
                        <a:latin typeface="Times New Roman" pitchFamily="18" charset="0"/>
                        <a:cs typeface="Times New Roman" pitchFamily="18" charset="0"/>
                      </a:endParaRPr>
                    </a:p>
                    <a:p>
                      <a:pPr algn="ctr">
                        <a:spcAft>
                          <a:spcPts val="0"/>
                        </a:spcAft>
                      </a:pPr>
                      <a:r>
                        <a:rPr lang="en-US" sz="1600" dirty="0">
                          <a:effectLst/>
                          <a:latin typeface="Times New Roman" pitchFamily="18" charset="0"/>
                          <a:cs typeface="Times New Roman" pitchFamily="18" charset="0"/>
                        </a:rPr>
                        <a:t>(Please indicate the problem in Section D of the questionnaire.)</a:t>
                      </a:r>
                      <a:endParaRPr lang="en-CA" sz="1600" dirty="0">
                        <a:effectLst/>
                        <a:latin typeface="Times New Roman" pitchFamily="18" charset="0"/>
                        <a:ea typeface="Times New Roman"/>
                        <a:cs typeface="Times New Roman" pitchFamily="18" charset="0"/>
                      </a:endParaRPr>
                    </a:p>
                  </a:txBody>
                  <a:tcPr marL="68580" marR="68580" marT="17780" marB="17780"/>
                </a:tc>
              </a:tr>
            </a:tbl>
          </a:graphicData>
        </a:graphic>
      </p:graphicFrame>
    </p:spTree>
    <p:extLst>
      <p:ext uri="{BB962C8B-B14F-4D97-AF65-F5344CB8AC3E}">
        <p14:creationId xmlns:p14="http://schemas.microsoft.com/office/powerpoint/2010/main" val="348437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T:\Caroline\Children pictures\FreeGreatPicture.com-23391-happy-childhood-mater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837" y="2366392"/>
            <a:ext cx="4354619" cy="2358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Student Status Question</a:t>
            </a:r>
            <a:endParaRPr lang="en-CA" dirty="0"/>
          </a:p>
        </p:txBody>
      </p:sp>
      <p:sp>
        <p:nvSpPr>
          <p:cNvPr id="3" name="Content Placeholder 2"/>
          <p:cNvSpPr>
            <a:spLocks noGrp="1"/>
          </p:cNvSpPr>
          <p:nvPr>
            <p:ph idx="1"/>
          </p:nvPr>
        </p:nvSpPr>
        <p:spPr>
          <a:xfrm>
            <a:off x="446856" y="1711349"/>
            <a:ext cx="4629200" cy="4525963"/>
          </a:xfrm>
        </p:spPr>
        <p:txBody>
          <a:bodyPr>
            <a:noAutofit/>
          </a:bodyPr>
          <a:lstStyle/>
          <a:p>
            <a:r>
              <a:rPr lang="en-CA" sz="2400" dirty="0" smtClean="0"/>
              <a:t>Students must currently be in your class to do the </a:t>
            </a:r>
          </a:p>
          <a:p>
            <a:endParaRPr lang="en-CA" sz="2000" dirty="0" smtClean="0"/>
          </a:p>
          <a:p>
            <a:r>
              <a:rPr lang="en-CA" sz="2400" dirty="0" smtClean="0"/>
              <a:t>If you have selected a</a:t>
            </a:r>
            <a:br>
              <a:rPr lang="en-CA" sz="2400" dirty="0" smtClean="0"/>
            </a:br>
            <a:r>
              <a:rPr lang="en-CA" sz="2400" dirty="0" smtClean="0"/>
              <a:t>response </a:t>
            </a:r>
            <a:r>
              <a:rPr lang="en-CA" sz="2400" b="1" dirty="0" smtClean="0"/>
              <a:t>other</a:t>
            </a:r>
            <a:r>
              <a:rPr lang="en-CA" sz="2400" dirty="0" smtClean="0"/>
              <a:t> than “</a:t>
            </a:r>
            <a:r>
              <a:rPr lang="en-CA" sz="2400" dirty="0" smtClean="0">
                <a:solidFill>
                  <a:srgbClr val="FF0000"/>
                </a:solidFill>
              </a:rPr>
              <a:t>In</a:t>
            </a:r>
            <a:br>
              <a:rPr lang="en-CA" sz="2400" dirty="0" smtClean="0">
                <a:solidFill>
                  <a:srgbClr val="FF0000"/>
                </a:solidFill>
              </a:rPr>
            </a:br>
            <a:r>
              <a:rPr lang="en-CA" sz="2400" dirty="0" smtClean="0">
                <a:solidFill>
                  <a:srgbClr val="FF0000"/>
                </a:solidFill>
              </a:rPr>
              <a:t>class more than a month</a:t>
            </a:r>
            <a:r>
              <a:rPr lang="en-CA" sz="2400" dirty="0" smtClean="0"/>
              <a:t>”…</a:t>
            </a:r>
          </a:p>
          <a:p>
            <a:endParaRPr lang="en-CA" sz="2000" dirty="0" smtClean="0"/>
          </a:p>
          <a:p>
            <a:pPr marL="0" indent="0">
              <a:buNone/>
            </a:pPr>
            <a:r>
              <a:rPr lang="en-CA" sz="2400" dirty="0" smtClean="0"/>
              <a:t>… the system will tell you to</a:t>
            </a:r>
            <a:br>
              <a:rPr lang="en-CA" sz="2400" dirty="0" smtClean="0"/>
            </a:br>
            <a:r>
              <a:rPr lang="en-CA" sz="2400" dirty="0" smtClean="0"/>
              <a:t>stop and </a:t>
            </a:r>
            <a:r>
              <a:rPr lang="en-CA" sz="2400" b="1" dirty="0" smtClean="0"/>
              <a:t>lock</a:t>
            </a:r>
            <a:r>
              <a:rPr lang="en-CA" sz="2400" dirty="0" smtClean="0"/>
              <a:t> </a:t>
            </a:r>
            <a:r>
              <a:rPr lang="en-CA" sz="2400" b="1" dirty="0" smtClean="0"/>
              <a:t>and submit </a:t>
            </a:r>
            <a:r>
              <a:rPr lang="en-CA" sz="2400" dirty="0" smtClean="0"/>
              <a:t>your questionnaire to McMaster.</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79512" y="6093296"/>
            <a:ext cx="8856984" cy="720080"/>
          </a:xfrm>
          <a:prstGeom prst="rect">
            <a:avLst/>
          </a:prstGeom>
        </p:spPr>
      </p:pic>
      <p:pic>
        <p:nvPicPr>
          <p:cNvPr id="6" name="Picture 2" descr="https://usedi.ucla.edu/images/EDI%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4931" y="2066926"/>
            <a:ext cx="671721" cy="42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56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259632" y="3573016"/>
            <a:ext cx="6623769" cy="23149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p:txBody>
          <a:bodyPr/>
          <a:lstStyle/>
          <a:p>
            <a:r>
              <a:rPr lang="en-CA" dirty="0" smtClean="0"/>
              <a:t>Adding a new student</a:t>
            </a:r>
            <a:endParaRPr lang="en-CA" dirty="0"/>
          </a:p>
        </p:txBody>
      </p:sp>
      <p:sp>
        <p:nvSpPr>
          <p:cNvPr id="5" name="Content Placeholder 4"/>
          <p:cNvSpPr>
            <a:spLocks noGrp="1"/>
          </p:cNvSpPr>
          <p:nvPr>
            <p:ph idx="1"/>
          </p:nvPr>
        </p:nvSpPr>
        <p:spPr>
          <a:xfrm>
            <a:off x="457200" y="1484784"/>
            <a:ext cx="8229600" cy="5256584"/>
          </a:xfrm>
        </p:spPr>
        <p:txBody>
          <a:bodyPr>
            <a:normAutofit lnSpcReduction="10000"/>
          </a:bodyPr>
          <a:lstStyle/>
          <a:p>
            <a:r>
              <a:rPr lang="en-CA" sz="2600" dirty="0" smtClean="0"/>
              <a:t>The e-        system automatically generates a new        ID for any new child added to the class list</a:t>
            </a:r>
          </a:p>
          <a:p>
            <a:endParaRPr lang="en-CA" sz="1000" dirty="0"/>
          </a:p>
          <a:p>
            <a:r>
              <a:rPr lang="en-CA" sz="2600" dirty="0" smtClean="0"/>
              <a:t>Make sure to add the student’s </a:t>
            </a:r>
            <a:r>
              <a:rPr lang="en-CA" sz="2600" b="1" dirty="0" smtClean="0"/>
              <a:t>Local ID before</a:t>
            </a:r>
            <a:r>
              <a:rPr lang="en-CA" sz="2600" dirty="0" smtClean="0"/>
              <a:t> going into the child’s questionnaire. You won’t be able to enter it afterwards.</a:t>
            </a:r>
          </a:p>
          <a:p>
            <a:endParaRPr lang="en-CA" sz="2600" dirty="0" smtClean="0"/>
          </a:p>
          <a:p>
            <a:endParaRPr lang="en-CA" sz="2600" dirty="0"/>
          </a:p>
          <a:p>
            <a:endParaRPr lang="en-CA" sz="2600" dirty="0" smtClean="0"/>
          </a:p>
          <a:p>
            <a:endParaRPr lang="en-CA" sz="2600" dirty="0"/>
          </a:p>
          <a:p>
            <a:endParaRPr lang="en-CA" sz="2600" dirty="0" smtClean="0"/>
          </a:p>
          <a:p>
            <a:r>
              <a:rPr lang="en-CA" sz="2600" dirty="0" smtClean="0"/>
              <a:t>Remember to add all of the student’s information on the </a:t>
            </a:r>
            <a:r>
              <a:rPr lang="en-CA" sz="2600" b="1" dirty="0" smtClean="0"/>
              <a:t>Demographics</a:t>
            </a:r>
            <a:r>
              <a:rPr lang="en-CA" sz="2600" dirty="0" smtClean="0"/>
              <a:t> page</a:t>
            </a:r>
            <a:endParaRPr lang="en-CA" sz="2600" dirty="0"/>
          </a:p>
        </p:txBody>
      </p:sp>
      <p:sp>
        <p:nvSpPr>
          <p:cNvPr id="6" name="Right Arrow 5"/>
          <p:cNvSpPr/>
          <p:nvPr/>
        </p:nvSpPr>
        <p:spPr>
          <a:xfrm>
            <a:off x="755576" y="4797152"/>
            <a:ext cx="504056" cy="2880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4801" y="1471757"/>
            <a:ext cx="588297" cy="373068"/>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8"/>
          <p:cNvSpPr>
            <a:spLocks noChangeArrowheads="1"/>
          </p:cNvSpPr>
          <p:nvPr/>
        </p:nvSpPr>
        <p:spPr bwMode="auto">
          <a:xfrm>
            <a:off x="3995936" y="3645024"/>
            <a:ext cx="2555180" cy="886372"/>
          </a:xfrm>
          <a:prstGeom prst="wedgeEllipseCallout">
            <a:avLst>
              <a:gd name="adj1" fmla="val -83278"/>
              <a:gd name="adj2" fmla="val 88912"/>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dirty="0" smtClean="0">
                <a:latin typeface="Times New Roman" pitchFamily="18" charset="0"/>
                <a:cs typeface="Times New Roman" pitchFamily="18" charset="0"/>
              </a:rPr>
              <a:t>Add student’s Local ID in here</a:t>
            </a:r>
            <a:endParaRPr lang="en-CA" dirty="0">
              <a:latin typeface="Times New Roman" pitchFamily="18" charset="0"/>
              <a:cs typeface="Times New Roman" pitchFamily="18" charset="0"/>
            </a:endParaRPr>
          </a:p>
        </p:txBody>
      </p:sp>
      <p:pic>
        <p:nvPicPr>
          <p:cNvPr id="9"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2320" y="1471756"/>
            <a:ext cx="576064" cy="36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39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animEffect transition="in" filter="fade">
                                      <p:cBhvr>
                                        <p:cTn id="15"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484784"/>
            <a:ext cx="8229600" cy="5256584"/>
          </a:xfrm>
        </p:spPr>
        <p:txBody>
          <a:bodyPr>
            <a:normAutofit lnSpcReduction="10000"/>
          </a:bodyPr>
          <a:lstStyle/>
          <a:p>
            <a:r>
              <a:rPr lang="en-CA" sz="2600" dirty="0" smtClean="0"/>
              <a:t>The e-        system will not allow you to delete any student from your class list. </a:t>
            </a:r>
          </a:p>
          <a:p>
            <a:endParaRPr lang="en-CA" sz="1000" dirty="0"/>
          </a:p>
          <a:p>
            <a:r>
              <a:rPr lang="en-CA" sz="2600" dirty="0" smtClean="0"/>
              <a:t>In order to delete a student, please contact the EDI Coordinator at the OCCS </a:t>
            </a:r>
            <a:r>
              <a:rPr lang="en-CA" sz="2000" dirty="0" smtClean="0"/>
              <a:t>(* information provided at the end)</a:t>
            </a:r>
            <a:r>
              <a:rPr lang="en-CA" sz="2600" dirty="0" smtClean="0"/>
              <a:t>.</a:t>
            </a:r>
          </a:p>
          <a:p>
            <a:endParaRPr lang="en-CA" sz="1200" dirty="0" smtClean="0"/>
          </a:p>
          <a:p>
            <a:r>
              <a:rPr lang="en-CA" sz="2600" dirty="0" smtClean="0"/>
              <a:t>Only students who have </a:t>
            </a:r>
            <a:r>
              <a:rPr lang="en-CA" sz="2600" b="1" dirty="0" smtClean="0"/>
              <a:t>never</a:t>
            </a:r>
            <a:r>
              <a:rPr lang="en-CA" sz="2600" dirty="0" smtClean="0"/>
              <a:t> been in your class should be deleted from your class list.</a:t>
            </a:r>
          </a:p>
          <a:p>
            <a:endParaRPr lang="en-CA" sz="1200" dirty="0" smtClean="0"/>
          </a:p>
          <a:p>
            <a:r>
              <a:rPr lang="en-CA" sz="2600" dirty="0" smtClean="0"/>
              <a:t>If </a:t>
            </a:r>
            <a:r>
              <a:rPr lang="en-CA" sz="2600" dirty="0"/>
              <a:t>a child has moved away, </a:t>
            </a:r>
            <a:r>
              <a:rPr lang="en-CA" sz="2600" dirty="0" smtClean="0"/>
              <a:t>you should </a:t>
            </a:r>
            <a:r>
              <a:rPr lang="en-CA" sz="2600" dirty="0"/>
              <a:t>select either “</a:t>
            </a:r>
            <a:r>
              <a:rPr lang="en-CA" sz="2600" dirty="0">
                <a:solidFill>
                  <a:srgbClr val="C00000"/>
                </a:solidFill>
              </a:rPr>
              <a:t>moved out of class</a:t>
            </a:r>
            <a:r>
              <a:rPr lang="en-CA" sz="2600" dirty="0"/>
              <a:t>” or “</a:t>
            </a:r>
            <a:r>
              <a:rPr lang="en-CA" sz="2600" dirty="0">
                <a:solidFill>
                  <a:srgbClr val="C00000"/>
                </a:solidFill>
              </a:rPr>
              <a:t>moved out of school</a:t>
            </a:r>
            <a:r>
              <a:rPr lang="en-CA" sz="2600" dirty="0"/>
              <a:t>” in the student status question of the demographics section. </a:t>
            </a:r>
            <a:r>
              <a:rPr lang="en-CA" sz="2600" dirty="0" smtClean="0"/>
              <a:t>You </a:t>
            </a:r>
            <a:r>
              <a:rPr lang="en-CA" sz="2600" dirty="0"/>
              <a:t>will </a:t>
            </a:r>
            <a:r>
              <a:rPr lang="en-CA" sz="2600" dirty="0" smtClean="0"/>
              <a:t>then be </a:t>
            </a:r>
            <a:r>
              <a:rPr lang="en-CA" sz="2600" dirty="0"/>
              <a:t>prompted to lock and submit the questionnaire to </a:t>
            </a:r>
            <a:r>
              <a:rPr lang="en-CA" sz="2600" dirty="0" smtClean="0"/>
              <a:t>McMaster without filling the rest out.</a:t>
            </a:r>
          </a:p>
          <a:p>
            <a:endParaRPr lang="en-CA" sz="2600" dirty="0"/>
          </a:p>
          <a:p>
            <a:endParaRPr lang="en-CA" sz="2600" dirty="0" smtClean="0"/>
          </a:p>
          <a:p>
            <a:endParaRPr lang="en-CA" sz="2600" dirty="0"/>
          </a:p>
          <a:p>
            <a:pPr marL="0" indent="0">
              <a:buNone/>
            </a:pPr>
            <a:endParaRPr lang="en-CA" sz="2600" dirty="0" smtClean="0"/>
          </a:p>
        </p:txBody>
      </p:sp>
      <p:sp>
        <p:nvSpPr>
          <p:cNvPr id="2" name="Title 1"/>
          <p:cNvSpPr>
            <a:spLocks noGrp="1"/>
          </p:cNvSpPr>
          <p:nvPr>
            <p:ph type="title"/>
          </p:nvPr>
        </p:nvSpPr>
        <p:spPr/>
        <p:txBody>
          <a:bodyPr/>
          <a:lstStyle/>
          <a:p>
            <a:r>
              <a:rPr lang="en-CA" dirty="0" smtClean="0"/>
              <a:t>Deleting a student</a:t>
            </a:r>
            <a:endParaRPr lang="en-CA" dirty="0"/>
          </a:p>
        </p:txBody>
      </p:sp>
      <p:pic>
        <p:nvPicPr>
          <p:cNvPr id="8"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479513"/>
            <a:ext cx="576064" cy="36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72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Caroline\Children pictures\FreeGreatPicture.com-31018-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4" y="1473708"/>
            <a:ext cx="5875299" cy="5384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Done?</a:t>
            </a:r>
            <a:endParaRPr lang="en-CA" dirty="0"/>
          </a:p>
        </p:txBody>
      </p:sp>
      <p:sp>
        <p:nvSpPr>
          <p:cNvPr id="4" name="Content Placeholder 3"/>
          <p:cNvSpPr>
            <a:spLocks noGrp="1"/>
          </p:cNvSpPr>
          <p:nvPr>
            <p:ph sz="half" idx="1"/>
          </p:nvPr>
        </p:nvSpPr>
        <p:spPr>
          <a:xfrm>
            <a:off x="2123728" y="1484784"/>
            <a:ext cx="6696744" cy="1440160"/>
          </a:xfrm>
          <a:solidFill>
            <a:schemeClr val="bg1"/>
          </a:solidFill>
        </p:spPr>
        <p:txBody>
          <a:bodyPr>
            <a:normAutofit/>
          </a:bodyPr>
          <a:lstStyle/>
          <a:p>
            <a:pPr marL="0" indent="0">
              <a:buNone/>
            </a:pPr>
            <a:r>
              <a:rPr lang="en-CA" sz="2400" dirty="0" smtClean="0"/>
              <a:t>  Remember to fill out your </a:t>
            </a:r>
            <a:r>
              <a:rPr lang="en-CA" sz="2400" b="1" dirty="0" smtClean="0">
                <a:solidFill>
                  <a:srgbClr val="FF0000"/>
                </a:solidFill>
              </a:rPr>
              <a:t>Teacher Participation </a:t>
            </a:r>
            <a:br>
              <a:rPr lang="en-CA" sz="2400" b="1" dirty="0" smtClean="0">
                <a:solidFill>
                  <a:srgbClr val="FF0000"/>
                </a:solidFill>
              </a:rPr>
            </a:br>
            <a:r>
              <a:rPr lang="en-CA" sz="2400" b="1" dirty="0" smtClean="0">
                <a:solidFill>
                  <a:srgbClr val="FF0000"/>
                </a:solidFill>
              </a:rPr>
              <a:t>  </a:t>
            </a:r>
            <a:r>
              <a:rPr lang="en-CA" sz="2400" dirty="0" smtClean="0"/>
              <a:t>&amp;</a:t>
            </a:r>
            <a:r>
              <a:rPr lang="en-CA" sz="2400" b="1" dirty="0" smtClean="0"/>
              <a:t> </a:t>
            </a:r>
            <a:r>
              <a:rPr lang="en-CA" sz="2400" b="1" dirty="0" smtClean="0">
                <a:solidFill>
                  <a:srgbClr val="FF0000"/>
                </a:solidFill>
              </a:rPr>
              <a:t>Teacher Training Feedback </a:t>
            </a:r>
            <a:r>
              <a:rPr lang="en-CA" sz="2400" dirty="0" smtClean="0"/>
              <a:t>Forms</a:t>
            </a:r>
            <a:r>
              <a:rPr lang="en-CA" sz="2400" dirty="0" smtClean="0">
                <a:solidFill>
                  <a:srgbClr val="FF0000"/>
                </a:solidFill>
              </a:rPr>
              <a:t> </a:t>
            </a:r>
            <a:r>
              <a:rPr lang="en-CA" sz="2400" dirty="0" smtClean="0"/>
              <a:t>(located on</a:t>
            </a:r>
            <a:br>
              <a:rPr lang="en-CA" sz="2400" dirty="0" smtClean="0"/>
            </a:br>
            <a:r>
              <a:rPr lang="en-CA" sz="2400" dirty="0" smtClean="0"/>
              <a:t>  the main menu)</a:t>
            </a:r>
            <a:endParaRPr lang="en-CA" sz="2400" dirty="0"/>
          </a:p>
        </p:txBody>
      </p:sp>
      <p:pic>
        <p:nvPicPr>
          <p:cNvPr id="6" name="Picture 5"/>
          <p:cNvPicPr>
            <a:picLocks noChangeAspect="1"/>
          </p:cNvPicPr>
          <p:nvPr/>
        </p:nvPicPr>
        <p:blipFill>
          <a:blip r:embed="rId4"/>
          <a:stretch>
            <a:fillRect/>
          </a:stretch>
        </p:blipFill>
        <p:spPr>
          <a:xfrm>
            <a:off x="2318029" y="2992090"/>
            <a:ext cx="6825971" cy="3637936"/>
          </a:xfrm>
          <a:prstGeom prst="rect">
            <a:avLst/>
          </a:prstGeom>
        </p:spPr>
      </p:pic>
      <p:sp>
        <p:nvSpPr>
          <p:cNvPr id="8" name="Right Arrow 7"/>
          <p:cNvSpPr/>
          <p:nvPr/>
        </p:nvSpPr>
        <p:spPr>
          <a:xfrm>
            <a:off x="2555776" y="4581128"/>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a:solidFill>
                <a:srgbClr val="FFFFFF"/>
              </a:solidFill>
              <a:cs typeface="Arial" charset="0"/>
            </a:endParaRPr>
          </a:p>
        </p:txBody>
      </p:sp>
      <p:sp>
        <p:nvSpPr>
          <p:cNvPr id="9" name="Right Arrow 8"/>
          <p:cNvSpPr/>
          <p:nvPr/>
        </p:nvSpPr>
        <p:spPr>
          <a:xfrm>
            <a:off x="2556917" y="4751114"/>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a:solidFill>
                <a:srgbClr val="FFFFFF"/>
              </a:solidFill>
              <a:cs typeface="Arial" charset="0"/>
            </a:endParaRPr>
          </a:p>
        </p:txBody>
      </p:sp>
    </p:spTree>
    <p:extLst>
      <p:ext uri="{BB962C8B-B14F-4D97-AF65-F5344CB8AC3E}">
        <p14:creationId xmlns:p14="http://schemas.microsoft.com/office/powerpoint/2010/main" val="180953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Caroline\Children pictures\FreeGreatPicture.com-30932-ch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28447"/>
            <a:ext cx="8352928" cy="690906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CA" dirty="0" smtClean="0"/>
              <a:t>Privacy &amp; Confidentiality</a:t>
            </a:r>
            <a:endParaRPr lang="en-CA" dirty="0"/>
          </a:p>
        </p:txBody>
      </p:sp>
      <p:sp>
        <p:nvSpPr>
          <p:cNvPr id="6" name="Content Placeholder 5"/>
          <p:cNvSpPr>
            <a:spLocks noGrp="1"/>
          </p:cNvSpPr>
          <p:nvPr>
            <p:ph idx="1"/>
          </p:nvPr>
        </p:nvSpPr>
        <p:spPr>
          <a:xfrm>
            <a:off x="457200" y="5085184"/>
            <a:ext cx="8229600" cy="1772816"/>
          </a:xfrm>
          <a:solidFill>
            <a:schemeClr val="bg1"/>
          </a:solidFill>
        </p:spPr>
        <p:txBody>
          <a:bodyPr>
            <a:normAutofit/>
          </a:bodyPr>
          <a:lstStyle/>
          <a:p>
            <a:pPr marL="0" indent="0" algn="ctr">
              <a:buNone/>
            </a:pPr>
            <a:r>
              <a:rPr lang="en-CA" sz="2400" dirty="0" smtClean="0"/>
              <a:t>All information collected is kept </a:t>
            </a:r>
            <a:r>
              <a:rPr lang="en-CA" sz="2400" b="1" u="sng" dirty="0" smtClean="0"/>
              <a:t>completely</a:t>
            </a:r>
            <a:r>
              <a:rPr lang="en-CA" sz="2400" dirty="0" smtClean="0"/>
              <a:t> confidential &amp; is used for research purposes only</a:t>
            </a:r>
          </a:p>
          <a:p>
            <a:pPr marL="0" indent="0" algn="ctr">
              <a:buNone/>
            </a:pPr>
            <a:endParaRPr lang="en-CA" sz="1000" dirty="0" smtClean="0"/>
          </a:p>
          <a:p>
            <a:pPr marL="0" indent="0" algn="ctr">
              <a:buNone/>
            </a:pPr>
            <a:r>
              <a:rPr lang="en-CA" sz="2400" i="1" dirty="0" smtClean="0">
                <a:solidFill>
                  <a:srgbClr val="FF0000"/>
                </a:solidFill>
              </a:rPr>
              <a:t>No child or teacher is EVER identified in our reporting</a:t>
            </a:r>
            <a:endParaRPr lang="en-CA" sz="2400" i="1" dirty="0">
              <a:solidFill>
                <a:srgbClr val="FF0000"/>
              </a:solidFill>
            </a:endParaRPr>
          </a:p>
        </p:txBody>
      </p:sp>
    </p:spTree>
    <p:extLst>
      <p:ext uri="{BB962C8B-B14F-4D97-AF65-F5344CB8AC3E}">
        <p14:creationId xmlns:p14="http://schemas.microsoft.com/office/powerpoint/2010/main" val="128568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EDI Resources</a:t>
            </a:r>
            <a:endParaRPr lang="en-CA" dirty="0"/>
          </a:p>
        </p:txBody>
      </p:sp>
      <p:sp>
        <p:nvSpPr>
          <p:cNvPr id="4" name="TextBox 3"/>
          <p:cNvSpPr txBox="1"/>
          <p:nvPr/>
        </p:nvSpPr>
        <p:spPr>
          <a:xfrm>
            <a:off x="2699792" y="1441905"/>
            <a:ext cx="3960440" cy="369332"/>
          </a:xfrm>
          <a:prstGeom prst="rect">
            <a:avLst/>
          </a:prstGeom>
          <a:noFill/>
        </p:spPr>
        <p:txBody>
          <a:bodyPr wrap="square" rtlCol="0">
            <a:spAutoFit/>
          </a:bodyPr>
          <a:lstStyle/>
          <a:p>
            <a:r>
              <a:rPr lang="en-CA" dirty="0"/>
              <a:t>https://edi.offordcentre.com/</a:t>
            </a:r>
          </a:p>
        </p:txBody>
      </p:sp>
      <p:pic>
        <p:nvPicPr>
          <p:cNvPr id="5" name="Picture 4"/>
          <p:cNvPicPr>
            <a:picLocks noChangeAspect="1"/>
          </p:cNvPicPr>
          <p:nvPr/>
        </p:nvPicPr>
        <p:blipFill>
          <a:blip r:embed="rId3"/>
          <a:stretch>
            <a:fillRect/>
          </a:stretch>
        </p:blipFill>
        <p:spPr>
          <a:xfrm>
            <a:off x="457200" y="1835504"/>
            <a:ext cx="8224176" cy="4545824"/>
          </a:xfrm>
          <a:prstGeom prst="rect">
            <a:avLst/>
          </a:prstGeom>
        </p:spPr>
      </p:pic>
    </p:spTree>
    <p:extLst>
      <p:ext uri="{BB962C8B-B14F-4D97-AF65-F5344CB8AC3E}">
        <p14:creationId xmlns:p14="http://schemas.microsoft.com/office/powerpoint/2010/main" val="3312433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EDI Resources</a:t>
            </a:r>
            <a:endParaRPr lang="en-CA" dirty="0"/>
          </a:p>
        </p:txBody>
      </p:sp>
      <p:pic>
        <p:nvPicPr>
          <p:cNvPr id="3" name="Picture 2"/>
          <p:cNvPicPr>
            <a:picLocks noChangeAspect="1"/>
          </p:cNvPicPr>
          <p:nvPr/>
        </p:nvPicPr>
        <p:blipFill>
          <a:blip r:embed="rId3"/>
          <a:stretch>
            <a:fillRect/>
          </a:stretch>
        </p:blipFill>
        <p:spPr>
          <a:xfrm>
            <a:off x="341108" y="1844824"/>
            <a:ext cx="8344623" cy="4625741"/>
          </a:xfrm>
          <a:prstGeom prst="rect">
            <a:avLst/>
          </a:prstGeom>
        </p:spPr>
      </p:pic>
    </p:spTree>
    <p:extLst>
      <p:ext uri="{BB962C8B-B14F-4D97-AF65-F5344CB8AC3E}">
        <p14:creationId xmlns:p14="http://schemas.microsoft.com/office/powerpoint/2010/main" val="4164457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Caroline\Children pictures\FreeGreatPicture.com-30895-cute-little-girl.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84584" y="0"/>
            <a:ext cx="10533327" cy="72454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55576" y="2060848"/>
            <a:ext cx="3600400" cy="4525963"/>
          </a:xfrm>
        </p:spPr>
        <p:txBody>
          <a:bodyPr>
            <a:normAutofit fontScale="92500" lnSpcReduction="20000"/>
          </a:bodyPr>
          <a:lstStyle/>
          <a:p>
            <a:endParaRPr lang="en-CA" dirty="0" smtClean="0"/>
          </a:p>
          <a:p>
            <a:pPr marL="0" indent="0">
              <a:buNone/>
            </a:pPr>
            <a:r>
              <a:rPr lang="en-CA" sz="2800" b="1" dirty="0" smtClean="0">
                <a:solidFill>
                  <a:srgbClr val="FF0000"/>
                </a:solidFill>
              </a:rPr>
              <a:t>For questions, please contact your local    coordinator or the </a:t>
            </a:r>
            <a:r>
              <a:rPr lang="en-CA" sz="2800" b="1" dirty="0" err="1" smtClean="0">
                <a:solidFill>
                  <a:srgbClr val="FF0000"/>
                </a:solidFill>
              </a:rPr>
              <a:t>Offord</a:t>
            </a:r>
            <a:r>
              <a:rPr lang="en-CA" sz="2800" b="1" dirty="0" smtClean="0">
                <a:solidFill>
                  <a:srgbClr val="FF0000"/>
                </a:solidFill>
              </a:rPr>
              <a:t> Centre for Child Studies at:</a:t>
            </a:r>
          </a:p>
          <a:p>
            <a:pPr marL="0" indent="0">
              <a:buNone/>
            </a:pPr>
            <a:r>
              <a:rPr lang="en-CA" sz="2800" b="1" dirty="0" smtClean="0">
                <a:solidFill>
                  <a:srgbClr val="FF0000"/>
                </a:solidFill>
              </a:rPr>
              <a:t/>
            </a:r>
            <a:br>
              <a:rPr lang="en-CA" sz="2800" b="1" dirty="0" smtClean="0">
                <a:solidFill>
                  <a:srgbClr val="FF0000"/>
                </a:solidFill>
              </a:rPr>
            </a:br>
            <a:r>
              <a:rPr lang="en-CA" sz="1000" b="1" dirty="0" smtClean="0">
                <a:solidFill>
                  <a:srgbClr val="FF0000"/>
                </a:solidFill>
              </a:rPr>
              <a:t/>
            </a:r>
            <a:br>
              <a:rPr lang="en-CA" sz="1000" b="1" dirty="0" smtClean="0">
                <a:solidFill>
                  <a:srgbClr val="FF0000"/>
                </a:solidFill>
              </a:rPr>
            </a:br>
            <a:r>
              <a:rPr lang="en-CA" sz="2800" dirty="0" smtClean="0">
                <a:hlinkClick r:id="rId5"/>
              </a:rPr>
              <a:t>webmaster@e-edi.ca</a:t>
            </a:r>
            <a:endParaRPr lang="en-CA" sz="2800" dirty="0" smtClean="0"/>
          </a:p>
          <a:p>
            <a:pPr marL="0" indent="0">
              <a:buNone/>
            </a:pPr>
            <a:r>
              <a:rPr lang="en-CA" sz="2800" dirty="0" smtClean="0">
                <a:hlinkClick r:id="rId6"/>
              </a:rPr>
              <a:t>rasope@mcmaster.ca</a:t>
            </a:r>
            <a:r>
              <a:rPr lang="en-CA" sz="2800" dirty="0" smtClean="0"/>
              <a:t> </a:t>
            </a:r>
          </a:p>
          <a:p>
            <a:pPr marL="0" indent="0">
              <a:buNone/>
            </a:pPr>
            <a:r>
              <a:rPr lang="en-CA" sz="2800" dirty="0" smtClean="0">
                <a:hlinkClick r:id="rId7"/>
              </a:rPr>
              <a:t>reidwc@mcmaster.ca</a:t>
            </a:r>
            <a:endParaRPr lang="en-CA" sz="2800" dirty="0" smtClean="0"/>
          </a:p>
          <a:p>
            <a:pPr marL="0" indent="0">
              <a:buNone/>
            </a:pPr>
            <a:r>
              <a:rPr lang="en-CA" sz="2800" dirty="0" smtClean="0"/>
              <a:t>  </a:t>
            </a:r>
            <a:endParaRPr lang="en-CA" sz="2800" dirty="0"/>
          </a:p>
        </p:txBody>
      </p:sp>
      <p:pic>
        <p:nvPicPr>
          <p:cNvPr id="5" name="Picture 2" descr="https://usedi.ucla.edu/images/EDI%20Logo.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5896" y="3114624"/>
            <a:ext cx="609298" cy="38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17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8306" name="Rectangle 3"/>
          <p:cNvSpPr>
            <a:spLocks noGrp="1" noChangeArrowheads="1"/>
          </p:cNvSpPr>
          <p:nvPr>
            <p:ph type="body" idx="1"/>
          </p:nvPr>
        </p:nvSpPr>
        <p:spPr>
          <a:xfrm>
            <a:off x="395536" y="1978496"/>
            <a:ext cx="8496944" cy="4114800"/>
          </a:xfrm>
        </p:spPr>
        <p:txBody>
          <a:bodyPr/>
          <a:lstStyle/>
          <a:p>
            <a:pPr marL="0" indent="0" algn="ctr" eaLnBrk="1" hangingPunct="1">
              <a:spcAft>
                <a:spcPts val="1200"/>
              </a:spcAft>
              <a:buNone/>
            </a:pPr>
            <a:r>
              <a:rPr lang="en-US" altLang="en-US" sz="3600" dirty="0">
                <a:solidFill>
                  <a:schemeClr val="accent4">
                    <a:lumMod val="10000"/>
                  </a:schemeClr>
                </a:solidFill>
                <a:latin typeface="Calibri" panose="020F0502020204030204" pitchFamily="34" charset="0"/>
                <a:cs typeface="Times New Roman" panose="02020603050405020304" pitchFamily="18" charset="0"/>
              </a:rPr>
              <a:t>The later you attempt to change a trajectory the more energy that is </a:t>
            </a:r>
            <a:r>
              <a:rPr lang="en-US" altLang="en-US" sz="3600" dirty="0" smtClean="0">
                <a:solidFill>
                  <a:schemeClr val="accent4">
                    <a:lumMod val="10000"/>
                  </a:schemeClr>
                </a:solidFill>
                <a:latin typeface="Calibri" panose="020F0502020204030204" pitchFamily="34" charset="0"/>
                <a:cs typeface="Times New Roman" panose="02020603050405020304" pitchFamily="18" charset="0"/>
              </a:rPr>
              <a:t>required</a:t>
            </a:r>
          </a:p>
          <a:p>
            <a:pPr marL="0" indent="0" algn="ctr" eaLnBrk="1" hangingPunct="1">
              <a:spcAft>
                <a:spcPts val="1200"/>
              </a:spcAft>
              <a:buNone/>
            </a:pPr>
            <a:r>
              <a:rPr lang="en-US" altLang="en-US" sz="3600" dirty="0" smtClean="0">
                <a:solidFill>
                  <a:schemeClr val="accent4">
                    <a:lumMod val="10000"/>
                  </a:schemeClr>
                </a:solidFill>
                <a:latin typeface="Calibri" panose="020F0502020204030204" pitchFamily="34" charset="0"/>
                <a:cs typeface="Times New Roman" panose="02020603050405020304" pitchFamily="18" charset="0"/>
              </a:rPr>
              <a:t/>
            </a:r>
            <a:br>
              <a:rPr lang="en-US" altLang="en-US" sz="3600" dirty="0" smtClean="0">
                <a:solidFill>
                  <a:schemeClr val="accent4">
                    <a:lumMod val="10000"/>
                  </a:schemeClr>
                </a:solidFill>
                <a:latin typeface="Calibri" panose="020F0502020204030204" pitchFamily="34" charset="0"/>
                <a:cs typeface="Times New Roman" panose="02020603050405020304" pitchFamily="18" charset="0"/>
              </a:rPr>
            </a:br>
            <a:r>
              <a:rPr lang="en-US" altLang="en-US" sz="3600" dirty="0" smtClean="0">
                <a:solidFill>
                  <a:schemeClr val="accent4">
                    <a:lumMod val="10000"/>
                  </a:schemeClr>
                </a:solidFill>
                <a:latin typeface="Calibri" panose="020F0502020204030204" pitchFamily="34" charset="0"/>
                <a:ea typeface="ＭＳ Ｐゴシック" pitchFamily="6" charset="-128"/>
                <a:cs typeface="Times New Roman" panose="02020603050405020304" pitchFamily="18" charset="0"/>
              </a:rPr>
              <a:t>An effort in the early years when neural systems are most plastic and susceptible to influence can have long-lasting positive outcomes</a:t>
            </a:r>
          </a:p>
          <a:p>
            <a:pPr marL="0" indent="0" algn="ctr" eaLnBrk="1" hangingPunct="1">
              <a:lnSpc>
                <a:spcPct val="80000"/>
              </a:lnSpc>
              <a:spcAft>
                <a:spcPts val="1200"/>
              </a:spcAft>
              <a:buFontTx/>
              <a:buNone/>
            </a:pPr>
            <a:endParaRPr lang="en-US" altLang="en-US" sz="3600" dirty="0" smtClean="0">
              <a:solidFill>
                <a:schemeClr val="accent4">
                  <a:lumMod val="10000"/>
                </a:schemeClr>
              </a:solidFill>
              <a:ea typeface="ＭＳ Ｐゴシック" pitchFamily="6" charset="-128"/>
            </a:endParaRPr>
          </a:p>
        </p:txBody>
      </p:sp>
      <p:sp>
        <p:nvSpPr>
          <p:cNvPr id="5" name="Title 1"/>
          <p:cNvSpPr txBox="1">
            <a:spLocks noGrp="1"/>
          </p:cNvSpPr>
          <p:nvPr>
            <p:ph type="title"/>
          </p:nvPr>
        </p:nvSpPr>
        <p:spPr>
          <a:xfrm>
            <a:off x="683568" y="332656"/>
            <a:ext cx="7772400" cy="1143000"/>
          </a:xfrm>
          <a:prstGeom prst="rect">
            <a:avLst/>
          </a:prstGeom>
          <a:solidFill>
            <a:srgbClr val="1F497D">
              <a:lumMod val="75000"/>
            </a:srgbClr>
          </a:solidFill>
          <a:ln>
            <a:solidFill>
              <a:srgbClr val="1F497D">
                <a:lumMod val="75000"/>
              </a:srgbClr>
            </a:solidFill>
          </a:ln>
        </p:spPr>
        <p:txBody>
          <a:bodyPr vert="horz" lIns="91440" tIns="45720" rIns="91440" bIns="45720" rtlCol="0" anchor="ctr">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dirty="0" smtClean="0">
                <a:ln>
                  <a:noFill/>
                </a:ln>
                <a:solidFill>
                  <a:sysClr val="window" lastClr="FFFFFF"/>
                </a:solidFill>
                <a:effectLst/>
                <a:uLnTx/>
                <a:uFillTx/>
                <a:latin typeface="Cambria" panose="02040503050406030204" pitchFamily="18" charset="0"/>
              </a:rPr>
              <a:t>Key Message</a:t>
            </a:r>
            <a:endParaRPr kumimoji="0" lang="en-CA" sz="4400" b="0" i="0" u="none" strike="noStrike" kern="1200" cap="none" spc="0" normalizeH="0" baseline="0" noProof="0" dirty="0">
              <a:ln>
                <a:noFill/>
              </a:ln>
              <a:solidFill>
                <a:sysClr val="window" lastClr="FFFFFF"/>
              </a:solidFill>
              <a:effectLst/>
              <a:uLnTx/>
              <a:uFillTx/>
              <a:latin typeface="Cambria" panose="02040503050406030204" pitchFamily="18" charset="0"/>
            </a:endParaRPr>
          </a:p>
        </p:txBody>
      </p:sp>
    </p:spTree>
    <p:extLst>
      <p:ext uri="{BB962C8B-B14F-4D97-AF65-F5344CB8AC3E}">
        <p14:creationId xmlns:p14="http://schemas.microsoft.com/office/powerpoint/2010/main" val="33822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Caroline\Children pictures\FreeGreatPicture.com-32074-ch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4"/>
            <a:ext cx="10342852"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5576" y="4581128"/>
            <a:ext cx="5760640" cy="1143000"/>
          </a:xfrm>
          <a:noFill/>
          <a:ln>
            <a:noFill/>
          </a:ln>
        </p:spPr>
        <p:txBody>
          <a:bodyPr>
            <a:normAutofit fontScale="90000"/>
          </a:bodyPr>
          <a:lstStyle/>
          <a:p>
            <a:r>
              <a:rPr lang="en-CA" b="1" dirty="0" smtClean="0">
                <a:solidFill>
                  <a:schemeClr val="tx1"/>
                </a:solidFill>
              </a:rPr>
              <a:t>Good luck &amp; Thank You!</a:t>
            </a:r>
            <a:endParaRPr lang="en-CA" b="1" dirty="0">
              <a:solidFill>
                <a:schemeClr val="tx1"/>
              </a:solidFill>
            </a:endParaRPr>
          </a:p>
        </p:txBody>
      </p:sp>
      <p:sp>
        <p:nvSpPr>
          <p:cNvPr id="5" name="Freeform 4"/>
          <p:cNvSpPr>
            <a:spLocks/>
          </p:cNvSpPr>
          <p:nvPr/>
        </p:nvSpPr>
        <p:spPr bwMode="auto">
          <a:xfrm rot="2281777">
            <a:off x="-150575" y="173979"/>
            <a:ext cx="1404307" cy="821412"/>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a:p>
        </p:txBody>
      </p:sp>
      <p:pic>
        <p:nvPicPr>
          <p:cNvPr id="6" name="Picture 5"/>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5616" y="106536"/>
            <a:ext cx="996589" cy="484634"/>
          </a:xfrm>
          <a:prstGeom prst="rect">
            <a:avLst/>
          </a:prstGeom>
          <a:noFill/>
          <a:ln>
            <a:noFill/>
          </a:ln>
        </p:spPr>
      </p:pic>
      <p:pic>
        <p:nvPicPr>
          <p:cNvPr id="7"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131371" y="-27384"/>
            <a:ext cx="2905125" cy="752475"/>
          </a:xfrm>
          <a:prstGeom prst="rect">
            <a:avLst/>
          </a:prstGeom>
          <a:noFill/>
          <a:effectLst>
            <a:outerShdw blurRad="50800" dist="50800" sx="1000" sy="1000" algn="ctr" rotWithShape="0">
              <a:srgbClr val="000000"/>
            </a:outerShdw>
          </a:effectLst>
        </p:spPr>
      </p:pic>
    </p:spTree>
    <p:extLst>
      <p:ext uri="{BB962C8B-B14F-4D97-AF65-F5344CB8AC3E}">
        <p14:creationId xmlns:p14="http://schemas.microsoft.com/office/powerpoint/2010/main" val="12156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2318667977"/>
              </p:ext>
            </p:extLst>
          </p:nvPr>
        </p:nvGraphicFramePr>
        <p:xfrm>
          <a:off x="688032" y="1487760"/>
          <a:ext cx="7772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noGrp="1"/>
          </p:cNvSpPr>
          <p:nvPr>
            <p:ph type="title"/>
          </p:nvPr>
        </p:nvSpPr>
        <p:spPr>
          <a:xfrm>
            <a:off x="457200" y="277813"/>
            <a:ext cx="8229600" cy="1143000"/>
          </a:xfrm>
          <a:prstGeom prst="rect">
            <a:avLst/>
          </a:prstGeom>
          <a:solidFill>
            <a:srgbClr val="1F497D">
              <a:lumMod val="75000"/>
            </a:srgbClr>
          </a:solidFill>
          <a:ln>
            <a:solidFill>
              <a:srgbClr val="1F497D">
                <a:lumMod val="75000"/>
              </a:srgbClr>
            </a:solidFill>
          </a:ln>
        </p:spPr>
        <p:txBody>
          <a:bodyPr vert="horz" lIns="91440" tIns="45720" rIns="91440" bIns="45720" rtlCol="0" anchor="ctr">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dirty="0" smtClean="0">
                <a:ln>
                  <a:noFill/>
                </a:ln>
                <a:solidFill>
                  <a:sysClr val="window" lastClr="FFFFFF"/>
                </a:solidFill>
                <a:effectLst/>
                <a:uLnTx/>
                <a:uFillTx/>
                <a:latin typeface="Cambria" panose="02040503050406030204" pitchFamily="18" charset="0"/>
              </a:rPr>
              <a:t>Why Measure?</a:t>
            </a:r>
            <a:endParaRPr kumimoji="0" lang="en-CA" sz="4400" b="0" i="0" u="none" strike="noStrike" kern="1200" cap="none" spc="0" normalizeH="0" baseline="0" noProof="0" dirty="0">
              <a:ln>
                <a:noFill/>
              </a:ln>
              <a:solidFill>
                <a:sysClr val="window" lastClr="FFFFFF"/>
              </a:solidFill>
              <a:effectLst/>
              <a:uLnTx/>
              <a:uFillTx/>
              <a:latin typeface="Cambria" panose="02040503050406030204" pitchFamily="18" charset="0"/>
            </a:endParaRPr>
          </a:p>
        </p:txBody>
      </p:sp>
    </p:spTree>
    <p:extLst>
      <p:ext uri="{BB962C8B-B14F-4D97-AF65-F5344CB8AC3E}">
        <p14:creationId xmlns:p14="http://schemas.microsoft.com/office/powerpoint/2010/main" val="2488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01" name="Content Placeholder 2"/>
          <p:cNvSpPr>
            <a:spLocks noGrp="1"/>
          </p:cNvSpPr>
          <p:nvPr>
            <p:ph idx="4294967295"/>
          </p:nvPr>
        </p:nvSpPr>
        <p:spPr>
          <a:xfrm>
            <a:off x="0" y="1196975"/>
            <a:ext cx="9144000" cy="2160588"/>
          </a:xfrm>
        </p:spPr>
        <p:txBody>
          <a:bodyPr/>
          <a:lstStyle/>
          <a:p>
            <a:pPr marL="0" indent="0" algn="ctr" eaLnBrk="1" hangingPunct="1">
              <a:buFontTx/>
              <a:buNone/>
            </a:pPr>
            <a:r>
              <a:rPr lang="en-CA" altLang="en-US" sz="5400" b="1" dirty="0" smtClean="0">
                <a:solidFill>
                  <a:schemeClr val="accent4">
                    <a:lumMod val="10000"/>
                  </a:schemeClr>
                </a:solidFill>
                <a:latin typeface="Calibri" panose="020F0502020204030204" pitchFamily="34" charset="0"/>
                <a:ea typeface="ＭＳ Ｐゴシック" pitchFamily="6" charset="-128"/>
              </a:rPr>
              <a:t>“No Data, No Problem, </a:t>
            </a:r>
          </a:p>
          <a:p>
            <a:pPr marL="0" indent="0" algn="ctr" eaLnBrk="1" hangingPunct="1">
              <a:buFontTx/>
              <a:buNone/>
            </a:pPr>
            <a:r>
              <a:rPr lang="en-CA" altLang="en-US" sz="5400" b="1" dirty="0" smtClean="0">
                <a:solidFill>
                  <a:schemeClr val="accent4">
                    <a:lumMod val="10000"/>
                  </a:schemeClr>
                </a:solidFill>
                <a:latin typeface="Calibri" panose="020F0502020204030204" pitchFamily="34" charset="0"/>
                <a:ea typeface="ＭＳ Ｐゴシック" pitchFamily="6" charset="-128"/>
              </a:rPr>
              <a:t>No Action”</a:t>
            </a:r>
          </a:p>
          <a:p>
            <a:pPr marL="0" indent="0" algn="ctr" eaLnBrk="1" hangingPunct="1">
              <a:buFontTx/>
              <a:buNone/>
            </a:pPr>
            <a:r>
              <a:rPr lang="en-US" altLang="en-US" sz="2000" b="1" dirty="0" smtClean="0">
                <a:solidFill>
                  <a:schemeClr val="accent4">
                    <a:lumMod val="10000"/>
                  </a:schemeClr>
                </a:solidFill>
                <a:latin typeface="Calibri" panose="020F0502020204030204" pitchFamily="34" charset="0"/>
                <a:ea typeface="ＭＳ Ｐゴシック" pitchFamily="6" charset="-128"/>
              </a:rPr>
              <a:t>Alfredo Solari</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9040"/>
            <a:ext cx="914400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36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ministrative Issues.Cindy">
  <a:themeElements>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fontScheme name="Administrative Issues.Cin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Administrative Issues.Cind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Administrative Issues.Cindy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Administrative Issues.Cindy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Administrative Issues.Cindy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Administrative Issues.Cindy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Administrative Issues.Cindy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Administrative Issues.Cindy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Administrative Issues.Cindy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10823</TotalTime>
  <Words>6137</Words>
  <Application>Microsoft Office PowerPoint</Application>
  <PresentationFormat>On-screen Show (4:3)</PresentationFormat>
  <Paragraphs>661</Paragraphs>
  <Slides>70</Slides>
  <Notes>70</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3</vt:i4>
      </vt:variant>
      <vt:variant>
        <vt:lpstr>Slide Titles</vt:lpstr>
      </vt:variant>
      <vt:variant>
        <vt:i4>70</vt:i4>
      </vt:variant>
    </vt:vector>
  </HeadingPairs>
  <TitlesOfParts>
    <vt:vector size="88" baseType="lpstr">
      <vt:lpstr>MS PGothic</vt:lpstr>
      <vt:lpstr>MS PGothic</vt:lpstr>
      <vt:lpstr>Arial</vt:lpstr>
      <vt:lpstr>AvantGarde</vt:lpstr>
      <vt:lpstr>Calibri</vt:lpstr>
      <vt:lpstr>Cambria</vt:lpstr>
      <vt:lpstr>Comic Sans MS</vt:lpstr>
      <vt:lpstr>Times New Roman</vt:lpstr>
      <vt:lpstr>Trebuchet MS</vt:lpstr>
      <vt:lpstr>Wingdings</vt:lpstr>
      <vt:lpstr>Office Theme</vt:lpstr>
      <vt:lpstr>Administrative Issues.Cindy</vt:lpstr>
      <vt:lpstr>Default Design</vt:lpstr>
      <vt:lpstr>5_Office Theme</vt:lpstr>
      <vt:lpstr>1_Default Design</vt:lpstr>
      <vt:lpstr>Chart</vt:lpstr>
      <vt:lpstr>Photo Editor Photo</vt:lpstr>
      <vt:lpstr>Bitmap Image</vt:lpstr>
      <vt:lpstr>The Early Development Instrument (EDI)</vt:lpstr>
      <vt:lpstr>Outline</vt:lpstr>
      <vt:lpstr>Early Years Matter</vt:lpstr>
      <vt:lpstr>Early Years Matter</vt:lpstr>
      <vt:lpstr>PowerPoint Presentation</vt:lpstr>
      <vt:lpstr>Early Years Matter</vt:lpstr>
      <vt:lpstr>Key Message</vt:lpstr>
      <vt:lpstr>Why Measure?</vt:lpstr>
      <vt:lpstr>PowerPoint Presentation</vt:lpstr>
      <vt:lpstr>Of Canada’s kindergarten children are vulnerable</vt:lpstr>
      <vt:lpstr>PowerPoint Presentation</vt:lpstr>
      <vt:lpstr>Vulnerability by Family Income (N=1799)</vt:lpstr>
      <vt:lpstr>Numbers of children classified  “Vulnerable”</vt:lpstr>
      <vt:lpstr>PowerPoint Presentation</vt:lpstr>
      <vt:lpstr>PowerPoint Presentation</vt:lpstr>
      <vt:lpstr>PowerPoint Presentation</vt:lpstr>
      <vt:lpstr>PowerPoint Presentation</vt:lpstr>
      <vt:lpstr>EDI in Canada</vt:lpstr>
      <vt:lpstr>PowerPoint Presentation</vt:lpstr>
      <vt:lpstr>Purposes of the EDI</vt:lpstr>
      <vt:lpstr>Purposes of the EDI</vt:lpstr>
      <vt:lpstr>Purposes of the EDI</vt:lpstr>
      <vt:lpstr>Purposes of the EDI</vt:lpstr>
      <vt:lpstr>PowerPoint Presentation</vt:lpstr>
      <vt:lpstr>Physical Health &amp;  Well-Being </vt:lpstr>
      <vt:lpstr>PowerPoint Presentation</vt:lpstr>
      <vt:lpstr>PowerPoint Presentation</vt:lpstr>
      <vt:lpstr>PowerPoint Presentation</vt:lpstr>
      <vt:lpstr>PowerPoint Presentation</vt:lpstr>
      <vt:lpstr>PowerPoint Presentation</vt:lpstr>
      <vt:lpstr>In terms of what we can influence</vt:lpstr>
      <vt:lpstr>The Early Development Instrument (EDI)</vt:lpstr>
      <vt:lpstr>Overview</vt:lpstr>
      <vt:lpstr>Getting Started</vt:lpstr>
      <vt:lpstr>EDI Guide &amp; Teacher’s Manual</vt:lpstr>
      <vt:lpstr>Before You Begin the e-EDI</vt:lpstr>
      <vt:lpstr>Tip #1</vt:lpstr>
      <vt:lpstr>Implementation Timelines &amp; Deadlines</vt:lpstr>
      <vt:lpstr>Time</vt:lpstr>
      <vt:lpstr>Tip #2</vt:lpstr>
      <vt:lpstr>PowerPoint Presentation</vt:lpstr>
      <vt:lpstr>Accessing the e-EDI</vt:lpstr>
      <vt:lpstr>Signing In</vt:lpstr>
      <vt:lpstr>Teacher Menu</vt:lpstr>
      <vt:lpstr>General Instructions</vt:lpstr>
      <vt:lpstr>General Instructions</vt:lpstr>
      <vt:lpstr>EDI Questionnaires</vt:lpstr>
      <vt:lpstr>Class list(s)</vt:lpstr>
      <vt:lpstr>Step 1: Identify the Child</vt:lpstr>
      <vt:lpstr>Entering into the Questionnaire</vt:lpstr>
      <vt:lpstr>Child Demographics</vt:lpstr>
      <vt:lpstr>Missing or Incorrect Information</vt:lpstr>
      <vt:lpstr>Sections A-E of the EDI</vt:lpstr>
      <vt:lpstr>Sections A-E of the EDI</vt:lpstr>
      <vt:lpstr>Section D</vt:lpstr>
      <vt:lpstr>Section E</vt:lpstr>
      <vt:lpstr>Finishing &amp; Checking</vt:lpstr>
      <vt:lpstr>Finish/Submit a Questionnaire</vt:lpstr>
      <vt:lpstr>Tip #3</vt:lpstr>
      <vt:lpstr>PowerPoint Presentation</vt:lpstr>
      <vt:lpstr>Identified Special Needs</vt:lpstr>
      <vt:lpstr>Student Status Question</vt:lpstr>
      <vt:lpstr>Adding a new student</vt:lpstr>
      <vt:lpstr>Deleting a student</vt:lpstr>
      <vt:lpstr>Done?</vt:lpstr>
      <vt:lpstr>Privacy &amp; Confidentiality</vt:lpstr>
      <vt:lpstr>EDI Resources</vt:lpstr>
      <vt:lpstr>EDI Resources</vt:lpstr>
      <vt:lpstr>PowerPoint Presentation</vt:lpstr>
      <vt:lpstr>Good luck &amp; 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Reid-Westoby</dc:creator>
  <cp:lastModifiedBy>EDI</cp:lastModifiedBy>
  <cp:revision>447</cp:revision>
  <cp:lastPrinted>2015-01-05T19:28:20Z</cp:lastPrinted>
  <dcterms:created xsi:type="dcterms:W3CDTF">2013-04-10T19:31:13Z</dcterms:created>
  <dcterms:modified xsi:type="dcterms:W3CDTF">2019-02-23T17:07:34Z</dcterms:modified>
</cp:coreProperties>
</file>